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8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57" r:id="rId4"/>
    <p:sldId id="268" r:id="rId5"/>
    <p:sldId id="260" r:id="rId6"/>
    <p:sldId id="259" r:id="rId7"/>
    <p:sldId id="269" r:id="rId8"/>
    <p:sldId id="261" r:id="rId9"/>
    <p:sldId id="271" r:id="rId10"/>
    <p:sldId id="262" r:id="rId11"/>
    <p:sldId id="265" r:id="rId12"/>
    <p:sldId id="263" r:id="rId13"/>
    <p:sldId id="264" r:id="rId14"/>
    <p:sldId id="270" r:id="rId15"/>
    <p:sldId id="266" r:id="rId16"/>
    <p:sldId id="273" r:id="rId17"/>
  </p:sldIdLst>
  <p:sldSz cx="12192000" cy="6858000"/>
  <p:notesSz cx="6805613" cy="9944100"/>
  <p:custDataLst>
    <p:tags r:id="rId20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9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58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87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916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457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749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1040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8332" algn="l" defTabSz="914583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20">
          <p15:clr>
            <a:srgbClr val="A4A3A4"/>
          </p15:clr>
        </p15:guide>
        <p15:guide id="3" orient="horz" pos="720">
          <p15:clr>
            <a:srgbClr val="A4A3A4"/>
          </p15:clr>
        </p15:guide>
        <p15:guide id="4" orient="horz" pos="432">
          <p15:clr>
            <a:srgbClr val="A4A3A4"/>
          </p15:clr>
        </p15:guide>
        <p15:guide id="5" pos="3840">
          <p15:clr>
            <a:srgbClr val="A4A3A4"/>
          </p15:clr>
        </p15:guide>
        <p15:guide id="6" pos="3696">
          <p15:clr>
            <a:srgbClr val="A4A3A4"/>
          </p15:clr>
        </p15:guide>
        <p15:guide id="7" pos="3985">
          <p15:clr>
            <a:srgbClr val="A4A3A4"/>
          </p15:clr>
        </p15:guide>
        <p15:guide id="8" pos="3637">
          <p15:clr>
            <a:srgbClr val="A4A3A4"/>
          </p15:clr>
        </p15:guide>
        <p15:guide id="9" pos="4032">
          <p15:clr>
            <a:srgbClr val="A4A3A4"/>
          </p15:clr>
        </p15:guide>
        <p15:guide id="10" pos="7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652A"/>
    <a:srgbClr val="0E4A10"/>
    <a:srgbClr val="47145C"/>
    <a:srgbClr val="960044"/>
    <a:srgbClr val="2494C5"/>
    <a:srgbClr val="9ACCD4"/>
    <a:srgbClr val="ED8FBB"/>
    <a:srgbClr val="996F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744" autoAdjust="0"/>
  </p:normalViewPr>
  <p:slideViewPr>
    <p:cSldViewPr snapToObjects="1" showGuides="1">
      <p:cViewPr varScale="1">
        <p:scale>
          <a:sx n="100" d="100"/>
          <a:sy n="100" d="100"/>
        </p:scale>
        <p:origin x="954" y="72"/>
      </p:cViewPr>
      <p:guideLst>
        <p:guide orient="horz" pos="2160"/>
        <p:guide orient="horz" pos="4120"/>
        <p:guide orient="horz" pos="720"/>
        <p:guide orient="horz" pos="432"/>
        <p:guide pos="3840"/>
        <p:guide pos="3696"/>
        <p:guide pos="3985"/>
        <p:guide pos="3637"/>
        <p:guide pos="4032"/>
        <p:guide pos="75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7" d="100"/>
          <a:sy n="67" d="100"/>
        </p:scale>
        <p:origin x="-3612" y="-102"/>
      </p:cViewPr>
      <p:guideLst>
        <p:guide orient="horz" pos="3132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 dirty="0">
              <a:latin typeface="+mn-lt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 altLang="nl-NL" dirty="0">
              <a:latin typeface="+mn-lt"/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 altLang="nl-NL" dirty="0">
              <a:latin typeface="+mn-lt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/>
        </p:nvSpPr>
        <p:spPr bwMode="auto">
          <a:xfrm>
            <a:off x="1916907" y="474345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57291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914583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37187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1829166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286457" algn="l" defTabSz="914583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743749" algn="l" defTabSz="914583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201040" algn="l" defTabSz="914583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658332" algn="l" defTabSz="914583" rtl="0" eaLnBrk="1" latinLnBrk="0" hangingPunct="1">
              <a:defRPr sz="24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5F26C340-8A58-4000-A910-BBE118ACD55B}" type="slidenum">
              <a:rPr lang="nl-NL" altLang="nl-NL">
                <a:latin typeface="+mn-lt"/>
              </a:rPr>
              <a:pPr/>
              <a:t>‹nr.›</a:t>
            </a:fld>
            <a:endParaRPr lang="nl-NL" altLang="nl-N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900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r>
              <a:rPr lang="en-GB" altLang="nl-NL" smtClean="0"/>
              <a:t>5 april 2022</a:t>
            </a:r>
            <a:endParaRPr lang="en-GB" altLang="nl-NL" dirty="0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6125"/>
            <a:ext cx="6627813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6" y="4723449"/>
            <a:ext cx="4990783" cy="44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 dirty="0"/>
              <a:t>Click to edit Master text styles</a:t>
            </a:r>
          </a:p>
          <a:p>
            <a:pPr lvl="1"/>
            <a:r>
              <a:rPr lang="en-GB" altLang="nl-NL" dirty="0"/>
              <a:t>Second level</a:t>
            </a:r>
          </a:p>
          <a:p>
            <a:pPr lvl="2"/>
            <a:r>
              <a:rPr lang="en-GB" altLang="nl-NL" dirty="0"/>
              <a:t>Third level</a:t>
            </a:r>
          </a:p>
          <a:p>
            <a:pPr lvl="3"/>
            <a:r>
              <a:rPr lang="en-GB" altLang="nl-NL" dirty="0"/>
              <a:t>Fourth level</a:t>
            </a:r>
          </a:p>
          <a:p>
            <a:pPr lvl="4"/>
            <a:r>
              <a:rPr lang="en-GB" altLang="nl-NL" dirty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6895"/>
            <a:ext cx="2949099" cy="49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CB23A63C-561F-4E0A-89ED-BED38469BC02}" type="slidenum">
              <a:rPr lang="en-GB" altLang="nl-NL" smtClean="0"/>
              <a:pPr/>
              <a:t>‹nr.›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4594642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9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58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87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916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457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749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1040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8332" algn="l" defTabSz="91458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91A221-D0FD-4727-BD78-A88ACD8B802A}" type="slidenum">
              <a:rPr lang="en-GB" altLang="nl-NL"/>
              <a:pPr/>
              <a:t>1</a:t>
            </a:fld>
            <a:endParaRPr lang="en-GB" altLang="nl-NL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12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487368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5 april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13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34314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5 april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15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23413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34AB2-9C41-4A32-9A89-58B697801E58}" type="slidenum">
              <a:rPr lang="en-GB" altLang="nl-NL"/>
              <a:pPr/>
              <a:t>2</a:t>
            </a:fld>
            <a:endParaRPr lang="en-GB" altLang="nl-NL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alt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4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612151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5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2946691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6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702397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 smtClean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7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749767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9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901414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10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15434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ko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altLang="nl-NL" smtClean="0"/>
              <a:t>Technische briefing Wbni en NIB2-richtlijn</a:t>
            </a:r>
            <a:endParaRPr lang="en-GB" alt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GB" altLang="nl-NL" smtClean="0"/>
              <a:t>29 maart 2022</a:t>
            </a:r>
            <a:endParaRPr lang="en-GB" alt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B23A63C-561F-4E0A-89ED-BED38469BC02}" type="slidenum">
              <a:rPr lang="en-GB" altLang="nl-NL" smtClean="0"/>
              <a:pPr/>
              <a:t>11</a:t>
            </a:fld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865827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Titel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r>
              <a:rPr lang="nl-NL" altLang="nl-NL" noProof="0" smtClean="0"/>
              <a:t>Technische briefing Wbni en NIB2-richtlijn</a:t>
            </a:r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554588" y="4215599"/>
            <a:ext cx="5003999" cy="133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nl-NL" altLang="nl-NL" noProof="0" smtClean="0"/>
              <a:t>Commissie Digitale Zaken</a:t>
            </a:r>
            <a:endParaRPr lang="nl-NL" altLang="nl-NL" noProof="0" dirty="0"/>
          </a:p>
        </p:txBody>
      </p:sp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smtClean="0"/>
              <a:t>-</a:t>
            </a:r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1052513"/>
            <a:ext cx="10923587" cy="5168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55999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4588" y="1052513"/>
            <a:ext cx="5003999" cy="5168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963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2907846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185978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30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8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951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15668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0 w 6096000"/>
              <a:gd name="connsiteY4" fmla="*/ 701993 h 6858000"/>
              <a:gd name="connsiteX5" fmla="*/ 236855 w 6096000"/>
              <a:gd name="connsiteY5" fmla="*/ 701993 h 6858000"/>
              <a:gd name="connsiteX6" fmla="*/ 236855 w 6096000"/>
              <a:gd name="connsiteY6" fmla="*/ 0 h 6858000"/>
              <a:gd name="connsiteX7" fmla="*/ 6096000 w 6096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6096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37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8361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S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7794042" cy="2077200"/>
          </a:xfrm>
          <a:prstGeom prst="rect">
            <a:avLst/>
          </a:prstGeom>
        </p:spPr>
      </p:pic>
      <p:sp>
        <p:nvSpPr>
          <p:cNvPr id="7" name="title">
            <a:extLst>
              <a:ext uri="{FF2B5EF4-FFF2-40B4-BE49-F238E27FC236}">
                <a16:creationId xmlns:a16="http://schemas.microsoft.com/office/drawing/2014/main" id="{564C2207-EE24-4D8E-B07D-84658A73CA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9" name="subtitle">
            <a:extLst>
              <a:ext uri="{FF2B5EF4-FFF2-40B4-BE49-F238E27FC236}">
                <a16:creationId xmlns:a16="http://schemas.microsoft.com/office/drawing/2014/main" id="{0BF0409F-E479-4C60-9254-0A0175580A5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peaker">
            <a:extLst>
              <a:ext uri="{FF2B5EF4-FFF2-40B4-BE49-F238E27FC236}">
                <a16:creationId xmlns:a16="http://schemas.microsoft.com/office/drawing/2014/main" id="{0D2D08E0-AB17-4F70-968C-8E4001A7FE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1" name="Tijdelijke aanduiding voor datum 1">
            <a:extLst>
              <a:ext uri="{FF2B5EF4-FFF2-40B4-BE49-F238E27FC236}">
                <a16:creationId xmlns:a16="http://schemas.microsoft.com/office/drawing/2014/main" id="{A0C38B65-E5AC-4FB7-9D06-CDB90AF9D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5378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5633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2781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  <a:gd name="connsiteX4" fmla="*/ 0 w 12192000"/>
              <a:gd name="connsiteY4" fmla="*/ 0 h 3429000"/>
              <a:gd name="connsiteX5" fmla="*/ 5856605 w 12192000"/>
              <a:gd name="connsiteY5" fmla="*/ 0 h 3429000"/>
              <a:gd name="connsiteX6" fmla="*/ 5856605 w 12192000"/>
              <a:gd name="connsiteY6" fmla="*/ 701993 h 3429000"/>
              <a:gd name="connsiteX7" fmla="*/ 6332855 w 12192000"/>
              <a:gd name="connsiteY7" fmla="*/ 701993 h 3429000"/>
              <a:gd name="connsiteX8" fmla="*/ 6332855 w 12192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810555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2014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3835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450273" y="6411352"/>
            <a:ext cx="3048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533400" y="5907239"/>
            <a:ext cx="3810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44401" y="5548009"/>
            <a:ext cx="3048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84443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153776"/>
            <a:ext cx="12192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-1" y="5825413"/>
            <a:ext cx="12192000" cy="396000"/>
          </a:xfrm>
          <a:solidFill>
            <a:schemeClr val="bg1"/>
          </a:solidFill>
        </p:spPr>
        <p:txBody>
          <a:bodyPr lIns="756000" tIns="50400" anchor="ctr" anchorCtr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pic>
        <p:nvPicPr>
          <p:cNvPr id="5" name="minjus_head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>
          <a:xfrm>
            <a:off x="-914400" y="6411352"/>
            <a:ext cx="4572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8"/>
          </p:nvPr>
        </p:nvSpPr>
        <p:spPr>
          <a:xfrm>
            <a:off x="-914400" y="5729776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9"/>
          </p:nvPr>
        </p:nvSpPr>
        <p:spPr>
          <a:xfrm>
            <a:off x="12344401" y="6250314"/>
            <a:ext cx="4572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26780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9063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76474"/>
            <a:ext cx="7178965" cy="3944938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32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943200" indent="0">
              <a:buFontTx/>
              <a:buNone/>
              <a:defRPr/>
            </a:lvl4pPr>
            <a:lvl5pPr marL="126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391667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3" y="1051201"/>
            <a:ext cx="5003999" cy="948047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0023" y="2289599"/>
            <a:ext cx="5003999" cy="39318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7"/>
          </p:nvPr>
        </p:nvSpPr>
        <p:spPr>
          <a:xfrm>
            <a:off x="635000" y="1066800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6751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9" cy="1551796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2" y="3846022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5156752" y="4639509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56752" y="5405528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9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-1"/>
            <a:ext cx="6096000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2286000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7176286" y="3079487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7176286" y="3845505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93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T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NCTV logotype">
            <a:extLst>
              <a:ext uri="{FF2B5EF4-FFF2-40B4-BE49-F238E27FC236}">
                <a16:creationId xmlns:a16="http://schemas.microsoft.com/office/drawing/2014/main" id="{0CA7A91D-8D32-47E4-8155-31E1F00352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8248241" cy="2077200"/>
          </a:xfrm>
          <a:prstGeom prst="rect">
            <a:avLst/>
          </a:prstGeom>
        </p:spPr>
      </p:pic>
      <p:sp>
        <p:nvSpPr>
          <p:cNvPr id="9" name="title">
            <a:extLst>
              <a:ext uri="{FF2B5EF4-FFF2-40B4-BE49-F238E27FC236}">
                <a16:creationId xmlns:a16="http://schemas.microsoft.com/office/drawing/2014/main" id="{5137D17D-0AF8-44A0-99F5-EBC92ED0AD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7F2D1F8B-8C98-4C4C-B853-EFE96426CE2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1" name="speaker">
            <a:extLst>
              <a:ext uri="{FF2B5EF4-FFF2-40B4-BE49-F238E27FC236}">
                <a16:creationId xmlns:a16="http://schemas.microsoft.com/office/drawing/2014/main" id="{6CDDC9BC-6BE8-4EF6-B1D8-78980FAF619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2" name="Tijdelijke aanduiding voor datum 1">
            <a:extLst>
              <a:ext uri="{FF2B5EF4-FFF2-40B4-BE49-F238E27FC236}">
                <a16:creationId xmlns:a16="http://schemas.microsoft.com/office/drawing/2014/main" id="{0344BB47-02F8-4604-9E4B-11D51EE5AC2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79473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779770" y="0"/>
                </a:lnTo>
                <a:lnTo>
                  <a:pt x="5779770" y="1151890"/>
                </a:lnTo>
                <a:lnTo>
                  <a:pt x="6096000" y="1151890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419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91357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drop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1727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drop"/>
          <p:cNvSpPr/>
          <p:nvPr userDrawn="1"/>
        </p:nvSpPr>
        <p:spPr>
          <a:xfrm>
            <a:off x="0" y="0"/>
            <a:ext cx="12193200" cy="343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5001" y="1879600"/>
            <a:ext cx="10923589" cy="1547813"/>
          </a:xfrm>
        </p:spPr>
        <p:txBody>
          <a:bodyPr tIns="46800" bIns="46800" anchor="ctr" anchorCtr="0">
            <a:normAutofit/>
          </a:bodyPr>
          <a:lstStyle>
            <a:lvl1pPr defTabSz="608135" eaLnBrk="0" hangingPunct="0">
              <a:defRPr sz="48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749486"/>
            <a:ext cx="10925177" cy="2077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5829386"/>
            <a:ext cx="500538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9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600" y="6311900"/>
            <a:ext cx="5003800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8655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 userDrawn="1">
  <p:cSld name="Titeldia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4588" y="4215599"/>
            <a:ext cx="5003999" cy="1339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4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1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1728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S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0" name="logoplaceholder">
            <a:extLst>
              <a:ext uri="{FF2B5EF4-FFF2-40B4-BE49-F238E27FC236}">
                <a16:creationId xmlns:a16="http://schemas.microsoft.com/office/drawing/2014/main" id="{E6B6054A-F89C-42E1-8D09-BF7E8642983A}"/>
              </a:ext>
            </a:extLst>
          </p:cNvPr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NCTV logotype">
            <a:extLst>
              <a:ext uri="{FF2B5EF4-FFF2-40B4-BE49-F238E27FC236}">
                <a16:creationId xmlns:a16="http://schemas.microsoft.com/office/drawing/2014/main" id="{1ACAC5FB-F2BC-44FB-AADC-F0B40F4C7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7794042" cy="20772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D7718FF1-437B-4CE4-845A-8802395C1E2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5DD59E9C-7BEA-4C94-8505-1387211B52E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6" name="speaker">
            <a:extLst>
              <a:ext uri="{FF2B5EF4-FFF2-40B4-BE49-F238E27FC236}">
                <a16:creationId xmlns:a16="http://schemas.microsoft.com/office/drawing/2014/main" id="{3E68A4B3-C001-4359-9D29-741C2832E1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jdelijke aanduiding voor datum 1">
            <a:extLst>
              <a:ext uri="{FF2B5EF4-FFF2-40B4-BE49-F238E27FC236}">
                <a16:creationId xmlns:a16="http://schemas.microsoft.com/office/drawing/2014/main" id="{2B516B1A-152C-480B-9006-6CE4309333F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87293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203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998446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18727" y="214367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8727" y="328890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18727" y="4434132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7791732" y="4352399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3" name="Tijdelijke aanduiding voor tekst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18727" y="5579361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596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ctr" anchorCtr="0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8" y="998446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18727" y="214367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8" name="Tijdelijke aanduiding voor tekst 1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9" name="Tijdelijke aanduiding voor tekst 10"/>
          <p:cNvSpPr>
            <a:spLocks noGrp="1"/>
          </p:cNvSpPr>
          <p:nvPr>
            <p:ph type="body" sz="quarter" idx="17" hasCustomPrompt="1"/>
          </p:nvPr>
        </p:nvSpPr>
        <p:spPr>
          <a:xfrm>
            <a:off x="6418727" y="3288904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1" name="Tijdelijke aanduiding voor tekst 10"/>
          <p:cNvSpPr>
            <a:spLocks noGrp="1"/>
          </p:cNvSpPr>
          <p:nvPr>
            <p:ph type="body" sz="quarter" idx="19" hasCustomPrompt="1"/>
          </p:nvPr>
        </p:nvSpPr>
        <p:spPr>
          <a:xfrm>
            <a:off x="6418727" y="4434132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/>
          </p:nvPr>
        </p:nvSpPr>
        <p:spPr>
          <a:xfrm>
            <a:off x="7791732" y="4352399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23" name="Tijdelijke aanduiding voor tekst 10"/>
          <p:cNvSpPr>
            <a:spLocks noGrp="1"/>
          </p:cNvSpPr>
          <p:nvPr>
            <p:ph type="body" sz="quarter" idx="21" hasCustomPrompt="1"/>
          </p:nvPr>
        </p:nvSpPr>
        <p:spPr>
          <a:xfrm>
            <a:off x="6418727" y="5579361"/>
            <a:ext cx="1373005" cy="817563"/>
          </a:xfrm>
        </p:spPr>
        <p:txBody>
          <a:bodyPr anchor="b" anchorCtr="0">
            <a:normAutofit/>
          </a:bodyPr>
          <a:lstStyle>
            <a:lvl1pPr marL="0" indent="0" algn="r">
              <a:buFontTx/>
              <a:buNone/>
              <a:defRPr sz="4800">
                <a:solidFill>
                  <a:schemeClr val="tx2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FontTx/>
              <a:buNone/>
              <a:defRPr sz="1800"/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5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083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096000" y="701993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3999" cy="948047"/>
          </a:xfr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6553200" y="2289600"/>
            <a:ext cx="5003999" cy="3931813"/>
          </a:xfrm>
        </p:spPr>
        <p:txBody>
          <a:bodyPr anchor="t" anchorCtr="0">
            <a:norm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 sz="2400" baseline="0">
                <a:solidFill>
                  <a:srgbClr val="000000"/>
                </a:solidFill>
              </a:defRPr>
            </a:lvl1pPr>
            <a:lvl2pPr marL="684000" indent="-216000">
              <a:buClr>
                <a:schemeClr val="bg1"/>
              </a:buClr>
              <a:buFont typeface="Verdana" panose="020B0604030504040204" pitchFamily="34" charset="0"/>
              <a:buChar char="–"/>
              <a:defRPr sz="2000" baseline="0">
                <a:solidFill>
                  <a:srgbClr val="000000"/>
                </a:solidFill>
              </a:defRPr>
            </a:lvl2pPr>
            <a:lvl3pPr marL="946800" indent="-3168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260000" indent="-3168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1576800" indent="-316800">
              <a:buClr>
                <a:schemeClr val="bg1"/>
              </a:buClr>
              <a:buFont typeface="Verdana" panose="020B0604030504040204" pitchFamily="34" charset="0"/>
              <a:buChar char="–"/>
              <a:defRPr sz="16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9676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b" anchorCtr="0"/>
          <a:lstStyle>
            <a:lvl1pPr algn="r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Sectienummer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4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FontTx/>
              <a:buNone/>
              <a:defRPr sz="9600" b="1">
                <a:solidFill>
                  <a:srgbClr val="000000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Ondertitel"/>
          <p:cNvSpPr>
            <a:spLocks noGrp="1"/>
          </p:cNvSpPr>
          <p:nvPr>
            <p:ph type="body" sz="quarter" idx="14"/>
          </p:nvPr>
        </p:nvSpPr>
        <p:spPr>
          <a:xfrm>
            <a:off x="634999" y="4221163"/>
            <a:ext cx="5003801" cy="2000251"/>
          </a:xfrm>
        </p:spPr>
        <p:txBody>
          <a:bodyPr tIns="90000" rIns="100800" anchor="t" anchorCtr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00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38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8" y="2276475"/>
            <a:ext cx="5003999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272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2" y="2953738"/>
            <a:ext cx="5003999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953738"/>
            <a:ext cx="5005388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5002" y="2306037"/>
            <a:ext cx="5003999" cy="648000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553201" y="2306037"/>
            <a:ext cx="5003999" cy="647228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543134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94804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2276475"/>
            <a:ext cx="10923587" cy="4011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727061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1052513"/>
            <a:ext cx="10923587" cy="51689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84052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554588" y="1052513"/>
            <a:ext cx="5003999" cy="51689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82479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40992441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4024800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8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999" y="5077315"/>
            <a:ext cx="5461000" cy="11440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620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</p:spTree>
    <p:extLst>
      <p:ext uri="{BB962C8B-B14F-4D97-AF65-F5344CB8AC3E}">
        <p14:creationId xmlns:p14="http://schemas.microsoft.com/office/powerpoint/2010/main" val="50758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856605 w 6096000"/>
              <a:gd name="connsiteY4" fmla="*/ 0 h 6858000"/>
              <a:gd name="connsiteX5" fmla="*/ 5856605 w 6096000"/>
              <a:gd name="connsiteY5" fmla="*/ 701993 h 6858000"/>
              <a:gd name="connsiteX6" fmla="*/ 6096000 w 6096000"/>
              <a:gd name="connsiteY6" fmla="*/ 701993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096000" y="701993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3999" cy="948047"/>
          </a:xfrm>
        </p:spPr>
        <p:txBody>
          <a:bodyPr anchor="b" anchorCtr="0"/>
          <a:lstStyle>
            <a:lvl1pPr algn="l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6553200" y="2289600"/>
            <a:ext cx="5003999" cy="3931813"/>
          </a:xfrm>
        </p:spPr>
        <p:txBody>
          <a:bodyPr anchor="t" anchorCtr="0">
            <a:norm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 sz="2400" baseline="0">
                <a:solidFill>
                  <a:srgbClr val="000000"/>
                </a:solidFill>
              </a:defRPr>
            </a:lvl1pPr>
            <a:lvl2pPr marL="684000" indent="-216000">
              <a:buClr>
                <a:schemeClr val="bg1"/>
              </a:buClr>
              <a:buFont typeface="Verdana" panose="020B0604030504040204" pitchFamily="34" charset="0"/>
              <a:buChar char="–"/>
              <a:defRPr sz="2000" baseline="0">
                <a:solidFill>
                  <a:srgbClr val="000000"/>
                </a:solidFill>
              </a:defRPr>
            </a:lvl2pPr>
            <a:lvl3pPr marL="946800" indent="-316800">
              <a:buClr>
                <a:schemeClr val="bg1"/>
              </a:buClr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</a:defRPr>
            </a:lvl3pPr>
            <a:lvl4pPr marL="1260000" indent="-31680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rgbClr val="000000"/>
                </a:solidFill>
              </a:defRPr>
            </a:lvl4pPr>
            <a:lvl5pPr marL="1576800" indent="-316800">
              <a:buClr>
                <a:schemeClr val="bg1"/>
              </a:buClr>
              <a:buFont typeface="Verdana" panose="020B0604030504040204" pitchFamily="34" charset="0"/>
              <a:buChar char="–"/>
              <a:defRPr sz="1600" baseline="0"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88806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582708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998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ctr" anchorCtr="0">
            <a:norm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8" y="1066800"/>
            <a:ext cx="5003999" cy="5154613"/>
          </a:xfrm>
        </p:spPr>
        <p:txBody>
          <a:bodyPr anchor="ctr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2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5842000" cy="6858000"/>
          </a:xfrm>
          <a:custGeom>
            <a:avLst/>
            <a:gdLst>
              <a:gd name="connsiteX0" fmla="*/ 0 w 5842000"/>
              <a:gd name="connsiteY0" fmla="*/ 0 h 6858000"/>
              <a:gd name="connsiteX1" fmla="*/ 5842000 w 5842000"/>
              <a:gd name="connsiteY1" fmla="*/ 0 h 6858000"/>
              <a:gd name="connsiteX2" fmla="*/ 5842000 w 5842000"/>
              <a:gd name="connsiteY2" fmla="*/ 6858000 h 6858000"/>
              <a:gd name="connsiteX3" fmla="*/ 0 w 5842000"/>
              <a:gd name="connsiteY3" fmla="*/ 6858000 h 6858000"/>
              <a:gd name="connsiteX4" fmla="*/ 0 w 5842000"/>
              <a:gd name="connsiteY4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7" fmla="*/ 5842000 w 584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0" h="6858000">
                <a:moveTo>
                  <a:pt x="5842000" y="0"/>
                </a:moveTo>
                <a:lnTo>
                  <a:pt x="5842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584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 anchor="b" anchorCtr="0">
            <a:normAutofit/>
          </a:bodyPr>
          <a:lstStyle>
            <a:lvl1pPr algn="l">
              <a:defRPr sz="3600" b="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91" indent="0">
              <a:buNone/>
              <a:defRPr sz="1200"/>
            </a:lvl2pPr>
            <a:lvl3pPr marL="914583" indent="0">
              <a:buNone/>
              <a:defRPr sz="1000"/>
            </a:lvl3pPr>
            <a:lvl4pPr marL="1371874" indent="0">
              <a:buNone/>
              <a:defRPr sz="900"/>
            </a:lvl4pPr>
            <a:lvl5pPr marL="1829166" indent="0">
              <a:buNone/>
              <a:defRPr sz="900"/>
            </a:lvl5pPr>
            <a:lvl6pPr marL="2286457" indent="0">
              <a:buNone/>
              <a:defRPr sz="900"/>
            </a:lvl6pPr>
            <a:lvl7pPr marL="2743749" indent="0">
              <a:buNone/>
              <a:defRPr sz="900"/>
            </a:lvl7pPr>
            <a:lvl8pPr marL="3201040" indent="0">
              <a:buNone/>
              <a:defRPr sz="900"/>
            </a:lvl8pPr>
            <a:lvl9pPr marL="3658332" indent="0">
              <a:buNone/>
              <a:defRPr sz="900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1340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5842000" cy="6858000"/>
          </a:xfrm>
          <a:custGeom>
            <a:avLst/>
            <a:gdLst>
              <a:gd name="connsiteX0" fmla="*/ 0 w 5842000"/>
              <a:gd name="connsiteY0" fmla="*/ 0 h 6858000"/>
              <a:gd name="connsiteX1" fmla="*/ 5842000 w 5842000"/>
              <a:gd name="connsiteY1" fmla="*/ 0 h 6858000"/>
              <a:gd name="connsiteX2" fmla="*/ 5842000 w 5842000"/>
              <a:gd name="connsiteY2" fmla="*/ 6858000 h 6858000"/>
              <a:gd name="connsiteX3" fmla="*/ 0 w 5842000"/>
              <a:gd name="connsiteY3" fmla="*/ 6858000 h 6858000"/>
              <a:gd name="connsiteX4" fmla="*/ 0 w 5842000"/>
              <a:gd name="connsiteY4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7" fmla="*/ 5842000 w 584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0" h="6858000">
                <a:moveTo>
                  <a:pt x="5842000" y="0"/>
                </a:moveTo>
                <a:lnTo>
                  <a:pt x="5842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584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547966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afbeelding 8"/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5842000" cy="6858000"/>
          </a:xfrm>
          <a:custGeom>
            <a:avLst/>
            <a:gdLst>
              <a:gd name="connsiteX0" fmla="*/ 0 w 5842000"/>
              <a:gd name="connsiteY0" fmla="*/ 0 h 6858000"/>
              <a:gd name="connsiteX1" fmla="*/ 5842000 w 5842000"/>
              <a:gd name="connsiteY1" fmla="*/ 0 h 6858000"/>
              <a:gd name="connsiteX2" fmla="*/ 5842000 w 5842000"/>
              <a:gd name="connsiteY2" fmla="*/ 6858000 h 6858000"/>
              <a:gd name="connsiteX3" fmla="*/ 0 w 5842000"/>
              <a:gd name="connsiteY3" fmla="*/ 6858000 h 6858000"/>
              <a:gd name="connsiteX4" fmla="*/ 0 w 5842000"/>
              <a:gd name="connsiteY4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0" fmla="*/ 5842000 w 5842000"/>
              <a:gd name="connsiteY0" fmla="*/ 0 h 6858000"/>
              <a:gd name="connsiteX1" fmla="*/ 5842000 w 5842000"/>
              <a:gd name="connsiteY1" fmla="*/ 6858000 h 6858000"/>
              <a:gd name="connsiteX2" fmla="*/ 0 w 5842000"/>
              <a:gd name="connsiteY2" fmla="*/ 6858000 h 6858000"/>
              <a:gd name="connsiteX3" fmla="*/ 0 w 5842000"/>
              <a:gd name="connsiteY3" fmla="*/ 0 h 6858000"/>
              <a:gd name="connsiteX4" fmla="*/ 0 w 5842000"/>
              <a:gd name="connsiteY4" fmla="*/ 701993 h 6858000"/>
              <a:gd name="connsiteX5" fmla="*/ 236855 w 5842000"/>
              <a:gd name="connsiteY5" fmla="*/ 701993 h 6858000"/>
              <a:gd name="connsiteX6" fmla="*/ 236855 w 5842000"/>
              <a:gd name="connsiteY6" fmla="*/ 0 h 6858000"/>
              <a:gd name="connsiteX7" fmla="*/ 5842000 w 584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2000" h="6858000">
                <a:moveTo>
                  <a:pt x="5842000" y="0"/>
                </a:moveTo>
                <a:lnTo>
                  <a:pt x="5842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0" y="701993"/>
                </a:lnTo>
                <a:lnTo>
                  <a:pt x="236855" y="701993"/>
                </a:lnTo>
                <a:lnTo>
                  <a:pt x="236855" y="0"/>
                </a:lnTo>
                <a:lnTo>
                  <a:pt x="584200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4999" y="2289600"/>
            <a:ext cx="5005388" cy="3935413"/>
          </a:xfrm>
        </p:spPr>
        <p:txBody>
          <a:bodyPr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52690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280793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4589" y="3888000"/>
            <a:ext cx="500399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253106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703093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35000" y="3888000"/>
            <a:ext cx="10923589" cy="2333413"/>
          </a:xfrm>
        </p:spPr>
        <p:txBody>
          <a:bodyPr tIns="50400" anchor="t"/>
          <a:lstStyle>
            <a:lvl1pPr>
              <a:buClr>
                <a:schemeClr val="tx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afbeelding 3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0"/>
            <a:ext cx="11938000" cy="3429000"/>
          </a:xfrm>
          <a:custGeom>
            <a:avLst/>
            <a:gdLst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0" fmla="*/ 0 w 11938000"/>
              <a:gd name="connsiteY0" fmla="*/ 0 h 3429000"/>
              <a:gd name="connsiteX1" fmla="*/ 11938000 w 11938000"/>
              <a:gd name="connsiteY1" fmla="*/ 0 h 3429000"/>
              <a:gd name="connsiteX2" fmla="*/ 11938000 w 11938000"/>
              <a:gd name="connsiteY2" fmla="*/ 3429000 h 3429000"/>
              <a:gd name="connsiteX3" fmla="*/ 0 w 11938000"/>
              <a:gd name="connsiteY3" fmla="*/ 3429000 h 3429000"/>
              <a:gd name="connsiteX4" fmla="*/ 0 w 11938000"/>
              <a:gd name="connsiteY4" fmla="*/ 0 h 3429000"/>
              <a:gd name="connsiteX5" fmla="*/ 5856605 w 11938000"/>
              <a:gd name="connsiteY5" fmla="*/ 0 h 3429000"/>
              <a:gd name="connsiteX6" fmla="*/ 5856605 w 11938000"/>
              <a:gd name="connsiteY6" fmla="*/ 701993 h 3429000"/>
              <a:gd name="connsiteX7" fmla="*/ 6332855 w 11938000"/>
              <a:gd name="connsiteY7" fmla="*/ 701993 h 3429000"/>
              <a:gd name="connsiteX8" fmla="*/ 6332855 w 11938000"/>
              <a:gd name="connsiteY8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38000" h="3429000">
                <a:moveTo>
                  <a:pt x="0" y="0"/>
                </a:moveTo>
                <a:lnTo>
                  <a:pt x="11938000" y="0"/>
                </a:lnTo>
                <a:lnTo>
                  <a:pt x="11938000" y="3429000"/>
                </a:lnTo>
                <a:lnTo>
                  <a:pt x="0" y="3429000"/>
                </a:lnTo>
                <a:lnTo>
                  <a:pt x="0" y="0"/>
                </a:lnTo>
                <a:lnTo>
                  <a:pt x="5856605" y="0"/>
                </a:lnTo>
                <a:lnTo>
                  <a:pt x="5856605" y="701993"/>
                </a:lnTo>
                <a:lnTo>
                  <a:pt x="6332855" y="701993"/>
                </a:lnTo>
                <a:lnTo>
                  <a:pt x="633285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652596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1938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728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b" anchorCtr="0"/>
          <a:lstStyle>
            <a:lvl1pPr algn="r">
              <a:lnSpc>
                <a:spcPct val="90000"/>
              </a:lnSpc>
              <a:defRPr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Sectienummer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4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FontTx/>
              <a:buNone/>
              <a:defRPr sz="9600" b="1">
                <a:solidFill>
                  <a:srgbClr val="000000"/>
                </a:solidFill>
              </a:defRPr>
            </a:lvl1pPr>
            <a:lvl2pPr marL="313200" indent="0" algn="r">
              <a:buFontTx/>
              <a:buNone/>
              <a:defRPr sz="4800">
                <a:solidFill>
                  <a:schemeClr val="tx2"/>
                </a:solidFill>
              </a:defRPr>
            </a:lvl2pPr>
            <a:lvl3pPr marL="630000" indent="0" algn="r">
              <a:buFontTx/>
              <a:buNone/>
              <a:defRPr sz="4800">
                <a:solidFill>
                  <a:schemeClr val="tx2"/>
                </a:solidFill>
              </a:defRPr>
            </a:lvl3pPr>
            <a:lvl4pPr marL="943200" indent="0" algn="r">
              <a:buFontTx/>
              <a:buNone/>
              <a:defRPr sz="4800">
                <a:solidFill>
                  <a:schemeClr val="tx2"/>
                </a:solidFill>
              </a:defRPr>
            </a:lvl4pPr>
            <a:lvl5pPr marL="1260000" indent="0" algn="r">
              <a:buFontTx/>
              <a:buNone/>
              <a:defRPr sz="4800"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5" name="Ondertitel"/>
          <p:cNvSpPr>
            <a:spLocks noGrp="1"/>
          </p:cNvSpPr>
          <p:nvPr>
            <p:ph type="body" sz="quarter" idx="14"/>
          </p:nvPr>
        </p:nvSpPr>
        <p:spPr>
          <a:xfrm>
            <a:off x="634999" y="4221163"/>
            <a:ext cx="5003801" cy="2000251"/>
          </a:xfrm>
        </p:spPr>
        <p:txBody>
          <a:bodyPr tIns="90000" rIns="100800" anchor="t" anchorCtr="0">
            <a:normAutofit/>
          </a:bodyPr>
          <a:lstStyle>
            <a:lvl1pPr marL="0" indent="0" algn="r">
              <a:buFontTx/>
              <a:buNone/>
              <a:defRPr sz="2400">
                <a:solidFill>
                  <a:srgbClr val="000000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441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29000"/>
            <a:ext cx="11938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3" cy="946800"/>
          </a:xfrm>
        </p:spPr>
        <p:txBody>
          <a:bodyPr anchor="b" anchorCtr="0">
            <a:normAutofit/>
          </a:bodyPr>
          <a:lstStyle>
            <a:lvl1pPr algn="l">
              <a:defRPr sz="36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97910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-838200" y="6279216"/>
            <a:ext cx="45720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-838200" y="5715000"/>
            <a:ext cx="5334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268200" y="6118178"/>
            <a:ext cx="542928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2977255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" y="5153776"/>
            <a:ext cx="11938001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-1" y="5825413"/>
            <a:ext cx="11938001" cy="396000"/>
          </a:xfrm>
          <a:solidFill>
            <a:schemeClr val="bg1"/>
          </a:solidFill>
        </p:spPr>
        <p:txBody>
          <a:bodyPr lIns="756000" tIns="50400" anchor="ctr" anchorCtr="0">
            <a:normAutofit/>
          </a:bodyPr>
          <a:lstStyle>
            <a:lvl1pPr marL="0" indent="0">
              <a:buClr>
                <a:schemeClr val="tx2"/>
              </a:buClr>
              <a:buFontTx/>
              <a:buNone/>
              <a:defRPr sz="2000">
                <a:solidFill>
                  <a:schemeClr val="tx1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pic>
        <p:nvPicPr>
          <p:cNvPr id="6" name="minjus_header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7"/>
          </p:nvPr>
        </p:nvSpPr>
        <p:spPr>
          <a:xfrm>
            <a:off x="-819150" y="6593728"/>
            <a:ext cx="514350" cy="264272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8"/>
          </p:nvPr>
        </p:nvSpPr>
        <p:spPr>
          <a:xfrm>
            <a:off x="-838200" y="6221413"/>
            <a:ext cx="685800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9"/>
          </p:nvPr>
        </p:nvSpPr>
        <p:spPr>
          <a:xfrm>
            <a:off x="12268200" y="6221413"/>
            <a:ext cx="534989" cy="322075"/>
          </a:xfrm>
        </p:spPr>
        <p:txBody>
          <a:bodyPr/>
          <a:lstStyle>
            <a:lvl1pPr>
              <a:defRPr sz="100" baseline="0">
                <a:solidFill>
                  <a:srgbClr val="CDCDCE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5135701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1" y="2289486"/>
            <a:ext cx="10923589" cy="3931927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84632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5000" y="2276474"/>
            <a:ext cx="7178965" cy="3944938"/>
          </a:xfrm>
          <a:prstGeom prst="rect">
            <a:avLst/>
          </a:prstGeom>
        </p:spPr>
        <p:txBody>
          <a:bodyPr/>
          <a:lstStyle>
            <a:lvl2pPr marL="630000" indent="-316800">
              <a:buClr>
                <a:schemeClr val="tx2"/>
              </a:buClr>
              <a:buFont typeface="Verdana" panose="020B0604030504040204" pitchFamily="34" charset="0"/>
              <a:buChar char="–"/>
              <a:defRPr/>
            </a:lvl2pPr>
            <a:lvl5pPr>
              <a:defRPr/>
            </a:lvl5pPr>
            <a:lvl6pPr>
              <a:defRPr baseline="0"/>
            </a:lvl6pPr>
            <a:lvl7pPr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3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132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943200" indent="0">
              <a:buFontTx/>
              <a:buNone/>
              <a:defRPr/>
            </a:lvl4pPr>
            <a:lvl5pPr marL="1260000" indent="0">
              <a:buFontTx/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006398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6109327" y="0"/>
            <a:ext cx="58254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3" y="1051201"/>
            <a:ext cx="5003999" cy="948047"/>
          </a:xfrm>
        </p:spPr>
        <p:txBody>
          <a:bodyPr anchor="b" anchorCtr="0">
            <a:noAutofit/>
          </a:bodyPr>
          <a:lstStyle>
            <a:lvl1pPr algn="l">
              <a:defRPr sz="36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26"/>
          </p:nvPr>
        </p:nvSpPr>
        <p:spPr>
          <a:xfrm>
            <a:off x="6550023" y="2289599"/>
            <a:ext cx="5003999" cy="3931813"/>
          </a:xfrm>
        </p:spPr>
        <p:txBody>
          <a:bodyPr anchor="t"/>
          <a:lstStyle>
            <a:lvl1pPr>
              <a:buClr>
                <a:schemeClr val="bg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bg1"/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bg1"/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bg1"/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bg1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7"/>
          </p:nvPr>
        </p:nvSpPr>
        <p:spPr>
          <a:xfrm>
            <a:off x="635000" y="1066800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2" name="minjus_header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16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1"/>
            <a:ext cx="11934825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5617"/>
            <a:ext cx="10923589" cy="1551796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2" y="3846022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5156752" y="4639509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156752" y="5405528"/>
            <a:ext cx="4680000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392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drop"/>
          <p:cNvSpPr/>
          <p:nvPr userDrawn="1"/>
        </p:nvSpPr>
        <p:spPr>
          <a:xfrm>
            <a:off x="0" y="-1"/>
            <a:ext cx="6096000" cy="6858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2565400"/>
            <a:ext cx="5003800" cy="1727200"/>
          </a:xfrm>
        </p:spPr>
        <p:txBody>
          <a:bodyPr anchor="ctr" anchorCtr="0"/>
          <a:lstStyle>
            <a:lvl1pPr algn="l">
              <a:defRPr sz="4800">
                <a:solidFill>
                  <a:srgbClr val="000000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0" name="Tijdelijke aanduiding voor tekst 14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6" y="2286000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webadres in</a:t>
            </a:r>
          </a:p>
        </p:txBody>
      </p:sp>
      <p:sp>
        <p:nvSpPr>
          <p:cNvPr id="22" name="Tijdelijke aanduiding voor tekst 14"/>
          <p:cNvSpPr>
            <a:spLocks noGrp="1"/>
          </p:cNvSpPr>
          <p:nvPr>
            <p:ph type="body" sz="quarter" idx="20" hasCustomPrompt="1"/>
          </p:nvPr>
        </p:nvSpPr>
        <p:spPr>
          <a:xfrm>
            <a:off x="7176286" y="3079487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emailadres in</a:t>
            </a:r>
          </a:p>
        </p:txBody>
      </p:sp>
      <p:sp>
        <p:nvSpPr>
          <p:cNvPr id="24" name="Tijdelijke aanduiding voor tekst 14"/>
          <p:cNvSpPr>
            <a:spLocks noGrp="1"/>
          </p:cNvSpPr>
          <p:nvPr>
            <p:ph type="body" sz="quarter" idx="22" hasCustomPrompt="1"/>
          </p:nvPr>
        </p:nvSpPr>
        <p:spPr>
          <a:xfrm>
            <a:off x="7176286" y="3845505"/>
            <a:ext cx="4382303" cy="691884"/>
          </a:xfrm>
        </p:spPr>
        <p:txBody>
          <a:bodyPr anchor="ctr" anchorCtr="0">
            <a:normAutofit/>
          </a:bodyPr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  <a:lvl2pPr marL="313200" indent="0">
              <a:buFontTx/>
              <a:buNone/>
              <a:defRPr sz="1800"/>
            </a:lvl2pPr>
            <a:lvl3pPr marL="630000" indent="0">
              <a:buFontTx/>
              <a:buNone/>
              <a:defRPr sz="1800"/>
            </a:lvl3pPr>
            <a:lvl4pPr marL="943200" indent="0">
              <a:buFontTx/>
              <a:buNone/>
              <a:defRPr sz="1800"/>
            </a:lvl4pPr>
            <a:lvl5pPr marL="1260000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Vul hier een telefoonnummer in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7" name="minjus_header_titl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NCT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0" name="logoplaceholder">
            <a:extLst>
              <a:ext uri="{FF2B5EF4-FFF2-40B4-BE49-F238E27FC236}">
                <a16:creationId xmlns:a16="http://schemas.microsoft.com/office/drawing/2014/main" id="{E6B6054A-F89C-42E1-8D09-BF7E8642983A}"/>
              </a:ext>
            </a:extLst>
          </p:cNvPr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NCTV logotype">
            <a:extLst>
              <a:ext uri="{FF2B5EF4-FFF2-40B4-BE49-F238E27FC236}">
                <a16:creationId xmlns:a16="http://schemas.microsoft.com/office/drawing/2014/main" id="{1ACAC5FB-F2BC-44FB-AADC-F0B40F4C7B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8800"/>
            <a:ext cx="8248241" cy="2077200"/>
          </a:xfrm>
          <a:prstGeom prst="rect">
            <a:avLst/>
          </a:prstGeom>
        </p:spPr>
      </p:pic>
      <p:sp>
        <p:nvSpPr>
          <p:cNvPr id="11" name="title">
            <a:extLst>
              <a:ext uri="{FF2B5EF4-FFF2-40B4-BE49-F238E27FC236}">
                <a16:creationId xmlns:a16="http://schemas.microsoft.com/office/drawing/2014/main" id="{61BF13E2-8C51-47EA-8C5D-429DE5C24C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chemeClr val="tx1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id="{956E2755-AF31-4F0B-BF4D-A2724E234F7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16" name="speaker">
            <a:extLst>
              <a:ext uri="{FF2B5EF4-FFF2-40B4-BE49-F238E27FC236}">
                <a16:creationId xmlns:a16="http://schemas.microsoft.com/office/drawing/2014/main" id="{3B744D96-1319-4E4A-9728-F6CA574B6F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668274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7" name="Tijdelijke aanduiding voor datum 1">
            <a:extLst>
              <a:ext uri="{FF2B5EF4-FFF2-40B4-BE49-F238E27FC236}">
                <a16:creationId xmlns:a16="http://schemas.microsoft.com/office/drawing/2014/main" id="{A6CDBC5A-1AD0-4140-8A55-B0D63B97C05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0077" y="3111181"/>
            <a:ext cx="5151438" cy="264272"/>
          </a:xfrm>
        </p:spPr>
        <p:txBody>
          <a:bodyPr lIns="118800" tIns="46800"/>
          <a:lstStyle>
            <a:lvl1pPr marL="0"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29 maart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8111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0" fmla="*/ 609600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  <a:gd name="connsiteX3" fmla="*/ 0 w 6096000"/>
              <a:gd name="connsiteY3" fmla="*/ 0 h 6858000"/>
              <a:gd name="connsiteX4" fmla="*/ 5779770 w 6096000"/>
              <a:gd name="connsiteY4" fmla="*/ 0 h 6858000"/>
              <a:gd name="connsiteX5" fmla="*/ 5779770 w 6096000"/>
              <a:gd name="connsiteY5" fmla="*/ 1151890 h 6858000"/>
              <a:gd name="connsiteX6" fmla="*/ 6096000 w 6096000"/>
              <a:gd name="connsiteY6" fmla="*/ 1151890 h 6858000"/>
              <a:gd name="connsiteX7" fmla="*/ 6096000 w 6096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0" h="6858000">
                <a:moveTo>
                  <a:pt x="6096000" y="0"/>
                </a:moveTo>
                <a:lnTo>
                  <a:pt x="609600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779770" y="0"/>
                </a:lnTo>
                <a:lnTo>
                  <a:pt x="5779770" y="1151890"/>
                </a:lnTo>
                <a:lnTo>
                  <a:pt x="6096000" y="1151890"/>
                </a:lnTo>
                <a:lnTo>
                  <a:pt x="609600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0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792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5226050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8" y="2276475"/>
            <a:ext cx="5003999" cy="39449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242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11938000" cy="3429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4047" y="451985"/>
            <a:ext cx="10923906" cy="1726479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4047" y="2186972"/>
            <a:ext cx="10923906" cy="6643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2777" y="2752726"/>
            <a:ext cx="513873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0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412" y="3158738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45317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drop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554588" y="1882800"/>
            <a:ext cx="5003999" cy="2336400"/>
          </a:xfrm>
        </p:spPr>
        <p:txBody>
          <a:bodyPr tIns="90000" bIns="90000" anchor="b" anchorCtr="0">
            <a:normAutofit/>
          </a:bodyPr>
          <a:lstStyle>
            <a:lvl1pPr defTabSz="608135" eaLnBrk="0" hangingPunct="0">
              <a:defRPr sz="36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553200" y="4218267"/>
            <a:ext cx="5003999" cy="16137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6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553201" y="5832053"/>
            <a:ext cx="5003999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rgbClr val="000000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552000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rgbClr val="000000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13636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(niet gebruiken) Titeldia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drop"/>
          <p:cNvSpPr/>
          <p:nvPr userDrawn="1"/>
        </p:nvSpPr>
        <p:spPr>
          <a:xfrm>
            <a:off x="0" y="0"/>
            <a:ext cx="12193200" cy="343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98" name="title"/>
          <p:cNvSpPr>
            <a:spLocks noGrp="1" noChangeArrowheads="1"/>
          </p:cNvSpPr>
          <p:nvPr>
            <p:ph type="ctrTitle"/>
          </p:nvPr>
        </p:nvSpPr>
        <p:spPr>
          <a:xfrm>
            <a:off x="635001" y="1879600"/>
            <a:ext cx="10923589" cy="1547813"/>
          </a:xfrm>
        </p:spPr>
        <p:txBody>
          <a:bodyPr tIns="46800" bIns="46800" anchor="ctr" anchorCtr="0">
            <a:normAutofit/>
          </a:bodyPr>
          <a:lstStyle>
            <a:lvl1pPr defTabSz="608135" eaLnBrk="0" hangingPunct="0">
              <a:defRPr sz="4800">
                <a:solidFill>
                  <a:srgbClr val="000000"/>
                </a:solidFill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4099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635000" y="3749486"/>
            <a:ext cx="10925177" cy="20772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400" tIns="90000" rIns="90018" bIns="46809">
            <a:normAutofit/>
          </a:bodyPr>
          <a:lstStyle>
            <a:lvl1pPr marL="0" indent="0" defTabSz="608135" eaLnBrk="0" hangingPunct="0">
              <a:buFont typeface="Arial" charset="0"/>
              <a:buNone/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8" name="speaker"/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5829386"/>
            <a:ext cx="5005388" cy="389360"/>
          </a:xfrm>
        </p:spPr>
        <p:txBody>
          <a:bodyPr wrap="square" lIns="118800" anchor="b" anchorCtr="0"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1pPr>
            <a:lvl2pPr marL="31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63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9432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1260000" indent="0">
              <a:spcBef>
                <a:spcPts val="12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sp>
        <p:nvSpPr>
          <p:cNvPr id="14" name="logoplaceholder"/>
          <p:cNvSpPr/>
          <p:nvPr userDrawn="1"/>
        </p:nvSpPr>
        <p:spPr>
          <a:xfrm>
            <a:off x="0" y="0"/>
            <a:ext cx="12192000" cy="17830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datum 1"/>
          <p:cNvSpPr>
            <a:spLocks noGrp="1"/>
          </p:cNvSpPr>
          <p:nvPr>
            <p:ph type="dt" sz="half" idx="12"/>
          </p:nvPr>
        </p:nvSpPr>
        <p:spPr>
          <a:xfrm>
            <a:off x="633412" y="6311900"/>
            <a:ext cx="5003800" cy="264272"/>
          </a:xfrm>
        </p:spPr>
        <p:txBody>
          <a:bodyPr lIns="118800" tIns="46800"/>
          <a:lstStyle>
            <a:lvl1pPr>
              <a:lnSpc>
                <a:spcPct val="90000"/>
              </a:lnSpc>
              <a:spcBef>
                <a:spcPts val="1200"/>
              </a:spcBef>
              <a:defRPr sz="1600" baseline="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224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2" y="2953738"/>
            <a:ext cx="5003999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46800" indent="-316800"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953738"/>
            <a:ext cx="5005388" cy="32676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 marL="1260000" indent="-316800">
              <a:buFont typeface="Arial" panose="020B0604020202020204" pitchFamily="34" charset="0"/>
              <a:buChar char="•"/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635002" y="2306037"/>
            <a:ext cx="5003999" cy="648000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0" name="Tijdelijke aanduiding voor tekst 8"/>
          <p:cNvSpPr>
            <a:spLocks noGrp="1"/>
          </p:cNvSpPr>
          <p:nvPr>
            <p:ph type="body" sz="quarter" idx="14"/>
          </p:nvPr>
        </p:nvSpPr>
        <p:spPr>
          <a:xfrm>
            <a:off x="6553201" y="2306037"/>
            <a:ext cx="5003999" cy="647228"/>
          </a:xfrm>
        </p:spPr>
        <p:txBody>
          <a:bodyPr lIns="180000" tIns="180000" rIns="180000" bIns="72000" anchor="b" anchorCtr="0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313200" indent="0">
              <a:buNone/>
              <a:defRPr sz="1800"/>
            </a:lvl2pPr>
            <a:lvl3pPr marL="630000" indent="0">
              <a:buNone/>
              <a:defRPr sz="1800"/>
            </a:lvl3pPr>
            <a:lvl4pPr marL="943200" indent="0">
              <a:buNone/>
              <a:defRPr sz="1800"/>
            </a:lvl4pPr>
            <a:lvl5pPr marL="1260000" indent="0">
              <a:buNone/>
              <a:defRPr sz="1800"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15599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9" cy="948047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3" hasCustomPrompt="1"/>
          </p:nvPr>
        </p:nvSpPr>
        <p:spPr>
          <a:xfrm>
            <a:off x="635000" y="2276475"/>
            <a:ext cx="10923587" cy="40116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28543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1052513"/>
            <a:ext cx="10923589" cy="9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8" tIns="46809" rIns="90018" bIns="46809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nl-NL" alt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9" cy="393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sz="1400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6553198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" name="minjus_header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24" r:id="rId2"/>
    <p:sldLayoutId id="2147483650" r:id="rId3"/>
    <p:sldLayoutId id="2147483661" r:id="rId4"/>
    <p:sldLayoutId id="2147483662" r:id="rId5"/>
    <p:sldLayoutId id="2147483663" r:id="rId6"/>
    <p:sldLayoutId id="2147483652" r:id="rId7"/>
    <p:sldLayoutId id="2147483666" r:id="rId8"/>
    <p:sldLayoutId id="2147483664" r:id="rId9"/>
    <p:sldLayoutId id="2147483665" r:id="rId10"/>
    <p:sldLayoutId id="214748365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  <p:sldLayoutId id="2147483686" r:id="rId31"/>
    <p:sldLayoutId id="2147483723" r:id="rId32"/>
    <p:sldLayoutId id="2147483657" r:id="rId33"/>
    <p:sldLayoutId id="2147483658" r:id="rId34"/>
    <p:sldLayoutId id="2147483659" r:id="rId35"/>
    <p:sldLayoutId id="2147483660" r:id="rId36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91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583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874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9166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16800" indent="-316800" algn="l" rtl="0" fontAlgn="base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rtl="0" fontAlgn="base">
        <a:lnSpc>
          <a:spcPct val="90000"/>
        </a:lnSpc>
        <a:spcBef>
          <a:spcPts val="10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46800" indent="-316800" algn="l" rtl="0" fontAlgn="base">
        <a:lnSpc>
          <a:spcPct val="90000"/>
        </a:lnSpc>
        <a:spcBef>
          <a:spcPts val="8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600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15768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1890000" indent="-3168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6pPr>
      <a:lvl7pPr marL="72000" indent="-72000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="1" baseline="0">
          <a:solidFill>
            <a:schemeClr val="tx2"/>
          </a:solidFill>
          <a:latin typeface="+mn-lt"/>
        </a:defRPr>
      </a:lvl7pPr>
      <a:lvl8pPr marL="71438" indent="-71438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8pPr>
      <a:lvl9pPr marL="216000" indent="-1440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1" y="1052513"/>
            <a:ext cx="10923589" cy="94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18" tIns="46809" rIns="90018" bIns="46809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nl-NL" alt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9" cy="3931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sz="1400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smtClean="0"/>
              <a:t>29 maart 2022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4"/>
          </p:nvPr>
        </p:nvSpPr>
        <p:spPr>
          <a:xfrm>
            <a:off x="6553198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0C893183-5A27-4493-8273-E869AD900CD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" name="TekstRubricering"/>
          <p:cNvSpPr txBox="1">
            <a:spLocks/>
          </p:cNvSpPr>
          <p:nvPr userDrawn="1"/>
        </p:nvSpPr>
        <p:spPr>
          <a:xfrm>
            <a:off x="11938000" y="0"/>
            <a:ext cx="254000" cy="6858000"/>
          </a:xfrm>
          <a:prstGeom prst="rect">
            <a:avLst/>
          </a:prstGeom>
          <a:solidFill>
            <a:schemeClr val="tx1"/>
          </a:solidFill>
        </p:spPr>
        <p:txBody>
          <a:bodyPr vert="vert270" wrap="square" lIns="127000" tIns="76200" rIns="127000" bIns="76200" rtlCol="0" anchor="ctr" anchorCtr="0">
            <a:noAutofit/>
          </a:bodyPr>
          <a:lstStyle/>
          <a:p>
            <a:endParaRPr lang="nl-NL" sz="1000" dirty="0">
              <a:solidFill>
                <a:schemeClr val="bg1"/>
              </a:solidFill>
            </a:endParaRPr>
          </a:p>
        </p:txBody>
      </p:sp>
      <p:pic>
        <p:nvPicPr>
          <p:cNvPr id="10" name="minjus_header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26" r:id="rId2"/>
    <p:sldLayoutId id="2147483690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5" r:id="rId32"/>
    <p:sldLayoutId id="2147483691" r:id="rId33"/>
    <p:sldLayoutId id="2147483692" r:id="rId34"/>
    <p:sldLayoutId id="2147483693" r:id="rId35"/>
    <p:sldLayoutId id="2147483694" r:id="rId36"/>
  </p:sldLayoutIdLst>
  <p:hf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5pPr>
      <a:lvl6pPr marL="457291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6pPr>
      <a:lvl7pPr marL="914583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7pPr>
      <a:lvl8pPr marL="1371874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8pPr>
      <a:lvl9pPr marL="1829166" algn="l" rtl="0" fontAlgn="base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Verdana" pitchFamily="34" charset="0"/>
        </a:defRPr>
      </a:lvl9pPr>
    </p:titleStyle>
    <p:bodyStyle>
      <a:lvl1pPr marL="316800" indent="-316800" algn="l" rtl="0" fontAlgn="base">
        <a:lnSpc>
          <a:spcPct val="90000"/>
        </a:lnSpc>
        <a:spcBef>
          <a:spcPts val="1200"/>
        </a:spcBef>
        <a:spcAft>
          <a:spcPts val="0"/>
        </a:spcAft>
        <a:buClr>
          <a:schemeClr val="tx2"/>
        </a:buClr>
        <a:buSzPct val="80000"/>
        <a:buFont typeface="Verdana" panose="020B0604030504040204" pitchFamily="34" charset="0"/>
        <a:buChar char="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rtl="0" fontAlgn="base">
        <a:lnSpc>
          <a:spcPct val="90000"/>
        </a:lnSpc>
        <a:spcBef>
          <a:spcPts val="10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46800" indent="-316800" algn="l" rtl="0" fontAlgn="base">
        <a:lnSpc>
          <a:spcPct val="90000"/>
        </a:lnSpc>
        <a:spcBef>
          <a:spcPts val="800"/>
        </a:spcBef>
        <a:spcAft>
          <a:spcPts val="0"/>
        </a:spcAft>
        <a:buClr>
          <a:schemeClr val="tx2"/>
        </a:buClr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3pPr>
      <a:lvl4pPr marL="12600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</a:defRPr>
      </a:lvl4pPr>
      <a:lvl5pPr marL="1576800" indent="-316800" algn="l" rtl="0" fontAlgn="base">
        <a:lnSpc>
          <a:spcPct val="90000"/>
        </a:lnSpc>
        <a:spcBef>
          <a:spcPts val="600"/>
        </a:spcBef>
        <a:spcAft>
          <a:spcPts val="0"/>
        </a:spcAft>
        <a:buClr>
          <a:schemeClr val="tx2"/>
        </a:buClr>
        <a:buFont typeface="Verdana" panose="020B0604030504040204" pitchFamily="34" charset="0"/>
        <a:buChar char="–"/>
        <a:defRPr sz="1600">
          <a:solidFill>
            <a:schemeClr val="tx2"/>
          </a:solidFill>
          <a:latin typeface="+mn-lt"/>
        </a:defRPr>
      </a:lvl5pPr>
      <a:lvl6pPr marL="1890000" indent="-3168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>
              <a:lumMod val="50000"/>
              <a:lumOff val="50000"/>
            </a:schemeClr>
          </a:solidFill>
          <a:latin typeface="+mn-lt"/>
        </a:defRPr>
      </a:lvl6pPr>
      <a:lvl7pPr marL="72000" indent="-72000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="1" baseline="0">
          <a:solidFill>
            <a:schemeClr val="tx2"/>
          </a:solidFill>
          <a:latin typeface="+mn-lt"/>
        </a:defRPr>
      </a:lvl7pPr>
      <a:lvl8pPr marL="71438" indent="-71438" algn="l" rtl="0" fontAlgn="base">
        <a:lnSpc>
          <a:spcPct val="90000"/>
        </a:lnSpc>
        <a:spcBef>
          <a:spcPts val="600"/>
        </a:spcBef>
        <a:spcAft>
          <a:spcPct val="0"/>
        </a:spcAft>
        <a:buFontTx/>
        <a:buNone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8pPr>
      <a:lvl9pPr marL="216000" indent="-144000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Verdana" panose="020B0604030504040204" pitchFamily="34" charset="0"/>
        <a:buChar char="–"/>
        <a:defRPr sz="1200" baseline="0">
          <a:solidFill>
            <a:schemeClr val="tx1">
              <a:lumMod val="50000"/>
              <a:lumOff val="50000"/>
            </a:schemeClr>
          </a:solidFill>
          <a:latin typeface="+mn-lt"/>
        </a:defRPr>
      </a:lvl9pPr>
    </p:bodyStyle>
    <p:otherStyle>
      <a:defPPr>
        <a:defRPr lang="nl-NL"/>
      </a:defPPr>
      <a:lvl1pPr marL="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91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83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874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166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457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749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40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332" algn="l" defTabSz="9145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mtClean="0"/>
              <a:t>Technische briefing Wbni en NIB2-richtlijn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Commissie Digitale Zaken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Vrijwel alle entiteiten in door NIB2 aangewezen sectoren vallen onder richtlijn; uitzondering micro- en kleine bedrijven</a:t>
            </a:r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Uitbreiding van sectoren waarvan entiteiten onder de richtlijn vallen  </a:t>
            </a:r>
          </a:p>
          <a:p>
            <a:endParaRPr lang="nl-NL" dirty="0"/>
          </a:p>
          <a:p>
            <a:r>
              <a:rPr lang="nl-NL" dirty="0" smtClean="0"/>
              <a:t>Onderscheid essentiële &amp; belangrijke entiteiten</a:t>
            </a:r>
          </a:p>
          <a:p>
            <a:endParaRPr lang="nl-NL" dirty="0"/>
          </a:p>
          <a:p>
            <a:r>
              <a:rPr lang="nl-NL" dirty="0" smtClean="0"/>
              <a:t>Verplichtingen en toezicht nader voorgeschreven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Voornaamste wijzigingen t.o.v. NIB1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6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578" y="750287"/>
            <a:ext cx="10639425" cy="5686425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856883" y="6463305"/>
            <a:ext cx="330201" cy="16211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3" name="Rechthoek 12"/>
          <p:cNvSpPr/>
          <p:nvPr/>
        </p:nvSpPr>
        <p:spPr>
          <a:xfrm>
            <a:off x="3320687" y="6461024"/>
            <a:ext cx="330201" cy="162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4" name="Rechthoek 13"/>
          <p:cNvSpPr/>
          <p:nvPr/>
        </p:nvSpPr>
        <p:spPr>
          <a:xfrm>
            <a:off x="6098984" y="6464115"/>
            <a:ext cx="330201" cy="16211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/>
        </p:nvSpPr>
        <p:spPr>
          <a:xfrm>
            <a:off x="8537730" y="6464115"/>
            <a:ext cx="330201" cy="162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6" name="Tekstvak 15"/>
          <p:cNvSpPr txBox="1"/>
          <p:nvPr/>
        </p:nvSpPr>
        <p:spPr>
          <a:xfrm>
            <a:off x="1279084" y="6405520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NIB1</a:t>
            </a:r>
            <a:endParaRPr lang="nl-NL" sz="1400" dirty="0"/>
          </a:p>
        </p:txBody>
      </p:sp>
      <p:sp>
        <p:nvSpPr>
          <p:cNvPr id="17" name="Tekstvak 16"/>
          <p:cNvSpPr txBox="1"/>
          <p:nvPr/>
        </p:nvSpPr>
        <p:spPr>
          <a:xfrm>
            <a:off x="3667052" y="6390473"/>
            <a:ext cx="195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Toevoeging NIB2</a:t>
            </a:r>
            <a:endParaRPr lang="nl-NL" sz="1400" dirty="0"/>
          </a:p>
        </p:txBody>
      </p:sp>
      <p:sp>
        <p:nvSpPr>
          <p:cNvPr id="18" name="Tekstvak 17"/>
          <p:cNvSpPr txBox="1"/>
          <p:nvPr/>
        </p:nvSpPr>
        <p:spPr>
          <a:xfrm>
            <a:off x="6504842" y="6388191"/>
            <a:ext cx="195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Toevoeging Raad</a:t>
            </a:r>
            <a:endParaRPr lang="nl-NL" sz="1400" dirty="0"/>
          </a:p>
        </p:txBody>
      </p:sp>
      <p:sp>
        <p:nvSpPr>
          <p:cNvPr id="19" name="Tekstvak 18"/>
          <p:cNvSpPr txBox="1"/>
          <p:nvPr/>
        </p:nvSpPr>
        <p:spPr>
          <a:xfrm>
            <a:off x="8940610" y="6391555"/>
            <a:ext cx="1950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Toevoeging EP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2099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Toename aantal </a:t>
            </a:r>
            <a:r>
              <a:rPr lang="nl-NL" dirty="0"/>
              <a:t>entiteiten verplichtingen, </a:t>
            </a:r>
            <a:r>
              <a:rPr lang="nl-NL" dirty="0" smtClean="0"/>
              <a:t>toezicht en </a:t>
            </a:r>
            <a:r>
              <a:rPr lang="nl-NL" dirty="0"/>
              <a:t>bijstand 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 smtClean="0"/>
              <a:t>Inrichten CSIRT-taken</a:t>
            </a:r>
          </a:p>
          <a:p>
            <a:endParaRPr lang="nl-NL" dirty="0"/>
          </a:p>
          <a:p>
            <a:r>
              <a:rPr lang="nl-NL" dirty="0" smtClean="0"/>
              <a:t>Inrichten toezicht</a:t>
            </a:r>
          </a:p>
          <a:p>
            <a:endParaRPr lang="nl-NL" dirty="0"/>
          </a:p>
          <a:p>
            <a:r>
              <a:rPr lang="nl-NL" dirty="0" smtClean="0"/>
              <a:t>Toename in regeldruk voor entiteiten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Implementatievraagstukken NIB2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163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nl-NL" dirty="0" smtClean="0"/>
              <a:t>Meer, langdurigere en in </a:t>
            </a:r>
            <a:r>
              <a:rPr lang="nl-NL" dirty="0"/>
              <a:t>toenemende mate complexere, </a:t>
            </a:r>
            <a:r>
              <a:rPr lang="nl-NL" dirty="0" smtClean="0"/>
              <a:t>cyberincidenten</a:t>
            </a:r>
            <a:endParaRPr lang="nl-NL" sz="2800" dirty="0"/>
          </a:p>
          <a:p>
            <a:pPr lvl="1">
              <a:lnSpc>
                <a:spcPct val="150000"/>
              </a:lnSpc>
            </a:pPr>
            <a:r>
              <a:rPr lang="nl-NL" dirty="0" smtClean="0"/>
              <a:t>Het </a:t>
            </a:r>
            <a:r>
              <a:rPr lang="nl-NL" dirty="0"/>
              <a:t>snel en doeltreffend kunnen informeren van potentiele slachtoffers, zodat maatregelen tijdig kunnen worden genomen</a:t>
            </a:r>
            <a:endParaRPr lang="nl-NL" sz="2800" dirty="0"/>
          </a:p>
          <a:p>
            <a:pPr lvl="1">
              <a:lnSpc>
                <a:spcPct val="150000"/>
              </a:lnSpc>
            </a:pPr>
            <a:r>
              <a:rPr lang="nl-NL" dirty="0" smtClean="0"/>
              <a:t>Technische </a:t>
            </a:r>
            <a:r>
              <a:rPr lang="nl-NL" dirty="0"/>
              <a:t>infrastructuur moet gemoderniseerd om blijvende rol van betekenis te kunnen spelen</a:t>
            </a:r>
            <a:endParaRPr lang="nl-NL" sz="2800" dirty="0"/>
          </a:p>
          <a:p>
            <a:pPr lvl="1">
              <a:lnSpc>
                <a:spcPct val="150000"/>
              </a:lnSpc>
            </a:pPr>
            <a:r>
              <a:rPr lang="nl-NL" dirty="0" smtClean="0"/>
              <a:t>Gebrek </a:t>
            </a:r>
            <a:r>
              <a:rPr lang="nl-NL" dirty="0"/>
              <a:t>aan capaciteit en expertise op de arbeidsmarkt</a:t>
            </a:r>
            <a:endParaRPr lang="nl-NL" sz="2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Uitvoeringsvraagstukken NIB2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491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6543675"/>
            <a:ext cx="5003800" cy="263525"/>
          </a:xfrm>
        </p:spPr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0C893183-5A27-4493-8273-E869AD900CD4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923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4999" y="1651122"/>
            <a:ext cx="10923592" cy="4892366"/>
          </a:xfrm>
        </p:spPr>
        <p:txBody>
          <a:bodyPr>
            <a:normAutofit/>
          </a:bodyPr>
          <a:lstStyle/>
          <a:p>
            <a:r>
              <a:rPr lang="nl-NL" sz="2200" dirty="0" err="1" smtClean="0"/>
              <a:t>Wbni</a:t>
            </a:r>
            <a:r>
              <a:rPr lang="nl-NL" sz="2200" dirty="0" smtClean="0"/>
              <a:t>		Wet Beveiliging Netwerk- en Informatiesystemen</a:t>
            </a:r>
          </a:p>
          <a:p>
            <a:r>
              <a:rPr lang="nl-NL" sz="2200" dirty="0" err="1" smtClean="0"/>
              <a:t>Wgmc</a:t>
            </a:r>
            <a:r>
              <a:rPr lang="nl-NL" sz="2200" dirty="0" smtClean="0"/>
              <a:t>		Wet gegevensverwerking en meldplicht cybersecurity</a:t>
            </a:r>
          </a:p>
          <a:p>
            <a:r>
              <a:rPr lang="nl-NL" sz="2200" dirty="0" smtClean="0"/>
              <a:t>NIB-richtlijn	Netwerk- en informatiebeveiliging richtlijn</a:t>
            </a:r>
          </a:p>
          <a:p>
            <a:r>
              <a:rPr lang="nl-NL" sz="2200" dirty="0" smtClean="0"/>
              <a:t>NCSC 		Nationaal Cyber Security Centrum	</a:t>
            </a:r>
          </a:p>
          <a:p>
            <a:r>
              <a:rPr lang="nl-NL" sz="2200" dirty="0" smtClean="0"/>
              <a:t>CSIRT-DSP	Cyber Security Incident Response Team voor digitale 			dienstverleners</a:t>
            </a:r>
            <a:endParaRPr lang="nl-NL" sz="2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4998" y="381000"/>
            <a:ext cx="10923589" cy="948047"/>
          </a:xfrm>
        </p:spPr>
        <p:txBody>
          <a:bodyPr/>
          <a:lstStyle/>
          <a:p>
            <a:r>
              <a:rPr lang="nl-NL" dirty="0" smtClean="0"/>
              <a:t>Afkortingenlijst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 april 2022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93183-5A27-4493-8273-E869AD900CD4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12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kleur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dirty="0" smtClean="0"/>
              <a:t>  </a:t>
            </a:r>
            <a:r>
              <a:rPr lang="nl-NL" sz="2800" dirty="0" smtClean="0"/>
              <a:t>Huidige situatie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800" dirty="0" smtClean="0"/>
              <a:t>  Ontwikkelingen korte termijn</a:t>
            </a:r>
            <a:endParaRPr lang="nl-NL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800" dirty="0" smtClean="0"/>
              <a:t>  Ontwikkelingen lange termijn</a:t>
            </a:r>
            <a:endParaRPr lang="nl-NL" sz="28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l-NL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400E569C-9B16-4B46-A95D-0CF76E000FFB}" type="slidenum">
              <a:rPr lang="nl-NL" altLang="nl-NL" smtClean="0"/>
              <a:pPr/>
              <a:t>2</a:t>
            </a:fld>
            <a:endParaRPr lang="nl-NL" alt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Huidige situatie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78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2966" y="1443008"/>
            <a:ext cx="10935625" cy="4778405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De Wbni </a:t>
            </a:r>
            <a:r>
              <a:rPr lang="nl-NL" sz="2200" dirty="0" smtClean="0"/>
              <a:t>(2018) </a:t>
            </a:r>
            <a:r>
              <a:rPr lang="nl-NL" dirty="0" smtClean="0"/>
              <a:t>is een samenvoeging van de </a:t>
            </a:r>
            <a:r>
              <a:rPr lang="nl-NL" dirty="0" err="1" smtClean="0"/>
              <a:t>Wgmc</a:t>
            </a:r>
            <a:r>
              <a:rPr lang="nl-NL" dirty="0" smtClean="0"/>
              <a:t> en implementatie NIB1 </a:t>
            </a:r>
          </a:p>
          <a:p>
            <a:r>
              <a:rPr lang="nl-NL" sz="2100" dirty="0" smtClean="0"/>
              <a:t>Hierin is de zorgplicht, meldplicht en toezicht geregeld voor vitale aanbieders, en;</a:t>
            </a:r>
          </a:p>
          <a:p>
            <a:pPr lvl="1"/>
            <a:r>
              <a:rPr lang="nl-NL" sz="2100" dirty="0"/>
              <a:t>z</a:t>
            </a:r>
            <a:r>
              <a:rPr lang="nl-NL" sz="2100" dirty="0" smtClean="0"/>
              <a:t>ijn de taken en bevoegdheden voor het NCSC vastgelegd. </a:t>
            </a:r>
          </a:p>
          <a:p>
            <a:endParaRPr lang="nl-NL" sz="2800" dirty="0" smtClean="0"/>
          </a:p>
          <a:p>
            <a:r>
              <a:rPr lang="nl-NL" dirty="0" smtClean="0"/>
              <a:t>Uitgangspunten zijn: 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Het verhogen van digitale weerbaarheid Nederland en in het bijzonder de weerbaarheid van de vitale </a:t>
            </a:r>
            <a:r>
              <a:rPr lang="nl-NL" dirty="0"/>
              <a:t>infrastructuur, Rijksoverheid en </a:t>
            </a:r>
            <a:r>
              <a:rPr lang="nl-NL" dirty="0" err="1" smtClean="0"/>
              <a:t>digitaledienstverleners</a:t>
            </a:r>
            <a:endParaRPr lang="nl-NL" dirty="0" smtClean="0"/>
          </a:p>
          <a:p>
            <a:pPr lvl="1">
              <a:lnSpc>
                <a:spcPct val="150000"/>
              </a:lnSpc>
            </a:pPr>
            <a:r>
              <a:rPr lang="nl-NL" dirty="0" smtClean="0"/>
              <a:t>Scheiding </a:t>
            </a:r>
            <a:r>
              <a:rPr lang="nl-NL" dirty="0"/>
              <a:t>van functies toezicht/handhaving en </a:t>
            </a:r>
            <a:r>
              <a:rPr lang="nl-NL" dirty="0" smtClean="0"/>
              <a:t>bijstand/advies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Vakdepartement is verantwoordelijk voor aanwijzen van vitale aanbieders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Toezicht is sectoraal </a:t>
            </a:r>
            <a:r>
              <a:rPr lang="nl-NL" dirty="0"/>
              <a:t>georganiseerd; bijstand </a:t>
            </a:r>
            <a:r>
              <a:rPr lang="nl-NL" dirty="0" smtClean="0"/>
              <a:t>vindt centraal plaats</a:t>
            </a:r>
            <a:endParaRPr lang="nl-NL" dirty="0"/>
          </a:p>
          <a:p>
            <a:pPr lvl="1">
              <a:lnSpc>
                <a:spcPct val="150000"/>
              </a:lnSpc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2966" y="333923"/>
            <a:ext cx="10923589" cy="948047"/>
          </a:xfrm>
        </p:spPr>
        <p:txBody>
          <a:bodyPr/>
          <a:lstStyle/>
          <a:p>
            <a:r>
              <a:rPr lang="nl-NL" dirty="0" smtClean="0"/>
              <a:t>Wbni algemeen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678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Doelgroep NCSC: rijksoverheid en </a:t>
            </a:r>
            <a:r>
              <a:rPr lang="nl-NL" dirty="0" smtClean="0"/>
              <a:t>vitaal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Het NCSC informeert, adviseert en biedt bijstand aan rijksoverheid en vitaal.</a:t>
            </a:r>
          </a:p>
          <a:p>
            <a:pPr lvl="1">
              <a:lnSpc>
                <a:spcPct val="150000"/>
              </a:lnSpc>
            </a:pPr>
            <a:r>
              <a:rPr lang="nl-NL" dirty="0" smtClean="0"/>
              <a:t>Het </a:t>
            </a:r>
            <a:r>
              <a:rPr lang="nl-NL" dirty="0"/>
              <a:t>NCSC deelt informatie </a:t>
            </a:r>
            <a:r>
              <a:rPr lang="nl-NL" dirty="0" smtClean="0"/>
              <a:t>met schakelorganisaties binnen </a:t>
            </a:r>
            <a:r>
              <a:rPr lang="nl-NL" dirty="0"/>
              <a:t>het Landelijk Dekkend Stelsel.</a:t>
            </a:r>
          </a:p>
          <a:p>
            <a:endParaRPr lang="nl-NL" dirty="0"/>
          </a:p>
          <a:p>
            <a:r>
              <a:rPr lang="nl-NL" dirty="0"/>
              <a:t>Doelgroep CSIRT-DSP: digitale dienstverleners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Wbni</a:t>
            </a:r>
            <a:r>
              <a:rPr lang="nl-NL" dirty="0" smtClean="0"/>
              <a:t>-doelgroepen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729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Ontwikkelingen korte termijn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29 maart 2022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893183-5A27-4493-8273-E869AD900CD4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Tijdelijke aanduiding voor afbeelding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39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26976" y="1848611"/>
            <a:ext cx="10923589" cy="3931927"/>
          </a:xfrm>
        </p:spPr>
        <p:txBody>
          <a:bodyPr>
            <a:noAutofit/>
          </a:bodyPr>
          <a:lstStyle/>
          <a:p>
            <a:r>
              <a:rPr lang="nl-NL" sz="2100" dirty="0" smtClean="0"/>
              <a:t>Het voorstel bevat de volgende wijzigingen, die het NCSC de bevoegdheid geven om:  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sz="2100" dirty="0" smtClean="0"/>
              <a:t>in </a:t>
            </a:r>
            <a:r>
              <a:rPr lang="nl-NL" sz="2100" dirty="0"/>
              <a:t>ruimere mate dreigings- en </a:t>
            </a:r>
            <a:r>
              <a:rPr lang="nl-NL" sz="2100" dirty="0" smtClean="0"/>
              <a:t>incidentinformatie, namelijk vertrouwelijke, tot aanbieders herleidbare informatie, te delen met aangewezen schakelorganisaties en </a:t>
            </a:r>
          </a:p>
          <a:p>
            <a:pPr marL="770400" lvl="1" indent="-457200">
              <a:buFont typeface="+mj-lt"/>
              <a:buAutoNum type="arabicPeriod"/>
            </a:pPr>
            <a:r>
              <a:rPr lang="nl-NL" sz="2100" dirty="0" smtClean="0"/>
              <a:t>dreigings- </a:t>
            </a:r>
            <a:r>
              <a:rPr lang="nl-NL" sz="2100" dirty="0"/>
              <a:t>of incidentinformatie met </a:t>
            </a:r>
            <a:r>
              <a:rPr lang="nl-NL" sz="2100" dirty="0" smtClean="0"/>
              <a:t>aanbieders die geen vitale aanbieders zijn en evenmin onderdeel uitmaken van de Rijksoverheid </a:t>
            </a:r>
            <a:r>
              <a:rPr lang="nl-NL" sz="2100" dirty="0"/>
              <a:t>te </a:t>
            </a:r>
            <a:r>
              <a:rPr lang="nl-NL" sz="2100" dirty="0" smtClean="0"/>
              <a:t>delen, indien er geen schakelorganisatie aanwezig is en sprake is van (potentiële) aanzienlijke gevolgen voor de continuïteit van de dienstverlening van die andere aanbieder(s).</a:t>
            </a:r>
            <a:endParaRPr lang="nl-NL" sz="2100" dirty="0"/>
          </a:p>
          <a:p>
            <a:r>
              <a:rPr lang="nl-NL" sz="2100" dirty="0" smtClean="0"/>
              <a:t>Naar verwachting wordt het wetsvoorstel tot wijziging Wbni begin Q2 </a:t>
            </a:r>
            <a:r>
              <a:rPr lang="nl-NL" sz="2100" dirty="0"/>
              <a:t>bij de Tweede Kamer </a:t>
            </a:r>
            <a:r>
              <a:rPr lang="nl-NL" sz="2100" dirty="0" smtClean="0"/>
              <a:t>ingediend.</a:t>
            </a:r>
            <a:endParaRPr lang="nl-NL" sz="21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26977" y="578489"/>
            <a:ext cx="10923589" cy="948047"/>
          </a:xfrm>
        </p:spPr>
        <p:txBody>
          <a:bodyPr/>
          <a:lstStyle/>
          <a:p>
            <a:r>
              <a:rPr lang="nl-NL" dirty="0" smtClean="0"/>
              <a:t>Voorstel tot wetswijziging Wbni (2022)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22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Ontwikkelingen lange termijn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0" y="6543675"/>
            <a:ext cx="5003800" cy="263525"/>
          </a:xfrm>
        </p:spPr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7186613" y="6221413"/>
            <a:ext cx="5005387" cy="322262"/>
          </a:xfrm>
        </p:spPr>
        <p:txBody>
          <a:bodyPr/>
          <a:lstStyle/>
          <a:p>
            <a:fld id="{0C893183-5A27-4493-8273-E869AD900CD4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80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35001" y="2081418"/>
            <a:ext cx="10923589" cy="3931927"/>
          </a:xfrm>
        </p:spPr>
        <p:txBody>
          <a:bodyPr/>
          <a:lstStyle/>
          <a:p>
            <a:r>
              <a:rPr lang="nl-NL" dirty="0" smtClean="0"/>
              <a:t>Evaluatie en impact assessment (2020)</a:t>
            </a:r>
          </a:p>
          <a:p>
            <a:r>
              <a:rPr lang="nl-NL" dirty="0" smtClean="0"/>
              <a:t>Wetgevend voorstel (december 2020)</a:t>
            </a:r>
          </a:p>
          <a:p>
            <a:r>
              <a:rPr lang="nl-NL" dirty="0" smtClean="0"/>
              <a:t>Onderhandelingen in Raad en Parlement (2021)</a:t>
            </a:r>
          </a:p>
          <a:p>
            <a:r>
              <a:rPr lang="nl-NL" dirty="0" err="1" smtClean="0"/>
              <a:t>Triloogfase</a:t>
            </a:r>
            <a:r>
              <a:rPr lang="nl-NL" dirty="0" smtClean="0"/>
              <a:t> (eerste helft 2022)</a:t>
            </a:r>
          </a:p>
          <a:p>
            <a:r>
              <a:rPr lang="nl-NL" dirty="0" smtClean="0"/>
              <a:t>Transpositiefase (t/m 2024)</a:t>
            </a:r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NIB2-richtlijn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5 april 2022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93183-5A27-4493-8273-E869AD900CD4}" type="slidenum">
              <a:rPr lang="nl-NL" smtClean="0"/>
              <a:pPr/>
              <a:t>9</a:t>
            </a:fld>
            <a:endParaRPr lang="nl-NL" dirty="0"/>
          </a:p>
        </p:txBody>
      </p:sp>
      <p:grpSp>
        <p:nvGrpSpPr>
          <p:cNvPr id="7" name="Groep 6"/>
          <p:cNvGrpSpPr/>
          <p:nvPr/>
        </p:nvGrpSpPr>
        <p:grpSpPr>
          <a:xfrm>
            <a:off x="312698" y="4526865"/>
            <a:ext cx="11746190" cy="1703902"/>
            <a:chOff x="222904" y="4189227"/>
            <a:chExt cx="11746190" cy="1703902"/>
          </a:xfrm>
        </p:grpSpPr>
        <p:sp>
          <p:nvSpPr>
            <p:cNvPr id="8" name="Vrije vorm 7"/>
            <p:cNvSpPr/>
            <p:nvPr/>
          </p:nvSpPr>
          <p:spPr>
            <a:xfrm>
              <a:off x="222904" y="4189227"/>
              <a:ext cx="2553519" cy="756000"/>
            </a:xfrm>
            <a:custGeom>
              <a:avLst/>
              <a:gdLst>
                <a:gd name="connsiteX0" fmla="*/ 0 w 2553519"/>
                <a:gd name="connsiteY0" fmla="*/ 0 h 486000"/>
                <a:gd name="connsiteX1" fmla="*/ 2310519 w 2553519"/>
                <a:gd name="connsiteY1" fmla="*/ 0 h 486000"/>
                <a:gd name="connsiteX2" fmla="*/ 2553519 w 2553519"/>
                <a:gd name="connsiteY2" fmla="*/ 243000 h 486000"/>
                <a:gd name="connsiteX3" fmla="*/ 2310519 w 2553519"/>
                <a:gd name="connsiteY3" fmla="*/ 486000 h 486000"/>
                <a:gd name="connsiteX4" fmla="*/ 0 w 2553519"/>
                <a:gd name="connsiteY4" fmla="*/ 486000 h 486000"/>
                <a:gd name="connsiteX5" fmla="*/ 243000 w 2553519"/>
                <a:gd name="connsiteY5" fmla="*/ 243000 h 486000"/>
                <a:gd name="connsiteX6" fmla="*/ 0 w 2553519"/>
                <a:gd name="connsiteY6" fmla="*/ 0 h 4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3519" h="486000">
                  <a:moveTo>
                    <a:pt x="0" y="0"/>
                  </a:moveTo>
                  <a:lnTo>
                    <a:pt x="2310519" y="0"/>
                  </a:lnTo>
                  <a:lnTo>
                    <a:pt x="2553519" y="243000"/>
                  </a:lnTo>
                  <a:lnTo>
                    <a:pt x="2310519" y="486000"/>
                  </a:lnTo>
                  <a:lnTo>
                    <a:pt x="0" y="486000"/>
                  </a:lnTo>
                  <a:lnTo>
                    <a:pt x="243000" y="243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3B1155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008" tIns="20003" rIns="263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500" kern="1200" dirty="0" smtClean="0"/>
                <a:t>Evaluatie NIB</a:t>
              </a:r>
              <a:endParaRPr lang="nl-NL" sz="1500" kern="1200" dirty="0"/>
            </a:p>
          </p:txBody>
        </p:sp>
        <p:sp>
          <p:nvSpPr>
            <p:cNvPr id="9" name="Vrije vorm 8"/>
            <p:cNvSpPr/>
            <p:nvPr/>
          </p:nvSpPr>
          <p:spPr>
            <a:xfrm>
              <a:off x="2521072" y="4189227"/>
              <a:ext cx="2720779" cy="756000"/>
            </a:xfrm>
            <a:custGeom>
              <a:avLst/>
              <a:gdLst>
                <a:gd name="connsiteX0" fmla="*/ 0 w 2553519"/>
                <a:gd name="connsiteY0" fmla="*/ 0 h 486000"/>
                <a:gd name="connsiteX1" fmla="*/ 2310519 w 2553519"/>
                <a:gd name="connsiteY1" fmla="*/ 0 h 486000"/>
                <a:gd name="connsiteX2" fmla="*/ 2553519 w 2553519"/>
                <a:gd name="connsiteY2" fmla="*/ 243000 h 486000"/>
                <a:gd name="connsiteX3" fmla="*/ 2310519 w 2553519"/>
                <a:gd name="connsiteY3" fmla="*/ 486000 h 486000"/>
                <a:gd name="connsiteX4" fmla="*/ 0 w 2553519"/>
                <a:gd name="connsiteY4" fmla="*/ 486000 h 486000"/>
                <a:gd name="connsiteX5" fmla="*/ 243000 w 2553519"/>
                <a:gd name="connsiteY5" fmla="*/ 243000 h 486000"/>
                <a:gd name="connsiteX6" fmla="*/ 0 w 2553519"/>
                <a:gd name="connsiteY6" fmla="*/ 0 h 4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3519" h="486000">
                  <a:moveTo>
                    <a:pt x="0" y="0"/>
                  </a:moveTo>
                  <a:lnTo>
                    <a:pt x="2310519" y="0"/>
                  </a:lnTo>
                  <a:lnTo>
                    <a:pt x="2553519" y="243000"/>
                  </a:lnTo>
                  <a:lnTo>
                    <a:pt x="2310519" y="486000"/>
                  </a:lnTo>
                  <a:lnTo>
                    <a:pt x="0" y="486000"/>
                  </a:lnTo>
                  <a:lnTo>
                    <a:pt x="243000" y="243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rgbClr val="542576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shade val="80000"/>
                <a:hueOff val="-139800"/>
                <a:satOff val="-14667"/>
                <a:lumOff val="10462"/>
                <a:alphaOff val="0"/>
              </a:schemeClr>
            </a:fillRef>
            <a:effectRef idx="0">
              <a:schemeClr val="accent3">
                <a:shade val="80000"/>
                <a:hueOff val="-139800"/>
                <a:satOff val="-14667"/>
                <a:lumOff val="1046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008" tIns="20003" rIns="263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500" kern="1200" dirty="0" smtClean="0"/>
                <a:t>Voorstel van de Europese Commissie</a:t>
              </a:r>
              <a:endParaRPr lang="nl-NL" sz="1500" kern="1200" dirty="0"/>
            </a:p>
          </p:txBody>
        </p:sp>
        <p:sp>
          <p:nvSpPr>
            <p:cNvPr id="10" name="Vrije vorm 9"/>
            <p:cNvSpPr/>
            <p:nvPr/>
          </p:nvSpPr>
          <p:spPr>
            <a:xfrm>
              <a:off x="4729308" y="4189227"/>
              <a:ext cx="4715570" cy="756000"/>
            </a:xfrm>
            <a:custGeom>
              <a:avLst/>
              <a:gdLst>
                <a:gd name="connsiteX0" fmla="*/ 0 w 2553519"/>
                <a:gd name="connsiteY0" fmla="*/ 0 h 486000"/>
                <a:gd name="connsiteX1" fmla="*/ 2310519 w 2553519"/>
                <a:gd name="connsiteY1" fmla="*/ 0 h 486000"/>
                <a:gd name="connsiteX2" fmla="*/ 2553519 w 2553519"/>
                <a:gd name="connsiteY2" fmla="*/ 243000 h 486000"/>
                <a:gd name="connsiteX3" fmla="*/ 2310519 w 2553519"/>
                <a:gd name="connsiteY3" fmla="*/ 486000 h 486000"/>
                <a:gd name="connsiteX4" fmla="*/ 0 w 2553519"/>
                <a:gd name="connsiteY4" fmla="*/ 486000 h 486000"/>
                <a:gd name="connsiteX5" fmla="*/ 243000 w 2553519"/>
                <a:gd name="connsiteY5" fmla="*/ 243000 h 486000"/>
                <a:gd name="connsiteX6" fmla="*/ 0 w 2553519"/>
                <a:gd name="connsiteY6" fmla="*/ 0 h 4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3519" h="486000">
                  <a:moveTo>
                    <a:pt x="0" y="0"/>
                  </a:moveTo>
                  <a:lnTo>
                    <a:pt x="2310519" y="0"/>
                  </a:lnTo>
                  <a:lnTo>
                    <a:pt x="2553519" y="243000"/>
                  </a:lnTo>
                  <a:lnTo>
                    <a:pt x="2310519" y="486000"/>
                  </a:lnTo>
                  <a:lnTo>
                    <a:pt x="0" y="486000"/>
                  </a:lnTo>
                  <a:lnTo>
                    <a:pt x="243000" y="2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190"/>
            </a:solidFill>
            <a:ln>
              <a:solidFill>
                <a:srgbClr val="6B4190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80000"/>
                <a:hueOff val="-279600"/>
                <a:satOff val="-29334"/>
                <a:lumOff val="2092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008" tIns="20003" rIns="263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500" kern="1200" dirty="0" smtClean="0"/>
                <a:t>Onderhandelingen: EP / Raad (HWP)</a:t>
              </a:r>
              <a:endParaRPr lang="nl-NL" sz="1500" kern="1200" dirty="0"/>
            </a:p>
          </p:txBody>
        </p:sp>
        <p:sp>
          <p:nvSpPr>
            <p:cNvPr id="11" name="Vrije vorm 10"/>
            <p:cNvSpPr/>
            <p:nvPr/>
          </p:nvSpPr>
          <p:spPr>
            <a:xfrm>
              <a:off x="10600660" y="4189227"/>
              <a:ext cx="1368434" cy="756000"/>
            </a:xfrm>
            <a:custGeom>
              <a:avLst/>
              <a:gdLst>
                <a:gd name="connsiteX0" fmla="*/ 0 w 2553519"/>
                <a:gd name="connsiteY0" fmla="*/ 0 h 486000"/>
                <a:gd name="connsiteX1" fmla="*/ 2310519 w 2553519"/>
                <a:gd name="connsiteY1" fmla="*/ 0 h 486000"/>
                <a:gd name="connsiteX2" fmla="*/ 2553519 w 2553519"/>
                <a:gd name="connsiteY2" fmla="*/ 243000 h 486000"/>
                <a:gd name="connsiteX3" fmla="*/ 2310519 w 2553519"/>
                <a:gd name="connsiteY3" fmla="*/ 486000 h 486000"/>
                <a:gd name="connsiteX4" fmla="*/ 0 w 2553519"/>
                <a:gd name="connsiteY4" fmla="*/ 486000 h 486000"/>
                <a:gd name="connsiteX5" fmla="*/ 243000 w 2553519"/>
                <a:gd name="connsiteY5" fmla="*/ 243000 h 486000"/>
                <a:gd name="connsiteX6" fmla="*/ 0 w 2553519"/>
                <a:gd name="connsiteY6" fmla="*/ 0 h 4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3519" h="486000">
                  <a:moveTo>
                    <a:pt x="0" y="0"/>
                  </a:moveTo>
                  <a:lnTo>
                    <a:pt x="2310519" y="0"/>
                  </a:lnTo>
                  <a:lnTo>
                    <a:pt x="2553519" y="243000"/>
                  </a:lnTo>
                  <a:lnTo>
                    <a:pt x="2310519" y="486000"/>
                  </a:lnTo>
                  <a:lnTo>
                    <a:pt x="0" y="486000"/>
                  </a:lnTo>
                  <a:lnTo>
                    <a:pt x="243000" y="2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6A6"/>
            </a:solidFill>
            <a:ln>
              <a:solidFill>
                <a:srgbClr val="9D96A6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80000"/>
                <a:hueOff val="-559200"/>
                <a:satOff val="-58668"/>
                <a:lumOff val="4185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008" tIns="20003" rIns="263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500" kern="1200" dirty="0" smtClean="0"/>
                <a:t>Wbni</a:t>
              </a:r>
              <a:r>
                <a:rPr lang="nl-NL" sz="1500" dirty="0" smtClean="0"/>
                <a:t>-2</a:t>
              </a:r>
              <a:endParaRPr lang="nl-NL" sz="1500" kern="1200" dirty="0"/>
            </a:p>
          </p:txBody>
        </p:sp>
        <p:sp>
          <p:nvSpPr>
            <p:cNvPr id="12" name="Vrije vorm 11"/>
            <p:cNvSpPr/>
            <p:nvPr/>
          </p:nvSpPr>
          <p:spPr>
            <a:xfrm>
              <a:off x="8973879" y="4189227"/>
              <a:ext cx="1839433" cy="756000"/>
            </a:xfrm>
            <a:custGeom>
              <a:avLst/>
              <a:gdLst>
                <a:gd name="connsiteX0" fmla="*/ 0 w 2553519"/>
                <a:gd name="connsiteY0" fmla="*/ 0 h 486000"/>
                <a:gd name="connsiteX1" fmla="*/ 2310519 w 2553519"/>
                <a:gd name="connsiteY1" fmla="*/ 0 h 486000"/>
                <a:gd name="connsiteX2" fmla="*/ 2553519 w 2553519"/>
                <a:gd name="connsiteY2" fmla="*/ 243000 h 486000"/>
                <a:gd name="connsiteX3" fmla="*/ 2310519 w 2553519"/>
                <a:gd name="connsiteY3" fmla="*/ 486000 h 486000"/>
                <a:gd name="connsiteX4" fmla="*/ 0 w 2553519"/>
                <a:gd name="connsiteY4" fmla="*/ 486000 h 486000"/>
                <a:gd name="connsiteX5" fmla="*/ 243000 w 2553519"/>
                <a:gd name="connsiteY5" fmla="*/ 243000 h 486000"/>
                <a:gd name="connsiteX6" fmla="*/ 0 w 2553519"/>
                <a:gd name="connsiteY6" fmla="*/ 0 h 4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3519" h="486000">
                  <a:moveTo>
                    <a:pt x="0" y="0"/>
                  </a:moveTo>
                  <a:lnTo>
                    <a:pt x="2310519" y="0"/>
                  </a:lnTo>
                  <a:lnTo>
                    <a:pt x="2553519" y="243000"/>
                  </a:lnTo>
                  <a:lnTo>
                    <a:pt x="2310519" y="486000"/>
                  </a:lnTo>
                  <a:lnTo>
                    <a:pt x="0" y="486000"/>
                  </a:lnTo>
                  <a:lnTo>
                    <a:pt x="243000" y="2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679F"/>
            </a:solidFill>
            <a:ln>
              <a:solidFill>
                <a:srgbClr val="83679F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80000"/>
                <a:hueOff val="-419400"/>
                <a:satOff val="-44001"/>
                <a:lumOff val="3138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3008" tIns="20003" rIns="263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500" kern="1200" dirty="0" smtClean="0"/>
                <a:t>NIB-2</a:t>
              </a:r>
              <a:endParaRPr lang="nl-NL" sz="1500" kern="1200" dirty="0"/>
            </a:p>
          </p:txBody>
        </p:sp>
        <p:cxnSp>
          <p:nvCxnSpPr>
            <p:cNvPr id="13" name="Rechte verbindingslijn 12"/>
            <p:cNvCxnSpPr/>
            <p:nvPr/>
          </p:nvCxnSpPr>
          <p:spPr>
            <a:xfrm>
              <a:off x="1472332" y="4941039"/>
              <a:ext cx="3243" cy="648000"/>
            </a:xfrm>
            <a:prstGeom prst="line">
              <a:avLst/>
            </a:prstGeom>
            <a:ln>
              <a:solidFill>
                <a:srgbClr val="76D2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kstvak 13"/>
            <p:cNvSpPr txBox="1"/>
            <p:nvPr/>
          </p:nvSpPr>
          <p:spPr>
            <a:xfrm>
              <a:off x="647756" y="5585352"/>
              <a:ext cx="1649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 smtClean="0"/>
                <a:t>Zomer 2020</a:t>
              </a:r>
              <a:endParaRPr lang="nl-NL" dirty="0" smtClean="0"/>
            </a:p>
          </p:txBody>
        </p:sp>
        <p:cxnSp>
          <p:nvCxnSpPr>
            <p:cNvPr id="15" name="Rechte verbindingslijn 14"/>
            <p:cNvCxnSpPr/>
            <p:nvPr/>
          </p:nvCxnSpPr>
          <p:spPr>
            <a:xfrm>
              <a:off x="3751244" y="4941039"/>
              <a:ext cx="3243" cy="648000"/>
            </a:xfrm>
            <a:prstGeom prst="line">
              <a:avLst/>
            </a:prstGeom>
            <a:ln>
              <a:solidFill>
                <a:srgbClr val="76D2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kstvak 15"/>
            <p:cNvSpPr txBox="1"/>
            <p:nvPr/>
          </p:nvSpPr>
          <p:spPr>
            <a:xfrm>
              <a:off x="2926668" y="5585352"/>
              <a:ext cx="16491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dirty="0"/>
                <a:t>D</a:t>
              </a:r>
              <a:r>
                <a:rPr lang="nl-NL" sz="1400" dirty="0" smtClean="0"/>
                <a:t>ec 2020</a:t>
              </a:r>
              <a:endParaRPr lang="nl-NL" dirty="0" smtClean="0"/>
            </a:p>
          </p:txBody>
        </p:sp>
        <p:cxnSp>
          <p:nvCxnSpPr>
            <p:cNvPr id="17" name="Rechte verbindingslijn 16"/>
            <p:cNvCxnSpPr/>
            <p:nvPr/>
          </p:nvCxnSpPr>
          <p:spPr>
            <a:xfrm>
              <a:off x="7834769" y="4941039"/>
              <a:ext cx="3243" cy="648000"/>
            </a:xfrm>
            <a:prstGeom prst="line">
              <a:avLst/>
            </a:prstGeom>
            <a:ln>
              <a:solidFill>
                <a:srgbClr val="76D2B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vak 17"/>
            <p:cNvSpPr txBox="1"/>
            <p:nvPr/>
          </p:nvSpPr>
          <p:spPr>
            <a:xfrm>
              <a:off x="6861331" y="5585352"/>
              <a:ext cx="19649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400" b="1" dirty="0" smtClean="0"/>
                <a:t>We zijn nu hier</a:t>
              </a:r>
              <a:endParaRPr lang="nl-NL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3156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ARMA DOCSYS~XML" val="&lt;?xml version=&quot;1.0&quot;?&gt;&#10;&lt;data customer=&quot;minjus&quot; profile=&quot;minjus&quot; model=&quot;presentatiebreed-2016.xml&quot; country-code=&quot;31&quot; target=&quot;Microsoft PowerPoint&quot; target-version=&quot;16.0.5131&quot; existing=&quot;K%3A%5CPNDV%5CACSB%5CParlementaire%20zaken%5C2022%5CTechnische%20briefing%20Wbni%5CPresentatie%20technische%20briefing%20Wbni%20en%20NIB2-richtlijn%205-4-2022.pptx#Presentation&quot;&gt;&lt;presentatie template=&quot;presentatiebreed-2016.pptx&quot; id=&quot;cc2b9302a9c849c5ae2713e078f0c527&quot; version=&quot;1.0&quot; lcid=&quot;1043&quot;&gt;&lt;PAPER/&gt;&lt;version_xml value=&quot;1.1-2017-02-15&quot;/&gt;&lt;titel value=&quot;Technische briefing Wbni en NIB2-richtlijn&quot; formatted-value=&quot;Technische briefing Wbni en NIB2-richtlijn&quot; format-disabled=&quot;true&quot;/&gt;&lt;subtitel value=&quot;Commissie Digitale Zaken&quot; formatted-value=&quot;Commissie Digitale Zaken&quot; format-disabled=&quot;true&quot;/&gt;&lt;datum value=&quot;2022-04-05T00:00:00&quot; formatted-value=&quot;5 april 2022&quot;/&gt;&lt;spreker value=&quot;-&quot; formatted-value=&quot;-&quot; format-disabled=&quot;true&quot;/&gt;&lt;voettekst formatted-value=&quot;Technische briefing Wbni en NIB2-richtlijn&quot; value=&quot;&quot;/&gt;&lt;woordmerk formatted-value=&quot;(slides)/images/woordmerk2016/RO_VJ_NCTV_Logo_2_RGB_pos_nl.png&quot;/&gt;&lt;lsttaal/&gt;&lt;rubriek value=&quot;1&quot; formatted-value=&quot; &quot;/&gt;&lt;merking value=&quot;1&quot; formatted-value=&quot; &quot;/&gt;&lt;rubricering formatted-value=&quot;&quot;/&gt;&lt;kleuren value=&quot;oranje&quot; formatted-value=&quot;oranje&quot;/&gt;&lt;eerstedia value=&quot;alleenkleur&quot;/&gt;&lt;eerstediaspeciaal formatted-value=&quot;Titeldia NCTV&quot;/&gt;&lt;typelogo value=&quot;1&quot; formatted-value=&quot;Organisatieonderdeel&quot;/&gt;&lt;afbeelding value=&quot;17&quot; formatted-value=&quot;Gebouw&quot;/&gt;&lt;strapline-image formatted-value=&quot;$/(slides)/images/dividers/Gebouw_breed.jpg&quot;/&gt;&lt;voorbeeld-alleenkleur formatted-value=&quot;(thumbnails)/speciaal/Titeldia NCTV.png&quot;/&gt;&lt;voorbeeld-afbeelding-verticaal formatted-value=&quot;&quot;/&gt;&lt;voorbeeld-afbeelding-horizontaal formatted-value=&quot;&quot;/&gt;&lt;voorbeeld-verticaal formatted-value=&quot;&quot;/&gt;&lt;voorbeeld-horizontaal formatted-value=&quot;&quot;/&gt;&lt;reopened value=&quot;true&quot; formatted-value=&quot;true&quot;/&gt;&lt;fitstslide-in value=&quot;alleenkleur&quot; formatted-value=&quot;titel&quot;/&gt;&lt;fitstslide-change value=&quot;false&quot;/&gt;&lt;organisatie-item value=&quot;275&quot; formatted-value=&quot;NCTV - PNDV&quot;&gt;&lt;organisatie zoekveld=&quot;NCTV - PNDV&quot; facebook=&quot;&quot; linkedin=&quot;&quot; twitter=&quot;&quot; youtube=&quot;&quot; id=&quot;275&quot;&gt;&#10;    &lt;taal id=&quot;1036&quot; zoekveld=&quot;NCTV - PNDV&quot; taal=&quot;1036&quot; omschrijving=&quot;Coordinateur National de l’Antiterrorisme et de la Sécurité - Cybersecurity Programme&quot; naamdirectoraatgeneraal=&quot;&quot; naamdirectie=&quot;Cybersecurity Programme&quot; naamgebouw=&quot;&quot; baadres=&quot;Turfmarkt 147&quot; bapostcode=&quot;2511 DP&quot; baplaats=&quot;La Haye&quot; paadres=&quot;16950&quot; papostcode=&quot;2500 BZ&quot; paplaats=&quot;La Haye&quot; land=&quot;Pays-Bas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&quot; instructies=&quot;Prière de mentionner dans toute correspondance la date et notre référence. Prière de ne traiter qu'une seule affaire par lettre.&quot; email=&quot;&quot; iban=&quot;&quot; bic=&quot;&quot; infonummer=&quot;&quot; koptekst=&quot;\nCybersecurity Programme&quot; bezoekadres=&quot;Bezoekadres\nTurfmarkt 147\n2511 DP La Haye\nTelefoon +31 70 751 50 50\nFax \nwww.nctv.nl&quot; postadres=&quot;Postadres:\nPostbus 16950,\n2500 BZ La Haye&quot;/&gt;&#10;    &lt;taal id=&quot;1043&quot; zoekveld=&quot;NCTV - PNDV&quot; taal=&quot;1043&quot; omschrijving=&quot;Nationaal Coördinator Terrorismebestrijding en Veiligheid - Programma Nederland Digitaal Veilig&quot; naamdirectoraatgeneraal=&quot;&quot; naamdirectie=&quot;Programma Nederland Digitaal Veilig&quot; naamgebouw=&quot;&quot; baadres=&quot;Turfmarkt 147&quot; bapostcode=&quot;2511 DP&quot; baplaats=&quot;Den Haag&quot; paadres=&quot;16950&quot; papostcode=&quot;2500 BZ&quot; paplaats=&quot;Den Haag&quot; land=&quot;Nederland&quot; telefoonnummer=&quot;0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De NCTV dient de nationale veiligheid. Wij beschermen belangen, signaleren dreigingen en versterken weerbaarheid.&quot; instructies=&quot;Bij beantwoording de datum en ons kenmerk vermelden. Wilt u slechts één zaak in uw brief behandelen.&quot; email=&quot;&quot; iban=&quot;&quot; bic=&quot;&quot; infonummer=&quot;&quot; koptekst=&quot;\nProgramma Nederland Digitaal Veilig&quot; bezoekadres=&quot;Bezoekadres\nTurfmarkt 147\n2511 DP Den Haag\nTelefoon 070 751 50 50\nFax \nwww.nctv.nl&quot; postadres=&quot;Postadres:\nPostbus 16950,\n2500 BZ Den Haag&quot;/&gt;&#10;    &lt;taal id=&quot;2057&quot; zoekveld=&quot;NCTV - PNDV&quot; taal=&quot;2057&quot; omschrijving=&quot;National Coordinator for Counterterrorism and Security - Cybersecurity Programme&quot; naamdirectoraatgeneraal=&quot;&quot; naamdirectie=&quot;Cybersecurity Programme&quot; naamgebouw=&quot;&quot; baadres=&quot;Turfmarkt 147&quot; bapostcode=&quot;2511 DP&quot; baplaats=&quot;The Hague&quot; paadres=&quot;16950&quot; papostcode=&quot;2500 BZ&quot; paplaats=&quot;The Hague&quot; land=&quot;The Netherlands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The NCTV serves the Netherlands’ national security. We protect national interests, identify threats and strengthen resilience.&quot; instructies=&quot;Please quote date of letter and our ref. when replying. Do not raise more than one subject per letter.&quot; email=&quot;&quot; iban=&quot;&quot; bic=&quot;&quot; infonummer=&quot;&quot; koptekst=&quot;\nCybersecurity Programme&quot; bezoekadres=&quot;Bezoekadres\nTurfmarkt 147\n2511 DP The Hague\nTelefoon +31 70 751 50 50\nFax \nwww.nctv.nl&quot; postadres=&quot;Postadres:\nPostbus 16950,\n2500 BZ The Hague&quot;/&gt;&#10;    &lt;taal id=&quot;1031&quot; zoekveld=&quot;NCTV - PNDV&quot; taal=&quot;1031&quot; omschrijving=&quot;National Coordinator for Counterterrorism and Security - Cybersecurity Programme&quot; naamdirectoraatgeneraal=&quot;&quot; naamdirectie=&quot;Cybersecurity Programme&quot; naamgebouw=&quot;&quot; baadres=&quot;Turfmarkt 147&quot; bapostcode=&quot;2511 DP&quot; baplaats=&quot;Den Haag&quot; paadres=&quot;16950&quot; papostcode=&quot;2500 BZ&quot; paplaats=&quot;Den Haag&quot; land=&quot;Niederlande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&quot; instructies=&quot;Bitte bei Antwort Datum und unser Zeichen angeben. Bitte pro Zuschrift nur eine Angelegenheit behandeln.&quot; email=&quot;&quot; iban=&quot;&quot; bic=&quot;&quot; infonummer=&quot;&quot; koptekst=&quot;\nCybersecurity Programme&quot; bezoekadres=&quot;Bezoekadres\nTurfmarkt 147\n2511 DP Den Haag\nTelefoon +31 70 751 50 50\nFax \nwww.nctv.nl&quot; postadres=&quot;Postadres:\nPostbus 16950,\n2500 BZ Den Haag&quot;/&gt;&#10;    &lt;taal id=&quot;1034&quot; zoekveld=&quot;NCTV - PNDV&quot; taal=&quot;1034&quot; omschrijving=&quot;National Coordinator for Counterterrorism and Security - Cybersecurity Programme&quot; naamdirectoraatgeneraal=&quot;&quot; naamdirectie=&quot;Cybersecurity Programme&quot; naamgebouw=&quot;&quot; baadres=&quot;Turfmarkt 147&quot; bapostcode=&quot;2511 DP&quot; baplaats=&quot;La Haya&quot; paadres=&quot;16950&quot; papostcode=&quot;2500 BZ&quot; paplaats=&quot;La Haya&quot; land=&quot;Países Bajos&quot; telefoonnummer=&quot;+31 70 751 50 50&quot; faxnummer=&quot;&quot; website=&quot;www.nctv.nl&quot; banknaam=&quot;&quot; banknummer=&quot;&quot; logo=&quot;RO_VJ_NCTV&quot; kleuren=&quot;oranje&quot; vrijkopje=&quot;&quot; vrij1=&quot;&quot; vrij2=&quot;&quot; vrij3=&quot;&quot; vrij4=&quot;&quot; vrij5=&quot;&quot; vrij6=&quot;&quot; vrij7=&quot;&quot; vrij8=&quot;&quot; payoff=&quot;&quot; instructies=&quot;En su eventual contestación, por favor, indique la fecha y nuestro número de referencia. Le rogamos en cada carta trate un solo asunto.&quot; email=&quot;&quot; iban=&quot;&quot; bic=&quot;&quot; infonummer=&quot;&quot; koptekst=&quot;\nCybersecurity Programme&quot; bezoekadres=&quot;Bezoekadres\nTurfmarkt 147\n2511 DP La Haya\nTelefoon +31 70 751 50 50\nFax \nwww.nctv.nl&quot; postadres=&quot;Postadres:\nPostbus 16950,\n2500 BZ La Haya&quot;/&gt;&#10;   &lt;/organisatie&gt;&#10;  &lt;/organisatie-item&gt;&lt;/presentatie&gt;&lt;/data&gt;&#10;"/>
</p:tagLst>
</file>

<file path=ppt/theme/theme1.xml><?xml version="1.0" encoding="utf-8"?>
<a:theme xmlns:a="http://schemas.openxmlformats.org/drawingml/2006/main" name="Rijksoverheid">
  <a:themeElements>
    <a:clrScheme name="Rijksoverheid">
      <a:dk1>
        <a:srgbClr val="000000"/>
      </a:dk1>
      <a:lt1>
        <a:srgbClr val="FFFFFF"/>
      </a:lt1>
      <a:dk2>
        <a:srgbClr val="E17000"/>
      </a:dk2>
      <a:lt2>
        <a:srgbClr val="FBEAD9"/>
      </a:lt2>
      <a:accent1>
        <a:srgbClr val="D52B1E"/>
      </a:accent1>
      <a:accent2>
        <a:srgbClr val="CA005D"/>
      </a:accent2>
      <a:accent3>
        <a:srgbClr val="A90061"/>
      </a:accent3>
      <a:accent4>
        <a:srgbClr val="42145F"/>
      </a:accent4>
      <a:accent5>
        <a:srgbClr val="01689B"/>
      </a:accent5>
      <a:accent6>
        <a:srgbClr val="007BC7"/>
      </a:accent6>
      <a:hlink>
        <a:srgbClr val="E17000"/>
      </a:hlink>
      <a:folHlink>
        <a:srgbClr val="F6D4B2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jksoverheid gerubriceerd">
  <a:themeElements>
    <a:clrScheme name="Rijksoverheid">
      <a:dk1>
        <a:srgbClr val="000000"/>
      </a:dk1>
      <a:lt1>
        <a:srgbClr val="FFFFFF"/>
      </a:lt1>
      <a:dk2>
        <a:srgbClr val="E17000"/>
      </a:dk2>
      <a:lt2>
        <a:srgbClr val="FBEAD9"/>
      </a:lt2>
      <a:accent1>
        <a:srgbClr val="D52B1E"/>
      </a:accent1>
      <a:accent2>
        <a:srgbClr val="CA005D"/>
      </a:accent2>
      <a:accent3>
        <a:srgbClr val="A90061"/>
      </a:accent3>
      <a:accent4>
        <a:srgbClr val="42145F"/>
      </a:accent4>
      <a:accent5>
        <a:srgbClr val="01689B"/>
      </a:accent5>
      <a:accent6>
        <a:srgbClr val="007BC7"/>
      </a:accent6>
      <a:hlink>
        <a:srgbClr val="E17000"/>
      </a:hlink>
      <a:folHlink>
        <a:srgbClr val="F6D4B2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47145C"/>
        </a:dk2>
        <a:lt2>
          <a:srgbClr val="47145C"/>
        </a:lt2>
        <a:accent1>
          <a:srgbClr val="CC003D"/>
        </a:accent1>
        <a:accent2>
          <a:srgbClr val="ED8FBB"/>
        </a:accent2>
        <a:accent3>
          <a:srgbClr val="FFFFFF"/>
        </a:accent3>
        <a:accent4>
          <a:srgbClr val="000000"/>
        </a:accent4>
        <a:accent5>
          <a:srgbClr val="E2AAAF"/>
        </a:accent5>
        <a:accent6>
          <a:srgbClr val="D781A9"/>
        </a:accent6>
        <a:hlink>
          <a:srgbClr val="900079"/>
        </a:hlink>
        <a:folHlink>
          <a:srgbClr val="47145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antoorthema">
  <a:themeElements>
    <a:clrScheme name="Rijksoverheid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Rijksoverheid">
      <a:dk1>
        <a:srgbClr val="000000"/>
      </a:dk1>
      <a:lt1>
        <a:srgbClr val="FFFFFF"/>
      </a:lt1>
      <a:dk2>
        <a:srgbClr val="A90061"/>
      </a:dk2>
      <a:lt2>
        <a:srgbClr val="F6E5EF"/>
      </a:lt2>
      <a:accent1>
        <a:srgbClr val="42145F"/>
      </a:accent1>
      <a:accent2>
        <a:srgbClr val="F092CD"/>
      </a:accent2>
      <a:accent3>
        <a:srgbClr val="FFB612"/>
      </a:accent3>
      <a:accent4>
        <a:srgbClr val="8FCAE7"/>
      </a:accent4>
      <a:accent5>
        <a:srgbClr val="F9E11E"/>
      </a:accent5>
      <a:accent6>
        <a:srgbClr val="76D2B6"/>
      </a:accent6>
      <a:hlink>
        <a:srgbClr val="A90061"/>
      </a:hlink>
      <a:folHlink>
        <a:srgbClr val="E5B2CF"/>
      </a:folHlink>
    </a:clrScheme>
    <a:fontScheme name="Rijksoverheid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ap:Properties xmlns:vt="http://schemas.openxmlformats.org/officeDocument/2006/docPropsVTypes" xmlns:ap="http://schemas.openxmlformats.org/officeDocument/2006/extended-properties">
  <ap:Words>635</ap:Words>
  <ap:PresentationFormat>Breedbeeld</ap:PresentationFormat>
  <ap:Paragraphs>143</ap:Paragraphs>
  <ap:Slides>15</ap:Slides>
  <ap:HiddenSlides>0</ap:HiddenSlides>
  <ap:MMClips>0</ap:MMClips>
  <ap:ScaleCrop>false</ap:ScaleCrop>
  <ap:HeadingPairs>
    <vt:vector baseType="variant" size="6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ap:HeadingPairs>
  <ap:TitlesOfParts>
    <vt:vector baseType="lpstr" size="20">
      <vt:lpstr>Arial</vt:lpstr>
      <vt:lpstr>Verdana</vt:lpstr>
      <vt:lpstr>Wingdings</vt:lpstr>
      <vt:lpstr>Rijksoverheid</vt:lpstr>
      <vt:lpstr>Rijksoverheid gerubriceerd</vt:lpstr>
      <vt:lpstr>Technische briefing Wbni en NIB2-richtlijn</vt:lpstr>
      <vt:lpstr>Inhoud</vt:lpstr>
      <vt:lpstr>Huidige situatie</vt:lpstr>
      <vt:lpstr>Wbni algemeen</vt:lpstr>
      <vt:lpstr>Wbni-doelgroepen</vt:lpstr>
      <vt:lpstr>Ontwikkelingen korte termijn</vt:lpstr>
      <vt:lpstr>Voorstel tot wetswijziging Wbni (2022)</vt:lpstr>
      <vt:lpstr>Ontwikkelingen lange termijn </vt:lpstr>
      <vt:lpstr>NIB2-richtlijn</vt:lpstr>
      <vt:lpstr>Voornaamste wijzigingen t.o.v. NIB1</vt:lpstr>
      <vt:lpstr>PowerPoint-presentatie</vt:lpstr>
      <vt:lpstr>Implementatievraagstukken NIB2</vt:lpstr>
      <vt:lpstr>Uitvoeringsvraagstukken NIB2</vt:lpstr>
      <vt:lpstr>Vragen</vt:lpstr>
      <vt:lpstr>Afkortingenlijst</vt:lpstr>
    </vt:vector>
  </ap:TitlesOfParts>
  <ap:LinksUpToDate>false</ap:LinksUpToDate>
  <ap:SharedDoc>false</ap:SharedDoc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/>
  <dc:subject/>
  <dc:creator/>
  <lastModifiedBy/>
  <revision/>
  <dcterms:created xsi:type="dcterms:W3CDTF">2022-04-04T07:30:47.0000000Z</dcterms:created>
  <dcterms:modified xsi:type="dcterms:W3CDTF">2022-04-05T13:56:07.0000000Z</dcterms:modified>
  <category>------------------------</category>
  <dc:description/>
  <keywords/>
  <version/>
</coreProperties>
</file>