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13"/>
  </p:notesMasterIdLst>
  <p:handoutMasterIdLst>
    <p:handoutMasterId r:id="rId14"/>
  </p:handoutMasterIdLst>
  <p:sldIdLst>
    <p:sldId id="257" r:id="rId3"/>
    <p:sldId id="445" r:id="rId4"/>
    <p:sldId id="447" r:id="rId5"/>
    <p:sldId id="446" r:id="rId6"/>
    <p:sldId id="435" r:id="rId7"/>
    <p:sldId id="439" r:id="rId8"/>
    <p:sldId id="458" r:id="rId9"/>
    <p:sldId id="462" r:id="rId10"/>
    <p:sldId id="460" r:id="rId11"/>
    <p:sldId id="467" r:id="rId12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50D40E-09EA-2429-D8BC-690AB2D959E0}" name="Hinsberg, van Arjen" initials="HvA" userId="S::hinsbergva@pbl.nl::2ebcd277-1561-4946-bc0c-5c3a3fab39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Vink, Martijn" initials="VM" lastIdx="1" clrIdx="9">
    <p:extLst>
      <p:ext uri="{19B8F6BF-5375-455C-9EA6-DF929625EA0E}">
        <p15:presenceInfo xmlns:p15="http://schemas.microsoft.com/office/powerpoint/2012/main" userId="S::vinkm@pbl.nl::decaa5f5-b0c4-45a9-bc81-8189ecdf4dcc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00000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0" autoAdjust="0"/>
    <p:restoredTop sz="64171" autoAdjust="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zeman, Daan" userId="0fa91792-30b3-49c2-ae72-35fa0c71642a" providerId="ADAL" clId="{251FEDA5-41AB-4C65-9829-286972087B8F}"/>
    <pc:docChg chg="modSld">
      <pc:chgData name="Boezeman, Daan" userId="0fa91792-30b3-49c2-ae72-35fa0c71642a" providerId="ADAL" clId="{251FEDA5-41AB-4C65-9829-286972087B8F}" dt="2024-04-09T11:03:16.272" v="9" actId="20577"/>
      <pc:docMkLst>
        <pc:docMk/>
      </pc:docMkLst>
      <pc:sldChg chg="modNotesTx">
        <pc:chgData name="Boezeman, Daan" userId="0fa91792-30b3-49c2-ae72-35fa0c71642a" providerId="ADAL" clId="{251FEDA5-41AB-4C65-9829-286972087B8F}" dt="2024-04-09T11:02:41.983" v="1" actId="20577"/>
        <pc:sldMkLst>
          <pc:docMk/>
          <pc:sldMk cId="1809666174" sldId="257"/>
        </pc:sldMkLst>
      </pc:sldChg>
      <pc:sldChg chg="modNotesTx">
        <pc:chgData name="Boezeman, Daan" userId="0fa91792-30b3-49c2-ae72-35fa0c71642a" providerId="ADAL" clId="{251FEDA5-41AB-4C65-9829-286972087B8F}" dt="2024-04-09T11:03:00.804" v="6" actId="20577"/>
        <pc:sldMkLst>
          <pc:docMk/>
          <pc:sldMk cId="1273216348" sldId="435"/>
        </pc:sldMkLst>
      </pc:sldChg>
      <pc:sldChg chg="modNotesTx">
        <pc:chgData name="Boezeman, Daan" userId="0fa91792-30b3-49c2-ae72-35fa0c71642a" providerId="ADAL" clId="{251FEDA5-41AB-4C65-9829-286972087B8F}" dt="2024-04-09T11:03:06.533" v="7" actId="20577"/>
        <pc:sldMkLst>
          <pc:docMk/>
          <pc:sldMk cId="134633506" sldId="439"/>
        </pc:sldMkLst>
      </pc:sldChg>
      <pc:sldChg chg="modNotesTx">
        <pc:chgData name="Boezeman, Daan" userId="0fa91792-30b3-49c2-ae72-35fa0c71642a" providerId="ADAL" clId="{251FEDA5-41AB-4C65-9829-286972087B8F}" dt="2024-04-09T11:02:45.167" v="2" actId="20577"/>
        <pc:sldMkLst>
          <pc:docMk/>
          <pc:sldMk cId="145180585" sldId="445"/>
        </pc:sldMkLst>
      </pc:sldChg>
      <pc:sldChg chg="modNotesTx">
        <pc:chgData name="Boezeman, Daan" userId="0fa91792-30b3-49c2-ae72-35fa0c71642a" providerId="ADAL" clId="{251FEDA5-41AB-4C65-9829-286972087B8F}" dt="2024-04-09T11:02:57.903" v="5" actId="5793"/>
        <pc:sldMkLst>
          <pc:docMk/>
          <pc:sldMk cId="1708261008" sldId="446"/>
        </pc:sldMkLst>
      </pc:sldChg>
      <pc:sldChg chg="modNotesTx">
        <pc:chgData name="Boezeman, Daan" userId="0fa91792-30b3-49c2-ae72-35fa0c71642a" providerId="ADAL" clId="{251FEDA5-41AB-4C65-9829-286972087B8F}" dt="2024-04-09T11:02:47.624" v="3" actId="20577"/>
        <pc:sldMkLst>
          <pc:docMk/>
          <pc:sldMk cId="1642103655" sldId="447"/>
        </pc:sldMkLst>
      </pc:sldChg>
      <pc:sldChg chg="modNotesTx">
        <pc:chgData name="Boezeman, Daan" userId="0fa91792-30b3-49c2-ae72-35fa0c71642a" providerId="ADAL" clId="{251FEDA5-41AB-4C65-9829-286972087B8F}" dt="2024-04-09T11:03:16.272" v="9" actId="20577"/>
        <pc:sldMkLst>
          <pc:docMk/>
          <pc:sldMk cId="3932985948" sldId="460"/>
        </pc:sldMkLst>
      </pc:sldChg>
      <pc:sldChg chg="modNotesTx">
        <pc:chgData name="Boezeman, Daan" userId="0fa91792-30b3-49c2-ae72-35fa0c71642a" providerId="ADAL" clId="{251FEDA5-41AB-4C65-9829-286972087B8F}" dt="2024-04-09T11:03:13.593" v="8" actId="20577"/>
        <pc:sldMkLst>
          <pc:docMk/>
          <pc:sldMk cId="3245547897" sldId="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Foto van Nico van Maaswaal (</a:t>
            </a:r>
            <a:r>
              <a:rPr lang="en-US" sz="1800" kern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r>
              <a:rPr lang="en-US" sz="1800" kern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DroneartN_co</a:t>
            </a:r>
            <a:r>
              <a:rPr lang="en-US" sz="1800" kern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2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RijksoverheidSansTex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8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6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31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3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0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8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352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32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1205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3624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648000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8"/>
            <a:ext cx="3600000" cy="4362337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36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430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158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6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611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2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47997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51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791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120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852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192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45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86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67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90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684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0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05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37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326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01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500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62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64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30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236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8"/>
            <a:ext cx="3600000" cy="4362337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394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907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97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077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90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59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49582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4" r:id="rId10"/>
    <p:sldLayoutId id="2147483655" r:id="rId11"/>
    <p:sldLayoutId id="2147483689" r:id="rId12"/>
    <p:sldLayoutId id="2147483712" r:id="rId13"/>
    <p:sldLayoutId id="2147483711" r:id="rId14"/>
    <p:sldLayoutId id="2147483675" r:id="rId15"/>
    <p:sldLayoutId id="2147483657" r:id="rId16"/>
    <p:sldLayoutId id="2147483691" r:id="rId17"/>
    <p:sldLayoutId id="2147483729" r:id="rId18"/>
    <p:sldLayoutId id="2147483718" r:id="rId19"/>
    <p:sldLayoutId id="2147483717" r:id="rId20"/>
    <p:sldLayoutId id="2147483714" r:id="rId21"/>
    <p:sldLayoutId id="2147483713" r:id="rId22"/>
    <p:sldLayoutId id="2147483716" r:id="rId23"/>
    <p:sldLayoutId id="2147483715" r:id="rId24"/>
    <p:sldLayoutId id="2147483702" r:id="rId25"/>
    <p:sldLayoutId id="2147483721" r:id="rId26"/>
    <p:sldLayoutId id="2147483740" r:id="rId27"/>
    <p:sldLayoutId id="2147483700" r:id="rId28"/>
    <p:sldLayoutId id="2147483692" r:id="rId29"/>
    <p:sldLayoutId id="2147483722" r:id="rId30"/>
    <p:sldLayoutId id="214748372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49582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-2" y="-53324"/>
            <a:ext cx="12192000" cy="3427413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17" y="3723124"/>
            <a:ext cx="11617048" cy="1726479"/>
          </a:xfrm>
        </p:spPr>
        <p:txBody>
          <a:bodyPr/>
          <a:lstStyle/>
          <a:p>
            <a:r>
              <a:rPr lang="nl-NL" altLang="nl-NL" sz="3200" dirty="0"/>
              <a:t>Ex ante analyse Nationaal Programma Landelijk Gebied</a:t>
            </a:r>
            <a:br>
              <a:rPr lang="nl-NL" altLang="nl-NL" sz="3200" dirty="0"/>
            </a:br>
            <a:r>
              <a:rPr lang="nl-NL" altLang="nl-NL" sz="3200" dirty="0"/>
              <a:t>Provinciale programma’s en rijksmaatregelen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04053" y="5120365"/>
            <a:ext cx="11508906" cy="664319"/>
          </a:xfrm>
        </p:spPr>
        <p:txBody>
          <a:bodyPr/>
          <a:lstStyle/>
          <a:p>
            <a:r>
              <a:rPr lang="nl-NL" dirty="0"/>
              <a:t>Technische briefing Tweede Kamer, 10 april 2024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879600"/>
          </a:xfrm>
          <a:prstGeom prst="rect">
            <a:avLst/>
          </a:prstGeom>
        </p:spPr>
      </p:pic>
      <p:pic>
        <p:nvPicPr>
          <p:cNvPr id="5" name="Picture 7" descr="A long narrow stream in a green field&#10;&#10;Description automatically generated">
            <a:extLst>
              <a:ext uri="{FF2B5EF4-FFF2-40B4-BE49-F238E27FC236}">
                <a16:creationId xmlns:a16="http://schemas.microsoft.com/office/drawing/2014/main" id="{F2E5D7E1-F67D-D457-4546-AD2D23B1B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3" t="17805" r="6678" b="46642"/>
          <a:stretch/>
        </p:blipFill>
        <p:spPr>
          <a:xfrm>
            <a:off x="-1530971" y="-53325"/>
            <a:ext cx="13722969" cy="353723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8796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C6628B-5CB2-F5C8-CEEB-880A3F50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17" y="5784684"/>
            <a:ext cx="11004405" cy="436630"/>
          </a:xfrm>
        </p:spPr>
        <p:txBody>
          <a:bodyPr/>
          <a:lstStyle/>
          <a:p>
            <a:r>
              <a:rPr lang="nl-NL" dirty="0"/>
              <a:t>PBL, WUR, </a:t>
            </a:r>
            <a:r>
              <a:rPr lang="nl-NL" dirty="0" err="1"/>
              <a:t>Deltares</a:t>
            </a:r>
            <a:r>
              <a:rPr lang="nl-NL" dirty="0"/>
              <a:t> en RIVM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41FFE2-3AB9-BB66-E1ED-674B0EAE5914}"/>
              </a:ext>
            </a:extLst>
          </p:cNvPr>
          <p:cNvSpPr txBox="1"/>
          <p:nvPr/>
        </p:nvSpPr>
        <p:spPr>
          <a:xfrm>
            <a:off x="10401123" y="309187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r>
              <a:rPr lang="en-US" sz="1800" kern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DroneartN_co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7439D7-2C4A-42B6-5610-DBAAFAF5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PPLG’s: </a:t>
            </a:r>
            <a:r>
              <a:rPr lang="en-US" dirty="0" err="1"/>
              <a:t>perspectiefvolle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, </a:t>
            </a:r>
            <a:r>
              <a:rPr lang="en-US" dirty="0" err="1"/>
              <a:t>mits</a:t>
            </a:r>
            <a:r>
              <a:rPr lang="en-US" dirty="0"/>
              <a:t> </a:t>
            </a: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uitgewerkt</a:t>
            </a:r>
            <a:endParaRPr lang="en-US" dirty="0"/>
          </a:p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doelbereik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gestelde</a:t>
            </a:r>
            <a:r>
              <a:rPr lang="en-US" dirty="0"/>
              <a:t> </a:t>
            </a:r>
            <a:r>
              <a:rPr lang="en-US" dirty="0" err="1"/>
              <a:t>termijnen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plausibel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to eat an elephant; hap </a:t>
            </a:r>
            <a:r>
              <a:rPr lang="en-US" dirty="0" err="1"/>
              <a:t>voor</a:t>
            </a:r>
            <a:r>
              <a:rPr lang="en-US" dirty="0"/>
              <a:t> hap, </a:t>
            </a:r>
            <a:r>
              <a:rPr lang="en-US" dirty="0" err="1"/>
              <a:t>stap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stap</a:t>
            </a:r>
            <a:endParaRPr lang="en-US" dirty="0"/>
          </a:p>
          <a:p>
            <a:pPr lvl="1"/>
            <a:r>
              <a:rPr lang="en-US" dirty="0" err="1"/>
              <a:t>Voortgang</a:t>
            </a:r>
            <a:r>
              <a:rPr lang="en-US" dirty="0"/>
              <a:t> door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prioriteren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faseren</a:t>
            </a:r>
            <a:endParaRPr lang="en-US" dirty="0"/>
          </a:p>
          <a:p>
            <a:pPr lvl="1"/>
            <a:r>
              <a:rPr lang="en-US" dirty="0" err="1"/>
              <a:t>Stapsgewijze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kansrijker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doelmatige</a:t>
            </a:r>
            <a:r>
              <a:rPr lang="en-US" dirty="0"/>
              <a:t> </a:t>
            </a:r>
            <a:r>
              <a:rPr lang="en-US" dirty="0" err="1"/>
              <a:t>besteding</a:t>
            </a:r>
            <a:r>
              <a:rPr lang="en-US" dirty="0"/>
              <a:t> </a:t>
            </a:r>
            <a:r>
              <a:rPr lang="en-US" dirty="0" err="1"/>
              <a:t>miljarden</a:t>
            </a:r>
            <a:endParaRPr lang="en-US" dirty="0"/>
          </a:p>
          <a:p>
            <a:pPr lvl="1"/>
            <a:r>
              <a:rPr lang="en-US" dirty="0" err="1"/>
              <a:t>Doordachte</a:t>
            </a:r>
            <a:r>
              <a:rPr lang="en-US" dirty="0"/>
              <a:t> </a:t>
            </a:r>
            <a:r>
              <a:rPr lang="en-US" dirty="0" err="1"/>
              <a:t>taakverdeling</a:t>
            </a:r>
            <a:r>
              <a:rPr lang="en-US" dirty="0"/>
              <a:t> Rijk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provincies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effectiever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en-US" dirty="0"/>
          </a:p>
          <a:p>
            <a:pPr lvl="1"/>
            <a:r>
              <a:rPr lang="en-US" dirty="0" err="1"/>
              <a:t>Investeren</a:t>
            </a:r>
            <a:r>
              <a:rPr lang="en-US" dirty="0"/>
              <a:t> in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grondbeleid</a:t>
            </a:r>
            <a:r>
              <a:rPr lang="en-US" dirty="0"/>
              <a:t> is </a:t>
            </a:r>
            <a:r>
              <a:rPr lang="en-US" dirty="0" err="1"/>
              <a:t>voorwaarde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succes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AB2AEB-B572-085A-4593-287C12AF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r>
              <a:rPr lang="en-US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27FBEB-4665-29E4-F560-8CF72918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0FAB3C-0F9B-BA11-87D9-13DD3150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B5BD3A-2F09-D6BE-C9F5-C5B7247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98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4EC8E08-8B7E-F515-7716-A3DFF8C0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8585200" cy="4334948"/>
          </a:xfrm>
        </p:spPr>
        <p:txBody>
          <a:bodyPr/>
          <a:lstStyle/>
          <a:p>
            <a:r>
              <a:rPr lang="nl-NL" sz="2300" dirty="0"/>
              <a:t>‘Onontkoombaar’ doelbereik: </a:t>
            </a:r>
          </a:p>
          <a:p>
            <a:pPr lvl="1"/>
            <a:r>
              <a:rPr lang="nl-NL" sz="1900" dirty="0"/>
              <a:t>Natuur</a:t>
            </a:r>
          </a:p>
          <a:p>
            <a:pPr lvl="1"/>
            <a:r>
              <a:rPr lang="nl-NL" sz="1900" dirty="0"/>
              <a:t>Stikstof</a:t>
            </a:r>
          </a:p>
          <a:p>
            <a:pPr lvl="1"/>
            <a:r>
              <a:rPr lang="nl-NL" sz="1900" dirty="0"/>
              <a:t>Klimaat</a:t>
            </a:r>
          </a:p>
          <a:p>
            <a:pPr lvl="1"/>
            <a:r>
              <a:rPr lang="nl-NL" sz="1900" dirty="0"/>
              <a:t>Water</a:t>
            </a:r>
          </a:p>
          <a:p>
            <a:r>
              <a:rPr lang="nl-NL" sz="2300" dirty="0"/>
              <a:t>Transitiefonds € 24,3 miljard (tot 2035)</a:t>
            </a:r>
          </a:p>
          <a:p>
            <a:endParaRPr lang="nl-NL" sz="200" dirty="0"/>
          </a:p>
          <a:p>
            <a:r>
              <a:rPr lang="nl-NL" sz="2300" dirty="0"/>
              <a:t>Geen ‘doorrekening’</a:t>
            </a:r>
          </a:p>
          <a:p>
            <a:r>
              <a:rPr lang="nl-NL" sz="2300" dirty="0"/>
              <a:t>Wel: analyse van het vermogen om doelen te bereiken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C952F2-2B7F-F891-0EED-F24F4162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Nationaal </a:t>
            </a:r>
            <a:r>
              <a:rPr lang="en-US" dirty="0" err="1"/>
              <a:t>Programma</a:t>
            </a:r>
            <a:r>
              <a:rPr lang="en-US" dirty="0"/>
              <a:t> Landelijk Gebied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C1846C-ED89-BC85-5C2D-0BCC7D6A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0FDDB7-91DE-B282-9C70-9A00B341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EB0D8F-DDA2-E3DD-7189-CECEE675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Picture 2" descr="Startnotitie Nationaal Programma Landelijk Gebied">
            <a:extLst>
              <a:ext uri="{FF2B5EF4-FFF2-40B4-BE49-F238E27FC236}">
                <a16:creationId xmlns:a16="http://schemas.microsoft.com/office/drawing/2014/main" id="{3D15EFD3-F7FE-A4CD-D6DF-EC26C84C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78" y="1566149"/>
            <a:ext cx="1485053" cy="209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ul Pestman op LinkedIn: Mijlpaal! Vandaag heeft de Ministerraad besloten  het ontwerp van het… | 21 commentaren">
            <a:extLst>
              <a:ext uri="{FF2B5EF4-FFF2-40B4-BE49-F238E27FC236}">
                <a16:creationId xmlns:a16="http://schemas.microsoft.com/office/drawing/2014/main" id="{2BCA2CA9-0223-2F4B-F19A-FC141F53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8" y="1841091"/>
            <a:ext cx="1485053" cy="207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388745-9831-249C-36CE-74BCFD5C8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08" y="4099524"/>
            <a:ext cx="1569671" cy="181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348848-E69C-6B5B-B24D-EFA31E0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116" y="4315217"/>
            <a:ext cx="1485053" cy="200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F639409-8943-89FC-1974-A4C8DAB91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7304" y="4613396"/>
            <a:ext cx="1388998" cy="195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8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7171F16-51FA-6847-34AD-72DDE210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874433"/>
            <a:ext cx="8191896" cy="4334948"/>
          </a:xfrm>
        </p:spPr>
        <p:txBody>
          <a:bodyPr/>
          <a:lstStyle/>
          <a:p>
            <a:r>
              <a:rPr lang="nl-NL" dirty="0"/>
              <a:t>Verbreding doelen (‘perspectief’, ‘leefbaar’)</a:t>
            </a:r>
          </a:p>
          <a:p>
            <a:r>
              <a:rPr lang="nl-NL" dirty="0"/>
              <a:t>Maatregelen en instrumenten nog niet concreet</a:t>
            </a:r>
          </a:p>
          <a:p>
            <a:endParaRPr lang="nl-NL" dirty="0"/>
          </a:p>
          <a:p>
            <a:pPr marL="316230" indent="-316230"/>
            <a:r>
              <a:rPr lang="nl-NL" dirty="0">
                <a:ea typeface="Verdana"/>
              </a:rPr>
              <a:t>Provincies kijken naar Rijk voor landbouwbeleid…</a:t>
            </a:r>
          </a:p>
          <a:p>
            <a:pPr marL="0" indent="0">
              <a:buNone/>
            </a:pPr>
            <a:r>
              <a:rPr lang="nl-NL" dirty="0">
                <a:ea typeface="Verdana"/>
              </a:rPr>
              <a:t>   … en voegen </a:t>
            </a:r>
            <a:r>
              <a:rPr lang="nl-NL" b="1" dirty="0">
                <a:solidFill>
                  <a:schemeClr val="tx2"/>
                </a:solidFill>
                <a:ea typeface="Verdana"/>
              </a:rPr>
              <a:t>stimulerend-vrijwillig</a:t>
            </a:r>
            <a:r>
              <a:rPr lang="nl-NL" dirty="0">
                <a:ea typeface="Verdana"/>
              </a:rPr>
              <a:t> beleid toe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63A1C0-4981-7513-685B-4EE73919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Provinciale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, wat </a:t>
            </a:r>
            <a:r>
              <a:rPr lang="en-US" dirty="0" err="1"/>
              <a:t>valt</a:t>
            </a:r>
            <a:r>
              <a:rPr lang="en-US" dirty="0"/>
              <a:t> op?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0C03D0-B5DE-4075-FE66-488E65BE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4" name="Tijdelijke aanduiding voor inhoud 7" descr="Afbeelding met tekst, hemel, wolk, schermopname&#10;&#10;Automatisch gegenereerde beschrijving">
            <a:extLst>
              <a:ext uri="{FF2B5EF4-FFF2-40B4-BE49-F238E27FC236}">
                <a16:creationId xmlns:a16="http://schemas.microsoft.com/office/drawing/2014/main" id="{6E968A63-A252-07C3-00D4-5B6199347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20810"/>
          <a:stretch/>
        </p:blipFill>
        <p:spPr>
          <a:xfrm>
            <a:off x="8826895" y="1874431"/>
            <a:ext cx="2879330" cy="43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3A37F4-B1BA-1B1C-A58A-D3F1EBCB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Tijdelijke aanduiding voor inhoud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35574E9-F54E-C55A-A415-87570694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/>
          <a:stretch/>
        </p:blipFill>
        <p:spPr>
          <a:xfrm>
            <a:off x="633412" y="742065"/>
            <a:ext cx="11453813" cy="5894245"/>
          </a:xfrm>
        </p:spPr>
      </p:pic>
    </p:spTree>
    <p:extLst>
      <p:ext uri="{BB962C8B-B14F-4D97-AF65-F5344CB8AC3E}">
        <p14:creationId xmlns:p14="http://schemas.microsoft.com/office/powerpoint/2010/main" val="170826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744556F-16F3-D06B-107E-A5FA4AD0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8" y="1886465"/>
            <a:ext cx="9808413" cy="4334948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Opgave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groot</a:t>
            </a:r>
            <a:endParaRPr lang="en-US" dirty="0"/>
          </a:p>
          <a:p>
            <a:pPr lvl="1"/>
            <a:r>
              <a:rPr lang="en-US" dirty="0"/>
              <a:t>Rijk: </a:t>
            </a:r>
            <a:r>
              <a:rPr lang="en-US" dirty="0" err="1"/>
              <a:t>uitkoop</a:t>
            </a:r>
            <a:r>
              <a:rPr lang="en-US" dirty="0"/>
              <a:t> (‘</a:t>
            </a:r>
            <a:r>
              <a:rPr lang="en-US" dirty="0" err="1"/>
              <a:t>piekbelasters</a:t>
            </a:r>
            <a:r>
              <a:rPr lang="en-US" dirty="0"/>
              <a:t>’)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mestbeleid</a:t>
            </a:r>
            <a:r>
              <a:rPr lang="en-US" dirty="0"/>
              <a:t> (‘</a:t>
            </a:r>
            <a:r>
              <a:rPr lang="en-US" dirty="0" err="1"/>
              <a:t>derogatie</a:t>
            </a:r>
            <a:r>
              <a:rPr lang="en-US" dirty="0"/>
              <a:t>’)</a:t>
            </a:r>
          </a:p>
          <a:p>
            <a:pPr lvl="1"/>
            <a:r>
              <a:rPr lang="en-US" dirty="0" err="1"/>
              <a:t>Ingrijpend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! … maar circa 1/3 </a:t>
            </a:r>
            <a:r>
              <a:rPr lang="en-US" dirty="0" err="1"/>
              <a:t>ammoniak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broeikasgasopgave</a:t>
            </a:r>
            <a:endParaRPr lang="en-US" dirty="0"/>
          </a:p>
          <a:p>
            <a:pPr lvl="1"/>
            <a:r>
              <a:rPr lang="en-US" dirty="0"/>
              <a:t>PPLG’s </a:t>
            </a:r>
            <a:r>
              <a:rPr lang="en-US" dirty="0" err="1"/>
              <a:t>voegen</a:t>
            </a:r>
            <a:r>
              <a:rPr lang="en-US" dirty="0"/>
              <a:t> toe: extra </a:t>
            </a:r>
            <a:r>
              <a:rPr lang="en-US" dirty="0" err="1"/>
              <a:t>stimulering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agrarische</a:t>
            </a:r>
            <a:r>
              <a:rPr lang="en-US" dirty="0"/>
              <a:t> </a:t>
            </a:r>
            <a:r>
              <a:rPr lang="en-US" dirty="0" err="1"/>
              <a:t>natuur</a:t>
            </a:r>
            <a:endParaRPr lang="en-US" dirty="0"/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scenariostudies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Zeer </a:t>
            </a:r>
            <a:r>
              <a:rPr lang="en-US" dirty="0" err="1"/>
              <a:t>vergaande</a:t>
            </a:r>
            <a:r>
              <a:rPr lang="en-US" dirty="0"/>
              <a:t> </a:t>
            </a:r>
            <a:r>
              <a:rPr lang="en-US" dirty="0" err="1"/>
              <a:t>aanpassingen</a:t>
            </a:r>
            <a:r>
              <a:rPr lang="en-US" dirty="0"/>
              <a:t> </a:t>
            </a:r>
            <a:r>
              <a:rPr lang="en-US" dirty="0" err="1"/>
              <a:t>landbouw</a:t>
            </a:r>
            <a:endParaRPr lang="en-US" dirty="0"/>
          </a:p>
          <a:p>
            <a:pPr lvl="1"/>
            <a:r>
              <a:rPr lang="en-US" sz="2000" dirty="0"/>
              <a:t>Water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natuur</a:t>
            </a:r>
            <a:r>
              <a:rPr lang="en-US" sz="2000" dirty="0"/>
              <a:t>: </a:t>
            </a:r>
            <a:r>
              <a:rPr lang="en-US" sz="2000" dirty="0" err="1"/>
              <a:t>ander</a:t>
            </a:r>
            <a:r>
              <a:rPr lang="en-US" dirty="0"/>
              <a:t> </a:t>
            </a:r>
            <a:r>
              <a:rPr lang="en-US" sz="2000" dirty="0" err="1"/>
              <a:t>grondgebruik</a:t>
            </a:r>
            <a:r>
              <a:rPr lang="en-US" sz="2000" dirty="0"/>
              <a:t> </a:t>
            </a:r>
            <a:r>
              <a:rPr lang="en-US" sz="2000" dirty="0" err="1"/>
              <a:t>honderdduizenden</a:t>
            </a:r>
            <a:r>
              <a:rPr lang="en-US" sz="2000" dirty="0"/>
              <a:t> </a:t>
            </a:r>
            <a:r>
              <a:rPr lang="en-US" dirty="0" err="1"/>
              <a:t>hectaren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D4F3AE-2D06-D33A-7E9B-C7A19D42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4"/>
            <a:ext cx="11014075" cy="636244"/>
          </a:xfrm>
        </p:spPr>
        <p:txBody>
          <a:bodyPr/>
          <a:lstStyle/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doelbereik</a:t>
            </a:r>
            <a:r>
              <a:rPr lang="en-US" dirty="0"/>
              <a:t> in decennium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plausibel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732598-0808-1E02-5CEF-A7B4E076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DE5FA6-72C3-8E84-C3DC-18B2C8EB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21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5F19AFA-DABE-FEE2-0433-44284999D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11278326" cy="4334948"/>
          </a:xfrm>
        </p:spPr>
        <p:txBody>
          <a:bodyPr/>
          <a:lstStyle/>
          <a:p>
            <a:r>
              <a:rPr lang="nl-NL" b="1" dirty="0">
                <a:solidFill>
                  <a:schemeClr val="tx2"/>
                </a:solidFill>
                <a:sym typeface="Wingdings" panose="05000000000000000000" pitchFamily="2" charset="2"/>
              </a:rPr>
              <a:t>Opschaling</a:t>
            </a:r>
            <a:r>
              <a:rPr lang="nl-NL" dirty="0">
                <a:sym typeface="Wingdings" panose="05000000000000000000" pitchFamily="2" charset="2"/>
              </a:rPr>
              <a:t> en versnelling van bestaande beleidsinzet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Uitbreiding natuur, (zwaar) agrarisch natuurbeheer, inrichtingsmaatregelen</a:t>
            </a:r>
          </a:p>
          <a:p>
            <a:pPr lvl="1"/>
            <a:r>
              <a:rPr lang="nl-NL" dirty="0">
                <a:ea typeface="Verdana"/>
              </a:rPr>
              <a:t>Evaluaties: uitvoering complexe natuur- en waterprojecten </a:t>
            </a:r>
            <a:r>
              <a:rPr lang="nl-NL" b="1" dirty="0">
                <a:solidFill>
                  <a:schemeClr val="tx2"/>
                </a:solidFill>
                <a:ea typeface="Verdana"/>
              </a:rPr>
              <a:t>vertragen</a:t>
            </a:r>
            <a:endParaRPr lang="nl-NL" b="1" dirty="0">
              <a:solidFill>
                <a:schemeClr val="tx2"/>
              </a:solidFill>
            </a:endParaRP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Grootschalige toepassing instrumenten die nog </a:t>
            </a:r>
            <a:r>
              <a:rPr lang="nl-NL" b="1" dirty="0">
                <a:solidFill>
                  <a:schemeClr val="tx2"/>
                </a:solidFill>
                <a:sym typeface="Wingdings" panose="05000000000000000000" pitchFamily="2" charset="2"/>
              </a:rPr>
              <a:t>in ontwikkeling </a:t>
            </a:r>
            <a:r>
              <a:rPr lang="nl-NL" dirty="0">
                <a:sym typeface="Wingdings" panose="05000000000000000000" pitchFamily="2" charset="2"/>
              </a:rPr>
              <a:t>zijn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Doelsturing (‘</a:t>
            </a:r>
            <a:r>
              <a:rPr lang="nl-NL" dirty="0" err="1">
                <a:sym typeface="Wingdings" panose="05000000000000000000" pitchFamily="2" charset="2"/>
              </a:rPr>
              <a:t>kpi</a:t>
            </a:r>
            <a:r>
              <a:rPr lang="nl-NL" dirty="0">
                <a:sym typeface="Wingdings" panose="05000000000000000000" pitchFamily="2" charset="2"/>
              </a:rPr>
              <a:t>’), afwaardering landbouwgrond, lange contracten, etc.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tx2"/>
                </a:solidFill>
              </a:rPr>
              <a:t>			How </a:t>
            </a:r>
            <a:r>
              <a:rPr lang="nl-NL" b="1" dirty="0" err="1">
                <a:solidFill>
                  <a:schemeClr val="tx2"/>
                </a:solidFill>
              </a:rPr>
              <a:t>to</a:t>
            </a:r>
            <a:r>
              <a:rPr lang="nl-NL" b="1" dirty="0">
                <a:solidFill>
                  <a:schemeClr val="tx2"/>
                </a:solidFill>
              </a:rPr>
              <a:t> </a:t>
            </a:r>
            <a:r>
              <a:rPr lang="nl-NL" b="1" dirty="0" err="1">
                <a:solidFill>
                  <a:schemeClr val="tx2"/>
                </a:solidFill>
              </a:rPr>
              <a:t>eat</a:t>
            </a:r>
            <a:r>
              <a:rPr lang="nl-NL" b="1" dirty="0">
                <a:solidFill>
                  <a:schemeClr val="tx2"/>
                </a:solidFill>
              </a:rPr>
              <a:t> </a:t>
            </a:r>
            <a:r>
              <a:rPr lang="nl-NL" b="1" dirty="0" err="1">
                <a:solidFill>
                  <a:schemeClr val="tx2"/>
                </a:solidFill>
              </a:rPr>
              <a:t>an</a:t>
            </a:r>
            <a:r>
              <a:rPr lang="nl-NL" b="1" dirty="0">
                <a:solidFill>
                  <a:schemeClr val="tx2"/>
                </a:solidFill>
              </a:rPr>
              <a:t> </a:t>
            </a:r>
            <a:r>
              <a:rPr lang="nl-NL" b="1" dirty="0" err="1">
                <a:solidFill>
                  <a:schemeClr val="tx2"/>
                </a:solidFill>
              </a:rPr>
              <a:t>elephant</a:t>
            </a:r>
            <a:r>
              <a:rPr lang="nl-NL" b="1" dirty="0">
                <a:solidFill>
                  <a:schemeClr val="tx2"/>
                </a:solidFill>
              </a:rPr>
              <a:t>? 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470995-0C99-4155-14E1-E39438DA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099800" cy="636244"/>
          </a:xfrm>
        </p:spPr>
        <p:txBody>
          <a:bodyPr/>
          <a:lstStyle/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doelbereik</a:t>
            </a:r>
            <a:r>
              <a:rPr lang="en-US" dirty="0"/>
              <a:t> in decennium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plausibel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436D55-4E22-307F-B5D3-9D129075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F02D58-9C98-A0CE-87F1-9398756F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C3C406-8969-E33D-D6F0-A5A1F337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663483B-F1B1-7E0B-3A83-5BDDA154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Honderden</a:t>
            </a:r>
            <a:r>
              <a:rPr lang="en-US" dirty="0"/>
              <a:t> (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starten</a:t>
            </a:r>
            <a:r>
              <a:rPr lang="en-US" dirty="0"/>
              <a:t>) </a:t>
            </a:r>
            <a:r>
              <a:rPr lang="en-US" dirty="0" err="1"/>
              <a:t>gebiedsprocessen</a:t>
            </a:r>
            <a:endParaRPr lang="en-US" dirty="0"/>
          </a:p>
          <a:p>
            <a:r>
              <a:rPr lang="en-US" dirty="0" err="1"/>
              <a:t>Uitvoering</a:t>
            </a:r>
            <a:r>
              <a:rPr lang="en-US" dirty="0"/>
              <a:t> </a:t>
            </a:r>
            <a:r>
              <a:rPr lang="en-US" dirty="0" err="1"/>
              <a:t>vergt</a:t>
            </a:r>
            <a:r>
              <a:rPr lang="en-US" dirty="0"/>
              <a:t> </a:t>
            </a:r>
            <a:r>
              <a:rPr lang="en-US" dirty="0" err="1"/>
              <a:t>prioriteringsstrategie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Prioriteer</a:t>
            </a:r>
            <a:r>
              <a:rPr lang="en-US" dirty="0"/>
              <a:t>:</a:t>
            </a:r>
          </a:p>
          <a:p>
            <a:pPr lvl="1"/>
            <a:r>
              <a:rPr lang="nl-NL" dirty="0"/>
              <a:t>Gebieden met urgentste opgave (PBL 2021)</a:t>
            </a:r>
          </a:p>
          <a:p>
            <a:pPr lvl="1"/>
            <a:r>
              <a:rPr lang="nl-NL" dirty="0"/>
              <a:t>Gebieden met kansen voor gebiedsontwikkeling</a:t>
            </a:r>
          </a:p>
          <a:p>
            <a:pPr lvl="1"/>
            <a:r>
              <a:rPr lang="nl-NL" dirty="0"/>
              <a:t>Veenweide, overgangsgebieden, beekdalen</a:t>
            </a:r>
          </a:p>
          <a:p>
            <a:pPr lvl="1"/>
            <a:r>
              <a:rPr lang="nl-NL" dirty="0"/>
              <a:t>Samen nog honderdduizenden hectare!</a:t>
            </a:r>
          </a:p>
          <a:p>
            <a:pPr lvl="1"/>
            <a:endParaRPr lang="nl-NL" i="1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65FE4F-467C-CED6-B9E3-E1A09256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557000" cy="63624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Prioritering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fasering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9CDC7-79C1-AD17-3BAE-BE888D24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CFFC6A-BBE2-6C6B-9B53-30552C71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3037F5-7A5A-CD89-BAC1-6C84EA1A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" name="Afbeelding 6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CF2C077E-D94C-3B4F-2425-85D1C7136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"/>
          <a:stretch/>
        </p:blipFill>
        <p:spPr>
          <a:xfrm>
            <a:off x="7740210" y="994320"/>
            <a:ext cx="4451790" cy="55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3F52B17-1C3C-F87A-E9BC-4B2D37B6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Huidige aanpak riskeert </a:t>
            </a:r>
            <a:r>
              <a:rPr lang="nl-BE" sz="2400" b="1" dirty="0">
                <a:solidFill>
                  <a:schemeClr val="tx2"/>
                </a:solidFill>
              </a:rPr>
              <a:t>ondoelmatigheid</a:t>
            </a:r>
            <a:r>
              <a:rPr lang="nl-BE" sz="2400" dirty="0"/>
              <a:t> én </a:t>
            </a:r>
            <a:r>
              <a:rPr lang="nl-BE" sz="2400" b="1" dirty="0">
                <a:solidFill>
                  <a:schemeClr val="tx2"/>
                </a:solidFill>
              </a:rPr>
              <a:t>ongelijkheid</a:t>
            </a:r>
            <a:endParaRPr lang="nl-NL" dirty="0"/>
          </a:p>
          <a:p>
            <a:r>
              <a:rPr lang="nl-NL" dirty="0"/>
              <a:t>Nu: grote </a:t>
            </a:r>
            <a:r>
              <a:rPr lang="nl-NL" b="1" dirty="0">
                <a:solidFill>
                  <a:schemeClr val="tx2"/>
                </a:solidFill>
              </a:rPr>
              <a:t>diversiteit</a:t>
            </a:r>
            <a:r>
              <a:rPr lang="nl-NL" dirty="0"/>
              <a:t> in budgetten en maatregelen</a:t>
            </a:r>
          </a:p>
          <a:p>
            <a:r>
              <a:rPr lang="nl-NL" dirty="0"/>
              <a:t>Provincies ontwikkelen eigen beleidsinstrumenten</a:t>
            </a:r>
          </a:p>
          <a:p>
            <a:pPr marL="316800" lvl="1">
              <a:spcBef>
                <a:spcPts val="1200"/>
              </a:spcBef>
              <a:buSzPct val="80000"/>
              <a:buFont typeface="Verdana" panose="020B0604030504040204" pitchFamily="34" charset="0"/>
              <a:buChar char="›"/>
            </a:pPr>
            <a:r>
              <a:rPr lang="nl-BE" sz="2400" dirty="0"/>
              <a:t>Subsidiemogelijkheden en plichten voor boeren gaan verschillen</a:t>
            </a:r>
          </a:p>
          <a:p>
            <a:pPr marL="316800" lvl="1">
              <a:spcBef>
                <a:spcPts val="1200"/>
              </a:spcBef>
              <a:buSzPct val="80000"/>
              <a:buFont typeface="Verdana" panose="020B0604030504040204" pitchFamily="34" charset="0"/>
              <a:buChar char="›"/>
            </a:pPr>
            <a:endParaRPr lang="nl-BE" sz="2400" dirty="0"/>
          </a:p>
          <a:p>
            <a:pPr marL="316800" lvl="1">
              <a:spcBef>
                <a:spcPts val="1200"/>
              </a:spcBef>
              <a:buSzPct val="80000"/>
              <a:buFont typeface="Verdana" panose="020B0604030504040204" pitchFamily="34" charset="0"/>
              <a:buChar char="›"/>
            </a:pPr>
            <a:r>
              <a:rPr lang="nl-BE" sz="2400" dirty="0"/>
              <a:t>Vergt doordachte </a:t>
            </a:r>
            <a:r>
              <a:rPr lang="nl-BE" sz="2400" dirty="0" err="1"/>
              <a:t>bestuursafspraken</a:t>
            </a:r>
            <a:r>
              <a:rPr lang="nl-BE" sz="2400" dirty="0"/>
              <a:t> over </a:t>
            </a:r>
          </a:p>
          <a:p>
            <a:pPr lvl="1"/>
            <a:r>
              <a:rPr lang="nl-NL" b="1" dirty="0">
                <a:solidFill>
                  <a:schemeClr val="tx2"/>
                </a:solidFill>
              </a:rPr>
              <a:t>Kerntaken </a:t>
            </a:r>
            <a:r>
              <a:rPr lang="nl-NL" dirty="0"/>
              <a:t>Rijk en provincies: emissiebeleid en grondbeleid</a:t>
            </a:r>
          </a:p>
          <a:p>
            <a:pPr lvl="1"/>
            <a:r>
              <a:rPr lang="nl-NL" b="1" dirty="0">
                <a:solidFill>
                  <a:schemeClr val="tx2"/>
                </a:solidFill>
              </a:rPr>
              <a:t>Programma</a:t>
            </a:r>
            <a:r>
              <a:rPr lang="nl-NL" dirty="0"/>
              <a:t> op ontwikkeling van instrumenten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779AD6-E922-AD91-55F8-3C46A50A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271250" cy="636244"/>
          </a:xfrm>
        </p:spPr>
        <p:txBody>
          <a:bodyPr/>
          <a:lstStyle/>
          <a:p>
            <a:r>
              <a:rPr lang="nl-NL" dirty="0"/>
              <a:t>2. Heldere taakverdeling Rijk en provincies 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484CB0-3740-7007-9151-EC079F57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578CF-8FB7-0133-A82E-00C9C27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630845-0829-8444-1EEB-0064977B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54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5BB1960-E5A7-D7E6-E32D-6F488625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Ongekende </a:t>
            </a:r>
            <a:r>
              <a:rPr lang="nl-NL" b="1" dirty="0">
                <a:solidFill>
                  <a:schemeClr val="tx2"/>
                </a:solidFill>
              </a:rPr>
              <a:t>landgebruiksverandering</a:t>
            </a:r>
          </a:p>
          <a:p>
            <a:r>
              <a:rPr lang="nl-NL" dirty="0"/>
              <a:t>Opbouw vermogen actiever grondbeleid</a:t>
            </a:r>
          </a:p>
          <a:p>
            <a:r>
              <a:rPr lang="nl-NL" b="1" dirty="0">
                <a:solidFill>
                  <a:schemeClr val="tx2"/>
                </a:solidFill>
              </a:rPr>
              <a:t>Machinerie</a:t>
            </a:r>
            <a:r>
              <a:rPr lang="nl-NL" dirty="0"/>
              <a:t> is echter afgebouwd</a:t>
            </a:r>
          </a:p>
          <a:p>
            <a:pPr lvl="1"/>
            <a:r>
              <a:rPr lang="nl-NL" dirty="0"/>
              <a:t>Landinrichting </a:t>
            </a:r>
          </a:p>
          <a:p>
            <a:pPr lvl="1"/>
            <a:r>
              <a:rPr lang="nl-NL" dirty="0"/>
              <a:t>Grondverwerving</a:t>
            </a:r>
          </a:p>
          <a:p>
            <a:r>
              <a:rPr lang="nl-NL" dirty="0"/>
              <a:t>Instrumenten voor afwaardering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Ambitie: </a:t>
            </a:r>
            <a:r>
              <a:rPr lang="nl-NL" dirty="0"/>
              <a:t>165.000 hectare</a:t>
            </a:r>
          </a:p>
          <a:p>
            <a:pPr lvl="1"/>
            <a:r>
              <a:rPr lang="nl-NL" dirty="0"/>
              <a:t>Realiteit nu: enkele honderden hectare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38F2B8-17E9-8320-7649-47183CDD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Investeren in grond en grondbeleid 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7AF284-36F9-4412-1029-F4F2FF8C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F8A358-BC1D-C3BC-0336-A818C841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6D20E8-4310-5BBD-1FD1-69CA0ECC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1" name="Afbeelding 10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1CCF6DCE-64C4-C872-090A-D18BF9B9D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2"/>
          <a:stretch/>
        </p:blipFill>
        <p:spPr>
          <a:xfrm>
            <a:off x="6450771" y="3038952"/>
            <a:ext cx="5695219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5948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IJK - Sjabloon 16x9 Hemelblauw" id="{C36BCC9E-1209-A64A-8BD9-B4B55203C6FE}" vid="{E34870F3-D22A-8440-9B27-7A9A0D8F8250}"/>
    </a:ext>
  </a:extLst>
</a:theme>
</file>

<file path=ppt/theme/theme2.xml><?xml version="1.0" encoding="utf-8"?>
<a:theme xmlns:a="http://schemas.openxmlformats.org/drawingml/2006/main" name="1_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855D62B-040E-4060-8AE8-848B2AB86181}" vid="{35228413-A695-41F3-AFC3-C0F19FE06D3C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docProps/app.xml><?xml version="1.0" encoding="utf-8"?>
<ap:Properties xmlns:vt="http://schemas.openxmlformats.org/officeDocument/2006/docPropsVTypes" xmlns:ap="http://schemas.openxmlformats.org/officeDocument/2006/extended-properties">
  <ap:Words>427</ap:Words>
  <ap:PresentationFormat>Breedbeeld</ap:PresentationFormat>
  <ap:Paragraphs>95</ap:Paragraphs>
  <ap:Slides>10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ap:HeadingPairs>
  <ap:TitlesOfParts>
    <vt:vector baseType="lpstr" size="18">
      <vt:lpstr>Arial</vt:lpstr>
      <vt:lpstr>Calibri</vt:lpstr>
      <vt:lpstr>RijksoverheidSansText</vt:lpstr>
      <vt:lpstr>Times New Roman</vt:lpstr>
      <vt:lpstr>Verdana</vt:lpstr>
      <vt:lpstr>Wingdings</vt:lpstr>
      <vt:lpstr>16008 RIJK - Sjabloon 16x9 Mosgroen</vt:lpstr>
      <vt:lpstr>1_16008 RIJK - Sjabloon 16x9 Mosgroen</vt:lpstr>
      <vt:lpstr>Ex ante analyse Nationaal Programma Landelijk Gebied Provinciale programma’s en rijksmaatregelen </vt:lpstr>
      <vt:lpstr>Nationaal Programma Landelijk Gebied</vt:lpstr>
      <vt:lpstr>Provinciale programma’s, wat valt op?</vt:lpstr>
      <vt:lpstr>PowerPoint-presentatie</vt:lpstr>
      <vt:lpstr>Volledig doelbereik in decennium niet plausibel</vt:lpstr>
      <vt:lpstr>Volledig doelbereik in decennium niet plausibel</vt:lpstr>
      <vt:lpstr>1. Prioritering en fasering</vt:lpstr>
      <vt:lpstr>2. Heldere taakverdeling Rijk en provincies </vt:lpstr>
      <vt:lpstr>3. Investeren in grond en grondbeleid </vt:lpstr>
      <vt:lpstr>Conclusies 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2020-01-22T10:01:44.0000000Z</lastPrinted>
  <dcterms:created xsi:type="dcterms:W3CDTF">2017-02-24T12:23:26.0000000Z</dcterms:created>
  <dcterms:modified xsi:type="dcterms:W3CDTF">2024-04-11T12:48:16.0000000Z</dcterms:modified>
  <dc:description/>
  <dc:subject/>
  <keywords/>
  <version/>
  <category>------------------------</category>
</coreProperties>
</file>