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7"/>
  </p:sldMasterIdLst>
  <p:notesMasterIdLst>
    <p:notesMasterId r:id="rId15"/>
  </p:notesMasterIdLst>
  <p:sldIdLst>
    <p:sldId id="272" r:id="rId8"/>
    <p:sldId id="285" r:id="rId9"/>
    <p:sldId id="284" r:id="rId10"/>
    <p:sldId id="286" r:id="rId11"/>
    <p:sldId id="280" r:id="rId12"/>
    <p:sldId id="281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21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1.xml" Id="rId8" /><Relationship Type="http://schemas.openxmlformats.org/officeDocument/2006/relationships/slide" Target="slides/slide6.xml" Id="rId13" /><Relationship Type="http://schemas.openxmlformats.org/officeDocument/2006/relationships/theme" Target="theme/theme1.xml" Id="rId18" /><Relationship Type="http://schemas.openxmlformats.org/officeDocument/2006/relationships/slideMaster" Target="slideMasters/slideMaster1.xml" Id="rId7" /><Relationship Type="http://schemas.openxmlformats.org/officeDocument/2006/relationships/slide" Target="slides/slide5.xml" Id="rId12" /><Relationship Type="http://schemas.openxmlformats.org/officeDocument/2006/relationships/viewProps" Target="viewProps.xml" Id="rId17" /><Relationship Type="http://schemas.openxmlformats.org/officeDocument/2006/relationships/presProps" Target="presProps.xml" Id="rId16" /><Relationship Type="http://schemas.openxmlformats.org/officeDocument/2006/relationships/slide" Target="slides/slide4.xml" Id="rId11" /><Relationship Type="http://schemas.openxmlformats.org/officeDocument/2006/relationships/notesMaster" Target="notesMasters/notesMaster1.xml" Id="rId15" /><Relationship Type="http://schemas.openxmlformats.org/officeDocument/2006/relationships/slide" Target="slides/slide3.xml" Id="rId10" /><Relationship Type="http://schemas.openxmlformats.org/officeDocument/2006/relationships/tableStyles" Target="tableStyles.xml" Id="rId19" /><Relationship Type="http://schemas.openxmlformats.org/officeDocument/2006/relationships/slide" Target="slides/slide2.xml" Id="rId9" /><Relationship Type="http://schemas.openxmlformats.org/officeDocument/2006/relationships/slide" Target="slides/slide7.xml" Id="rId14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BF095C-4B9C-447A-BAE1-D07343A90BB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ACDA027-DE9B-4E1C-9E05-F33C44D91548}">
      <dgm:prSet phldrT="[Text]" custT="1"/>
      <dgm:spPr>
        <a:xfrm>
          <a:off x="1970" y="94540"/>
          <a:ext cx="1147083" cy="612923"/>
        </a:xfrm>
        <a:prstGeom prst="chevron">
          <a:avLst/>
        </a:prstGeom>
        <a:solidFill>
          <a:srgbClr val="EF871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800">
              <a:solidFill>
                <a:srgbClr val="FFFFFF"/>
              </a:solidFill>
              <a:latin typeface="Verdana"/>
              <a:ea typeface="+mn-ea"/>
              <a:cs typeface="+mn-cs"/>
            </a:rPr>
            <a:t>Desk-research</a:t>
          </a:r>
          <a:endParaRPr lang="en-US" sz="50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1D2095B8-99B3-4708-83E0-EDFEA3308643}" type="parTrans" cxnId="{5BA0825E-2C05-428B-987A-0CC995E4F505}">
      <dgm:prSet/>
      <dgm:spPr/>
      <dgm:t>
        <a:bodyPr/>
        <a:lstStyle/>
        <a:p>
          <a:endParaRPr lang="en-US"/>
        </a:p>
      </dgm:t>
    </dgm:pt>
    <dgm:pt modelId="{964C99E9-DC03-49C9-AE4A-21DB03229585}" type="sibTrans" cxnId="{5BA0825E-2C05-428B-987A-0CC995E4F505}">
      <dgm:prSet/>
      <dgm:spPr/>
      <dgm:t>
        <a:bodyPr/>
        <a:lstStyle/>
        <a:p>
          <a:endParaRPr lang="en-US"/>
        </a:p>
      </dgm:t>
    </dgm:pt>
    <dgm:pt modelId="{B04B5A6E-9CAD-4533-B0C9-ACFD60F6B0DA}">
      <dgm:prSet phldrT="[Text]" custT="1"/>
      <dgm:spPr>
        <a:xfrm>
          <a:off x="2066720" y="94540"/>
          <a:ext cx="1147083" cy="612923"/>
        </a:xfrm>
        <a:prstGeom prst="chevron">
          <a:avLst/>
        </a:prstGeom>
        <a:solidFill>
          <a:srgbClr val="EF871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800" dirty="0">
              <a:solidFill>
                <a:srgbClr val="FFFFFF"/>
              </a:solidFill>
              <a:latin typeface="Verdana"/>
              <a:ea typeface="+mn-ea"/>
              <a:cs typeface="+mn-cs"/>
            </a:rPr>
            <a:t>Focus-</a:t>
          </a:r>
          <a:r>
            <a:rPr lang="en-US" sz="800" dirty="0" err="1">
              <a:solidFill>
                <a:srgbClr val="FFFFFF"/>
              </a:solidFill>
              <a:latin typeface="Verdana"/>
              <a:ea typeface="+mn-ea"/>
              <a:cs typeface="+mn-cs"/>
            </a:rPr>
            <a:t>groepen</a:t>
          </a:r>
          <a:endParaRPr lang="en-US" sz="70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7FC21214-4D39-4C8C-A3CA-909493C6239F}" type="parTrans" cxnId="{15777533-ED39-4D52-AEE6-190EB8907870}">
      <dgm:prSet/>
      <dgm:spPr/>
      <dgm:t>
        <a:bodyPr/>
        <a:lstStyle/>
        <a:p>
          <a:endParaRPr lang="en-US"/>
        </a:p>
      </dgm:t>
    </dgm:pt>
    <dgm:pt modelId="{49A11373-E7E0-4C16-BD77-7661610C9C30}" type="sibTrans" cxnId="{15777533-ED39-4D52-AEE6-190EB8907870}">
      <dgm:prSet/>
      <dgm:spPr/>
      <dgm:t>
        <a:bodyPr/>
        <a:lstStyle/>
        <a:p>
          <a:endParaRPr lang="en-US"/>
        </a:p>
      </dgm:t>
    </dgm:pt>
    <dgm:pt modelId="{FA16C922-CDAC-4690-838A-749BCAE4E0C7}">
      <dgm:prSet phldrT="[Text]" custT="1"/>
      <dgm:spPr>
        <a:xfrm>
          <a:off x="1068852" y="94540"/>
          <a:ext cx="1147083" cy="612923"/>
        </a:xfrm>
        <a:prstGeom prst="chevron">
          <a:avLst/>
        </a:prstGeom>
        <a:solidFill>
          <a:srgbClr val="EF871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700">
              <a:solidFill>
                <a:srgbClr val="FFFFFF"/>
              </a:solidFill>
              <a:latin typeface="Verdana"/>
              <a:ea typeface="+mn-ea"/>
              <a:cs typeface="+mn-cs"/>
            </a:rPr>
            <a:t>Expert-interviews</a:t>
          </a:r>
          <a:endParaRPr lang="en-US" sz="50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9192A023-C4EF-42AF-AF29-9203528DEF83}" type="sibTrans" cxnId="{0C046119-185D-46E0-8A9A-97BD2C2D0DFD}">
      <dgm:prSet/>
      <dgm:spPr/>
      <dgm:t>
        <a:bodyPr/>
        <a:lstStyle/>
        <a:p>
          <a:endParaRPr lang="en-US"/>
        </a:p>
      </dgm:t>
    </dgm:pt>
    <dgm:pt modelId="{9D2E1D0E-667D-4D0F-A515-0E67786610DD}" type="parTrans" cxnId="{0C046119-185D-46E0-8A9A-97BD2C2D0DFD}">
      <dgm:prSet/>
      <dgm:spPr/>
      <dgm:t>
        <a:bodyPr/>
        <a:lstStyle/>
        <a:p>
          <a:endParaRPr lang="en-US"/>
        </a:p>
      </dgm:t>
    </dgm:pt>
    <dgm:pt modelId="{1D8244EB-D1B2-41B3-A250-B94E203E1DD9}">
      <dgm:prSet custT="1"/>
      <dgm:spPr>
        <a:xfrm>
          <a:off x="3099095" y="94540"/>
          <a:ext cx="1147083" cy="612923"/>
        </a:xfrm>
        <a:prstGeom prst="chevron">
          <a:avLst/>
        </a:prstGeom>
        <a:solidFill>
          <a:srgbClr val="EF871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r"/>
          <a:r>
            <a:rPr lang="en-US" sz="700">
              <a:solidFill>
                <a:srgbClr val="FFFFFF"/>
              </a:solidFill>
              <a:latin typeface="Verdana"/>
              <a:ea typeface="+mn-ea"/>
              <a:cs typeface="+mn-cs"/>
            </a:rPr>
            <a:t>Integrale analyse en rapportage</a:t>
          </a:r>
        </a:p>
      </dgm:t>
    </dgm:pt>
    <dgm:pt modelId="{85C8AC8A-53D5-46ED-BEE1-8FD9E77FE711}" type="parTrans" cxnId="{6C63978C-5C75-4E06-9790-A476FCBEB94E}">
      <dgm:prSet/>
      <dgm:spPr/>
      <dgm:t>
        <a:bodyPr/>
        <a:lstStyle/>
        <a:p>
          <a:endParaRPr lang="en-US"/>
        </a:p>
      </dgm:t>
    </dgm:pt>
    <dgm:pt modelId="{B8E3F389-1D77-4C21-8C66-5ACC63A5EFCD}" type="sibTrans" cxnId="{6C63978C-5C75-4E06-9790-A476FCBEB94E}">
      <dgm:prSet/>
      <dgm:spPr/>
      <dgm:t>
        <a:bodyPr/>
        <a:lstStyle/>
        <a:p>
          <a:endParaRPr lang="en-US"/>
        </a:p>
      </dgm:t>
    </dgm:pt>
    <dgm:pt modelId="{0CFEC7C0-4D2B-4B35-851F-96BC1201C1A8}" type="pres">
      <dgm:prSet presAssocID="{A5BF095C-4B9C-447A-BAE1-D07343A90BB7}" presName="Name0" presStyleCnt="0">
        <dgm:presLayoutVars>
          <dgm:dir/>
          <dgm:animLvl val="lvl"/>
          <dgm:resizeHandles val="exact"/>
        </dgm:presLayoutVars>
      </dgm:prSet>
      <dgm:spPr/>
    </dgm:pt>
    <dgm:pt modelId="{69CE2583-BD82-4D3E-A5EA-344986BFAD42}" type="pres">
      <dgm:prSet presAssocID="{4ACDA027-DE9B-4E1C-9E05-F33C44D91548}" presName="parTxOnly" presStyleLbl="node1" presStyleIdx="0" presStyleCnt="4" custScaleY="1335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9C9B2-6374-4051-93F3-F5EA30255B31}" type="pres">
      <dgm:prSet presAssocID="{964C99E9-DC03-49C9-AE4A-21DB03229585}" presName="parTxOnlySpace" presStyleCnt="0"/>
      <dgm:spPr/>
    </dgm:pt>
    <dgm:pt modelId="{AF4BBF0C-2C38-4648-BF0C-E226AE029249}" type="pres">
      <dgm:prSet presAssocID="{FA16C922-CDAC-4690-838A-749BCAE4E0C7}" presName="parTxOnly" presStyleLbl="node1" presStyleIdx="1" presStyleCnt="4" custScaleY="133583" custLinFactNeighborX="300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5942E-598D-4C0B-83B5-41A4ABD89D66}" type="pres">
      <dgm:prSet presAssocID="{9192A023-C4EF-42AF-AF29-9203528DEF83}" presName="parTxOnlySpace" presStyleCnt="0"/>
      <dgm:spPr/>
    </dgm:pt>
    <dgm:pt modelId="{8F7CE2BB-3956-4315-9135-A2DA8D5BF3E7}" type="pres">
      <dgm:prSet presAssocID="{B04B5A6E-9CAD-4533-B0C9-ACFD60F6B0DA}" presName="parTxOnly" presStyleLbl="node1" presStyleIdx="2" presStyleCnt="4" custScaleY="1335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87C27-F543-4701-BBFA-1C690F551A3E}" type="pres">
      <dgm:prSet presAssocID="{49A11373-E7E0-4C16-BD77-7661610C9C30}" presName="parTxOnlySpace" presStyleCnt="0"/>
      <dgm:spPr/>
    </dgm:pt>
    <dgm:pt modelId="{3320D8D6-9833-48C4-B273-D62B9D9FEB18}" type="pres">
      <dgm:prSet presAssocID="{1D8244EB-D1B2-41B3-A250-B94E203E1DD9}" presName="parTxOnly" presStyleLbl="node1" presStyleIdx="3" presStyleCnt="4" custScaleY="1335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A0825E-2C05-428B-987A-0CC995E4F505}" srcId="{A5BF095C-4B9C-447A-BAE1-D07343A90BB7}" destId="{4ACDA027-DE9B-4E1C-9E05-F33C44D91548}" srcOrd="0" destOrd="0" parTransId="{1D2095B8-99B3-4708-83E0-EDFEA3308643}" sibTransId="{964C99E9-DC03-49C9-AE4A-21DB03229585}"/>
    <dgm:cxn modelId="{559215E6-AB5E-40B7-9BCB-84239D6F459C}" type="presOf" srcId="{A5BF095C-4B9C-447A-BAE1-D07343A90BB7}" destId="{0CFEC7C0-4D2B-4B35-851F-96BC1201C1A8}" srcOrd="0" destOrd="0" presId="urn:microsoft.com/office/officeart/2005/8/layout/chevron1"/>
    <dgm:cxn modelId="{0C046119-185D-46E0-8A9A-97BD2C2D0DFD}" srcId="{A5BF095C-4B9C-447A-BAE1-D07343A90BB7}" destId="{FA16C922-CDAC-4690-838A-749BCAE4E0C7}" srcOrd="1" destOrd="0" parTransId="{9D2E1D0E-667D-4D0F-A515-0E67786610DD}" sibTransId="{9192A023-C4EF-42AF-AF29-9203528DEF83}"/>
    <dgm:cxn modelId="{AC46DE58-B24D-4224-9679-5ABA3E736CD9}" type="presOf" srcId="{B04B5A6E-9CAD-4533-B0C9-ACFD60F6B0DA}" destId="{8F7CE2BB-3956-4315-9135-A2DA8D5BF3E7}" srcOrd="0" destOrd="0" presId="urn:microsoft.com/office/officeart/2005/8/layout/chevron1"/>
    <dgm:cxn modelId="{AB352222-433D-476C-A52F-777E97741E20}" type="presOf" srcId="{FA16C922-CDAC-4690-838A-749BCAE4E0C7}" destId="{AF4BBF0C-2C38-4648-BF0C-E226AE029249}" srcOrd="0" destOrd="0" presId="urn:microsoft.com/office/officeart/2005/8/layout/chevron1"/>
    <dgm:cxn modelId="{6C63978C-5C75-4E06-9790-A476FCBEB94E}" srcId="{A5BF095C-4B9C-447A-BAE1-D07343A90BB7}" destId="{1D8244EB-D1B2-41B3-A250-B94E203E1DD9}" srcOrd="3" destOrd="0" parTransId="{85C8AC8A-53D5-46ED-BEE1-8FD9E77FE711}" sibTransId="{B8E3F389-1D77-4C21-8C66-5ACC63A5EFCD}"/>
    <dgm:cxn modelId="{7473C069-B151-45F8-9136-5CE176E99892}" type="presOf" srcId="{1D8244EB-D1B2-41B3-A250-B94E203E1DD9}" destId="{3320D8D6-9833-48C4-B273-D62B9D9FEB18}" srcOrd="0" destOrd="0" presId="urn:microsoft.com/office/officeart/2005/8/layout/chevron1"/>
    <dgm:cxn modelId="{F053F304-76BC-4868-99AE-CC5DA810103F}" type="presOf" srcId="{4ACDA027-DE9B-4E1C-9E05-F33C44D91548}" destId="{69CE2583-BD82-4D3E-A5EA-344986BFAD42}" srcOrd="0" destOrd="0" presId="urn:microsoft.com/office/officeart/2005/8/layout/chevron1"/>
    <dgm:cxn modelId="{15777533-ED39-4D52-AEE6-190EB8907870}" srcId="{A5BF095C-4B9C-447A-BAE1-D07343A90BB7}" destId="{B04B5A6E-9CAD-4533-B0C9-ACFD60F6B0DA}" srcOrd="2" destOrd="0" parTransId="{7FC21214-4D39-4C8C-A3CA-909493C6239F}" sibTransId="{49A11373-E7E0-4C16-BD77-7661610C9C30}"/>
    <dgm:cxn modelId="{A570B4D4-DBF1-4E78-9EEC-4E9E9029E94E}" type="presParOf" srcId="{0CFEC7C0-4D2B-4B35-851F-96BC1201C1A8}" destId="{69CE2583-BD82-4D3E-A5EA-344986BFAD42}" srcOrd="0" destOrd="0" presId="urn:microsoft.com/office/officeart/2005/8/layout/chevron1"/>
    <dgm:cxn modelId="{EF1A4BFC-4209-4107-A583-449009D582F3}" type="presParOf" srcId="{0CFEC7C0-4D2B-4B35-851F-96BC1201C1A8}" destId="{69F9C9B2-6374-4051-93F3-F5EA30255B31}" srcOrd="1" destOrd="0" presId="urn:microsoft.com/office/officeart/2005/8/layout/chevron1"/>
    <dgm:cxn modelId="{3820B2D2-D15C-4482-A492-3FD7A50CB76F}" type="presParOf" srcId="{0CFEC7C0-4D2B-4B35-851F-96BC1201C1A8}" destId="{AF4BBF0C-2C38-4648-BF0C-E226AE029249}" srcOrd="2" destOrd="0" presId="urn:microsoft.com/office/officeart/2005/8/layout/chevron1"/>
    <dgm:cxn modelId="{9DA6F312-6360-4FE2-B327-84D24E6C617D}" type="presParOf" srcId="{0CFEC7C0-4D2B-4B35-851F-96BC1201C1A8}" destId="{5BD5942E-598D-4C0B-83B5-41A4ABD89D66}" srcOrd="3" destOrd="0" presId="urn:microsoft.com/office/officeart/2005/8/layout/chevron1"/>
    <dgm:cxn modelId="{08414AE4-E19F-42CD-8294-12E5463DE618}" type="presParOf" srcId="{0CFEC7C0-4D2B-4B35-851F-96BC1201C1A8}" destId="{8F7CE2BB-3956-4315-9135-A2DA8D5BF3E7}" srcOrd="4" destOrd="0" presId="urn:microsoft.com/office/officeart/2005/8/layout/chevron1"/>
    <dgm:cxn modelId="{291DBF2C-F9DD-416C-A7DB-79B7F9F0F137}" type="presParOf" srcId="{0CFEC7C0-4D2B-4B35-851F-96BC1201C1A8}" destId="{0B187C27-F543-4701-BBFA-1C690F551A3E}" srcOrd="5" destOrd="0" presId="urn:microsoft.com/office/officeart/2005/8/layout/chevron1"/>
    <dgm:cxn modelId="{CD118E03-99D6-4F57-A68F-A96EA58A3E62}" type="presParOf" srcId="{0CFEC7C0-4D2B-4B35-851F-96BC1201C1A8}" destId="{3320D8D6-9833-48C4-B273-D62B9D9FEB1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E2583-BD82-4D3E-A5EA-344986BFAD42}">
      <dsp:nvSpPr>
        <dsp:cNvPr id="0" name=""/>
        <dsp:cNvSpPr/>
      </dsp:nvSpPr>
      <dsp:spPr>
        <a:xfrm>
          <a:off x="2429" y="251991"/>
          <a:ext cx="1414197" cy="755650"/>
        </a:xfrm>
        <a:prstGeom prst="chevron">
          <a:avLst/>
        </a:prstGeom>
        <a:solidFill>
          <a:srgbClr val="EF871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>
              <a:solidFill>
                <a:srgbClr val="FFFFFF"/>
              </a:solidFill>
              <a:latin typeface="Verdana"/>
              <a:ea typeface="+mn-ea"/>
              <a:cs typeface="+mn-cs"/>
            </a:rPr>
            <a:t>Desk-research</a:t>
          </a:r>
          <a:endParaRPr lang="en-US" sz="500" kern="120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380254" y="251991"/>
        <a:ext cx="658547" cy="755650"/>
      </dsp:txXfrm>
    </dsp:sp>
    <dsp:sp modelId="{AF4BBF0C-2C38-4648-BF0C-E226AE029249}">
      <dsp:nvSpPr>
        <dsp:cNvPr id="0" name=""/>
        <dsp:cNvSpPr/>
      </dsp:nvSpPr>
      <dsp:spPr>
        <a:xfrm>
          <a:off x="1317748" y="251991"/>
          <a:ext cx="1414197" cy="755650"/>
        </a:xfrm>
        <a:prstGeom prst="chevron">
          <a:avLst/>
        </a:prstGeom>
        <a:solidFill>
          <a:srgbClr val="EF871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>
              <a:solidFill>
                <a:srgbClr val="FFFFFF"/>
              </a:solidFill>
              <a:latin typeface="Verdana"/>
              <a:ea typeface="+mn-ea"/>
              <a:cs typeface="+mn-cs"/>
            </a:rPr>
            <a:t>Expert-interviews</a:t>
          </a:r>
          <a:endParaRPr lang="en-US" sz="500" kern="120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1695573" y="251991"/>
        <a:ext cx="658547" cy="755650"/>
      </dsp:txXfrm>
    </dsp:sp>
    <dsp:sp modelId="{8F7CE2BB-3956-4315-9135-A2DA8D5BF3E7}">
      <dsp:nvSpPr>
        <dsp:cNvPr id="0" name=""/>
        <dsp:cNvSpPr/>
      </dsp:nvSpPr>
      <dsp:spPr>
        <a:xfrm>
          <a:off x="2547984" y="251991"/>
          <a:ext cx="1414197" cy="755650"/>
        </a:xfrm>
        <a:prstGeom prst="chevron">
          <a:avLst/>
        </a:prstGeom>
        <a:solidFill>
          <a:srgbClr val="EF871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Focus-</a:t>
          </a:r>
          <a:r>
            <a:rPr lang="en-US" sz="800" kern="1200" dirty="0" err="1">
              <a:solidFill>
                <a:srgbClr val="FFFFFF"/>
              </a:solidFill>
              <a:latin typeface="Verdana"/>
              <a:ea typeface="+mn-ea"/>
              <a:cs typeface="+mn-cs"/>
            </a:rPr>
            <a:t>groepen</a:t>
          </a:r>
          <a:endParaRPr lang="en-US" sz="700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2925809" y="251991"/>
        <a:ext cx="658547" cy="755650"/>
      </dsp:txXfrm>
    </dsp:sp>
    <dsp:sp modelId="{3320D8D6-9833-48C4-B273-D62B9D9FEB18}">
      <dsp:nvSpPr>
        <dsp:cNvPr id="0" name=""/>
        <dsp:cNvSpPr/>
      </dsp:nvSpPr>
      <dsp:spPr>
        <a:xfrm>
          <a:off x="3820762" y="251991"/>
          <a:ext cx="1414197" cy="755650"/>
        </a:xfrm>
        <a:prstGeom prst="chevron">
          <a:avLst/>
        </a:prstGeom>
        <a:solidFill>
          <a:srgbClr val="EF871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>
              <a:solidFill>
                <a:srgbClr val="FFFFFF"/>
              </a:solidFill>
              <a:latin typeface="Verdana"/>
              <a:ea typeface="+mn-ea"/>
              <a:cs typeface="+mn-cs"/>
            </a:rPr>
            <a:t>Integrale analyse en rapportage</a:t>
          </a:r>
        </a:p>
      </dsp:txBody>
      <dsp:txXfrm>
        <a:off x="4198587" y="251991"/>
        <a:ext cx="658547" cy="755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0B8DD-243E-4FEA-A143-FC9104789BE3}" type="datetimeFigureOut">
              <a:rPr lang="nl-NL" smtClean="0"/>
              <a:t>21-5-2019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2AD81-476C-42DF-B593-BFDA24BD7F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7463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2AD81-476C-42DF-B593-BFDA24BD7FB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0328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descr="Titlemaster-Title"/>
          <p:cNvSpPr>
            <a:spLocks noGrp="1" noChangeArrowheads="1"/>
          </p:cNvSpPr>
          <p:nvPr>
            <p:ph type="ctrTitle"/>
          </p:nvPr>
        </p:nvSpPr>
        <p:spPr>
          <a:xfrm>
            <a:off x="1488000" y="3240000"/>
            <a:ext cx="9504544" cy="14700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8001" y="4788001"/>
            <a:ext cx="9503833" cy="1368425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231200"/>
            <a:ext cx="12192000" cy="1911600"/>
          </a:xfrm>
        </p:spPr>
        <p:txBody>
          <a:bodyPr/>
          <a:lstStyle>
            <a:lvl1pPr>
              <a:defRPr>
                <a:solidFill>
                  <a:srgbClr val="653E1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1487488" y="6343200"/>
            <a:ext cx="9505056" cy="180000"/>
          </a:xfrm>
        </p:spPr>
        <p:txBody>
          <a:bodyPr lIns="0" tIns="0" rIns="0" bIns="0">
            <a:normAutofit/>
          </a:bodyPr>
          <a:lstStyle>
            <a:lvl1pPr algn="l">
              <a:defRPr>
                <a:solidFill>
                  <a:srgbClr val="663D07"/>
                </a:solidFill>
              </a:defRPr>
            </a:lvl1pPr>
          </a:lstStyle>
          <a:p>
            <a:fld id="{4A8F58E0-B5CC-4078-A339-58A4DFA9A230}" type="datetimeFigureOut">
              <a:rPr lang="nl-NL" smtClean="0"/>
              <a:t>21-5-2019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1487488" y="6165305"/>
            <a:ext cx="9505056" cy="180000"/>
          </a:xfrm>
        </p:spPr>
        <p:txBody>
          <a:bodyPr lIns="0" tIns="0" rIns="0" bIns="0">
            <a:normAutofit/>
          </a:bodyPr>
          <a:lstStyle>
            <a:lvl1pPr algn="l">
              <a:defRPr>
                <a:solidFill>
                  <a:srgbClr val="663D07"/>
                </a:solidFill>
              </a:defRPr>
            </a:lvl1pPr>
          </a:lstStyle>
          <a:p>
            <a:endParaRPr lang="nl-NL"/>
          </a:p>
        </p:txBody>
      </p:sp>
      <p:pic>
        <p:nvPicPr>
          <p:cNvPr id="1026" name="Picture 2" descr="\\doc-files\Project\Panteia\dStyle 2010\Aangeleverde bestanden\Afbeeldingen\Logo's\Panteia logo payoff_B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201"/>
            <a:ext cx="5520000" cy="99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23"/>
          <a:stretch/>
        </p:blipFill>
        <p:spPr>
          <a:xfrm>
            <a:off x="1" y="1238400"/>
            <a:ext cx="1521204" cy="19110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68"/>
          <a:stretch/>
        </p:blipFill>
        <p:spPr>
          <a:xfrm>
            <a:off x="9932565" y="1238400"/>
            <a:ext cx="2259435" cy="19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0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marR="0" indent="-3429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 kumimoji="0" lang="nl-NL" sz="2000" b="0" i="0" u="none" strike="noStrike" kern="0" cap="none" spc="0" normalizeH="0" baseline="0" dirty="0" smtClean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 kumimoji="0" lang="nl-NL" sz="2000" b="0" i="0" u="none" strike="noStrike" kern="0" cap="none" spc="0" normalizeH="0" baseline="0" dirty="0" smtClean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 kumimoji="0" lang="nl-NL" sz="2000" b="0" i="0" u="none" strike="noStrike" kern="0" cap="none" spc="0" normalizeH="0" baseline="0" dirty="0" smtClean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 kumimoji="0" lang="nl-NL" sz="2000" b="0" i="0" u="none" strike="noStrike" kern="0" cap="none" spc="0" normalizeH="0" baseline="0" dirty="0" smtClean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 kumimoji="0" lang="nl-NL" sz="2000" b="0" i="0" u="none" strike="noStrike" kern="0" cap="none" spc="0" normalizeH="0" baseline="0" dirty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735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989485" y="404814"/>
            <a:ext cx="2499783" cy="5216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488017" y="404814"/>
            <a:ext cx="7298267" cy="5216525"/>
          </a:xfrm>
        </p:spPr>
        <p:txBody>
          <a:bodyPr vert="eaVert"/>
          <a:lstStyle>
            <a:lvl1pPr marL="342900" marR="0" indent="-3429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 kumimoji="0" lang="nl-NL" sz="2000" b="0" i="0" u="none" strike="noStrike" kern="0" cap="none" spc="0" normalizeH="0" baseline="0" dirty="0" smtClean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 kumimoji="0" lang="nl-NL" sz="2000" b="0" i="0" u="none" strike="noStrike" kern="0" cap="none" spc="0" normalizeH="0" baseline="0" dirty="0" smtClean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 kumimoji="0" lang="nl-NL" sz="2000" b="0" i="0" u="none" strike="noStrike" kern="0" cap="none" spc="0" normalizeH="0" baseline="0" dirty="0" smtClean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 kumimoji="0" lang="nl-NL" sz="2000" b="0" i="0" u="none" strike="noStrike" kern="0" cap="none" spc="0" normalizeH="0" baseline="0" dirty="0" smtClean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 kumimoji="0" lang="nl-NL" sz="2000" b="0" i="0" u="none" strike="noStrike" kern="0" cap="none" spc="0" normalizeH="0" baseline="0" dirty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1347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2881E-86CB-4FC2-A392-C94452965F15}" type="datetimeFigureOut">
              <a:rPr lang="nl-NL" smtClean="0"/>
              <a:t>21-5-2019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159D93-8AAA-4AE5-9FAE-1AC010E256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701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/>
            </a:lvl1pPr>
            <a:lvl2pPr marL="742950" marR="0" indent="-28575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/>
            </a:lvl2pPr>
            <a:lvl3pPr marL="1143000" marR="0" indent="-2286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/>
            </a:lvl3pPr>
            <a:lvl4pPr marL="1600200" marR="0" indent="-2286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/>
            </a:lvl4pPr>
            <a:lvl5pPr marL="2057400" marR="0" indent="-2286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/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42900" marR="0" lvl="2" indent="-3429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342900" marR="0" lvl="3" indent="-3429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342900" marR="0" lvl="4" indent="-3429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653E1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834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lang="nl-NL" sz="2000" dirty="0" smtClean="0">
                <a:solidFill>
                  <a:srgbClr val="653E1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lvl="0" indent="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SzPct val="105000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124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88018" y="1700214"/>
            <a:ext cx="4897967" cy="3921125"/>
          </a:xfrm>
        </p:spPr>
        <p:txBody>
          <a:bodyPr/>
          <a:lstStyle>
            <a:lvl1pPr marL="457200" marR="0" indent="-4572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 kumimoji="0" lang="nl-NL" sz="2000" b="0" i="0" u="none" strike="noStrike" kern="0" cap="none" spc="0" normalizeH="0" baseline="0" dirty="0" smtClean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 kumimoji="0" lang="nl-NL" sz="2000" b="0" i="0" u="none" strike="noStrike" kern="0" cap="none" spc="0" normalizeH="0" baseline="0" dirty="0" smtClean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 kumimoji="0" lang="nl-NL" sz="2000" b="0" i="0" u="none" strike="noStrike" kern="0" cap="none" spc="0" normalizeH="0" baseline="0" dirty="0" smtClean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 kumimoji="0" lang="nl-NL" sz="2000" b="0" i="0" u="none" strike="noStrike" kern="0" cap="none" spc="0" normalizeH="0" baseline="0" dirty="0" smtClean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 kumimoji="0" lang="nl-NL" sz="2000" b="0" i="0" u="none" strike="noStrike" kern="0" cap="none" spc="0" normalizeH="0" baseline="0" dirty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89184" y="1700214"/>
            <a:ext cx="4900083" cy="3921125"/>
          </a:xfrm>
        </p:spPr>
        <p:txBody>
          <a:bodyPr/>
          <a:lstStyle>
            <a:lvl1pPr marL="457200" marR="0" indent="-4572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 kumimoji="0" lang="nl-NL" sz="2000" b="0" i="0" u="none" strike="noStrike" kern="0" cap="none" spc="0" normalizeH="0" baseline="0" dirty="0" smtClean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 kumimoji="0" lang="nl-NL" sz="2000" b="0" i="0" u="none" strike="noStrike" kern="0" cap="none" spc="0" normalizeH="0" baseline="0" dirty="0" smtClean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 kumimoji="0" lang="nl-NL" sz="2000" b="0" i="0" u="none" strike="noStrike" kern="0" cap="none" spc="0" normalizeH="0" baseline="0" dirty="0" smtClean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 kumimoji="0" lang="nl-NL" sz="2000" b="0" i="0" u="none" strike="noStrike" kern="0" cap="none" spc="0" normalizeH="0" baseline="0" dirty="0" smtClean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 kumimoji="0" lang="nl-NL" sz="2000" b="0" i="0" u="none" strike="noStrike" kern="0" cap="none" spc="0" normalizeH="0" baseline="0" dirty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6450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53E1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 kumimoji="0" lang="nl-NL" sz="2000" b="0" i="0" u="none" strike="noStrike" kern="0" cap="none" spc="0" normalizeH="0" baseline="0" dirty="0" smtClean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 kumimoji="0" lang="nl-NL" sz="2000" b="0" i="0" u="none" strike="noStrike" kern="0" cap="none" spc="0" normalizeH="0" baseline="0" dirty="0" smtClean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 kumimoji="0" lang="nl-NL" sz="2000" b="0" i="0" u="none" strike="noStrike" kern="0" cap="none" spc="0" normalizeH="0" baseline="0" dirty="0" smtClean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 kumimoji="0" lang="nl-NL" sz="2000" b="0" i="0" u="none" strike="noStrike" kern="0" cap="none" spc="0" normalizeH="0" baseline="0" dirty="0" smtClean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 kumimoji="0" lang="nl-NL" sz="2000" b="0" i="0" u="none" strike="noStrike" kern="0" cap="none" spc="0" normalizeH="0" baseline="0" dirty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53E1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 kumimoji="0" lang="nl-NL" sz="2000" b="0" i="0" u="none" strike="noStrike" kern="0" cap="none" spc="0" normalizeH="0" baseline="0" dirty="0" smtClean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 kumimoji="0" lang="nl-NL" sz="2000" b="0" i="0" u="none" strike="noStrike" kern="0" cap="none" spc="0" normalizeH="0" baseline="0" dirty="0" smtClean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 kumimoji="0" lang="nl-NL" sz="2000" b="0" i="0" u="none" strike="noStrike" kern="0" cap="none" spc="0" normalizeH="0" baseline="0" dirty="0" smtClean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 kumimoji="0" lang="nl-NL" sz="2000" b="0" i="0" u="none" strike="noStrike" kern="0" cap="none" spc="0" normalizeH="0" baseline="0" dirty="0" smtClean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 kumimoji="0" lang="nl-NL" sz="2000" b="0" i="0" u="none" strike="noStrike" kern="0" cap="none" spc="0" normalizeH="0" baseline="0" dirty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174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93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539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457200" marR="0" indent="-4572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 kumimoji="0" lang="nl-NL" sz="2000" b="0" i="0" u="none" strike="noStrike" kern="0" cap="none" spc="0" normalizeH="0" baseline="0" dirty="0" smtClean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 kumimoji="0" lang="nl-NL" sz="2000" b="0" i="0" u="none" strike="noStrike" kern="0" cap="none" spc="0" normalizeH="0" baseline="0" dirty="0" smtClean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 kumimoji="0" lang="nl-NL" sz="2000" b="0" i="0" u="none" strike="noStrike" kern="0" cap="none" spc="0" normalizeH="0" baseline="0" dirty="0" smtClean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 kumimoji="0" lang="nl-NL" sz="2000" b="0" i="0" u="none" strike="noStrike" kern="0" cap="none" spc="0" normalizeH="0" baseline="0" dirty="0" smtClean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 kumimoji="0" lang="nl-NL" sz="2000" b="0" i="0" u="none" strike="noStrike" kern="0" cap="none" spc="0" normalizeH="0" baseline="0" dirty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653E1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853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653E1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23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88000" y="396000"/>
            <a:ext cx="10003200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8001" y="1476000"/>
            <a:ext cx="10001249" cy="43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42900" marR="0" lvl="2" indent="-3429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342900" marR="0" lvl="3" indent="-3429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342900" marR="0" lvl="4" indent="-3429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Tx/>
              <a:buSzPct val="10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653E1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653E16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88288" y="6309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5"/>
                </a:solidFill>
                <a:latin typeface="+mn-lt"/>
              </a:defRPr>
            </a:lvl1pPr>
          </a:lstStyle>
          <a:p>
            <a:fld id="{4A8F58E0-B5CC-4078-A339-58A4DFA9A230}" type="datetimeFigureOut">
              <a:rPr lang="nl-NL" smtClean="0"/>
              <a:t>21-5-2019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0932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5"/>
                </a:solidFill>
                <a:latin typeface="+mn-lt"/>
              </a:defRPr>
            </a:lvl1pPr>
          </a:lstStyle>
          <a:p>
            <a:endParaRPr lang="nl-NL"/>
          </a:p>
        </p:txBody>
      </p:sp>
      <p:pic>
        <p:nvPicPr>
          <p:cNvPr id="2050" name="Picture 2" descr="C:\Users\Tester\Desktop\Panteia logo payoff - RGB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38000"/>
            <a:ext cx="3039351" cy="7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1" dirty="0" smtClean="0">
          <a:solidFill>
            <a:schemeClr val="accent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3D07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3D07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3D07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3D07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3D07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3D07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3D07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3D07"/>
          </a:solidFill>
          <a:latin typeface="Verdan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95000"/>
        </a:lnSpc>
        <a:spcBef>
          <a:spcPct val="10000"/>
        </a:spcBef>
        <a:spcAft>
          <a:spcPct val="0"/>
        </a:spcAft>
        <a:buClrTx/>
        <a:buSzPct val="105000"/>
        <a:buFontTx/>
        <a:buNone/>
        <a:tabLst/>
        <a:defRPr lang="en-US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95000"/>
        </a:lnSpc>
        <a:spcBef>
          <a:spcPct val="10000"/>
        </a:spcBef>
        <a:spcAft>
          <a:spcPct val="0"/>
        </a:spcAft>
        <a:buClrTx/>
        <a:buSzPct val="105000"/>
        <a:buFontTx/>
        <a:buChar char="•"/>
        <a:tabLst/>
        <a:defRPr lang="en-US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base" latinLnBrk="0" hangingPunct="1">
        <a:lnSpc>
          <a:spcPct val="95000"/>
        </a:lnSpc>
        <a:spcBef>
          <a:spcPct val="10000"/>
        </a:spcBef>
        <a:spcAft>
          <a:spcPct val="0"/>
        </a:spcAft>
        <a:buClrTx/>
        <a:buSzPct val="105000"/>
        <a:buFontTx/>
        <a:buChar char="•"/>
        <a:tabLst/>
        <a:defRPr lang="en-US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base" latinLnBrk="0" hangingPunct="1">
        <a:lnSpc>
          <a:spcPct val="95000"/>
        </a:lnSpc>
        <a:spcBef>
          <a:spcPct val="10000"/>
        </a:spcBef>
        <a:spcAft>
          <a:spcPct val="0"/>
        </a:spcAft>
        <a:buClrTx/>
        <a:buSzPct val="105000"/>
        <a:buFontTx/>
        <a:buChar char="•"/>
        <a:tabLst/>
        <a:defRPr lang="en-US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base" latinLnBrk="0" hangingPunct="1">
        <a:lnSpc>
          <a:spcPct val="95000"/>
        </a:lnSpc>
        <a:spcBef>
          <a:spcPct val="10000"/>
        </a:spcBef>
        <a:spcAft>
          <a:spcPct val="0"/>
        </a:spcAft>
        <a:buClrTx/>
        <a:buSzPct val="105000"/>
        <a:buFontTx/>
        <a:buChar char="•"/>
        <a:tabLst/>
        <a:defRPr lang="en-US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lnSpc>
          <a:spcPct val="80000"/>
        </a:lnSpc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0000"/>
        </a:lnSpc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0000"/>
        </a:lnSpc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0000"/>
        </a:lnSpc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pTitle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Belemmeringen voor deelname aan Leven Lang Ontwikkelen</a:t>
            </a:r>
            <a:endParaRPr lang="nl-NL" dirty="0"/>
          </a:p>
        </p:txBody>
      </p:sp>
      <p:sp>
        <p:nvSpPr>
          <p:cNvPr id="3075" name="shpSubtitle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l-NL" dirty="0" smtClean="0"/>
              <a:t>Korte presentatie van een onderzoek in opdracht van de Vaste Kamercommissie Onderwijs</a:t>
            </a:r>
            <a:endParaRPr lang="nl-NL" dirty="0"/>
          </a:p>
          <a:p>
            <a:pPr eaLnBrk="1" hangingPunct="1"/>
            <a:endParaRPr lang="nl-NL" dirty="0" smtClean="0"/>
          </a:p>
          <a:p>
            <a:pPr eaLnBrk="1" hangingPunct="1"/>
            <a:endParaRPr lang="nl-NL" sz="1050" dirty="0"/>
          </a:p>
          <a:p>
            <a:pPr eaLnBrk="1" hangingPunct="1"/>
            <a:endParaRPr lang="nl-NL" sz="1050" dirty="0"/>
          </a:p>
          <a:p>
            <a:pPr eaLnBrk="1" hangingPunct="1"/>
            <a:endParaRPr lang="nl-NL" sz="1050" dirty="0"/>
          </a:p>
          <a:p>
            <a:pPr eaLnBrk="1" hangingPunct="1"/>
            <a:endParaRPr lang="nl-NL" sz="900" dirty="0">
              <a:solidFill>
                <a:schemeClr val="tx1"/>
              </a:solidFill>
            </a:endParaRPr>
          </a:p>
          <a:p>
            <a:pPr eaLnBrk="1" hangingPunct="1"/>
            <a:r>
              <a:rPr lang="nl-NL" sz="900" dirty="0">
                <a:solidFill>
                  <a:schemeClr val="tx1"/>
                </a:solidFill>
              </a:rPr>
              <a:t>Douwe </a:t>
            </a:r>
            <a:r>
              <a:rPr lang="nl-NL" sz="900" dirty="0" smtClean="0">
                <a:solidFill>
                  <a:schemeClr val="tx1"/>
                </a:solidFill>
              </a:rPr>
              <a:t>Grijpstra, Thijs Driessen en Herman Bolle</a:t>
            </a:r>
          </a:p>
          <a:p>
            <a:pPr eaLnBrk="1" hangingPunct="1"/>
            <a:r>
              <a:rPr lang="nl-NL" sz="900" dirty="0" smtClean="0">
                <a:solidFill>
                  <a:schemeClr val="tx1"/>
                </a:solidFill>
              </a:rPr>
              <a:t>22 mei 2019</a:t>
            </a:r>
            <a:endParaRPr lang="nl-NL" sz="9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23"/>
          <a:stretch/>
        </p:blipFill>
        <p:spPr>
          <a:xfrm>
            <a:off x="1524001" y="1238400"/>
            <a:ext cx="1140903" cy="1911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68"/>
          <a:stretch/>
        </p:blipFill>
        <p:spPr>
          <a:xfrm>
            <a:off x="8973424" y="1238400"/>
            <a:ext cx="1694576" cy="1911096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t="32793" b="3279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9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olidFill>
                  <a:srgbClr val="FF0000"/>
                </a:solidFill>
              </a:rPr>
              <a:t>Onderzoeksvraag</a:t>
            </a:r>
          </a:p>
          <a:p>
            <a:pPr marL="0" indent="0">
              <a:buNone/>
            </a:pPr>
            <a:r>
              <a:rPr lang="nl-NL" dirty="0"/>
              <a:t>Welke belemmeringen zijn er voor scholingsdeelname bij de brede doelgroep van Leven Lang Ontwikkelen en wat is er nodig </a:t>
            </a:r>
            <a:r>
              <a:rPr lang="nl-NL" dirty="0" smtClean="0"/>
              <a:t>om </a:t>
            </a:r>
            <a:r>
              <a:rPr lang="nl-NL" dirty="0"/>
              <a:t>scholingsdeelname te bevorderen en voor welke doelgroepen kan scholingsdeelname het gemakkelijkst verbeterd worden en hoe?</a:t>
            </a:r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r>
              <a:rPr lang="nl-NL" b="1" dirty="0" smtClean="0">
                <a:solidFill>
                  <a:srgbClr val="FF0000"/>
                </a:solidFill>
              </a:rPr>
              <a:t>Aanpak</a:t>
            </a:r>
          </a:p>
          <a:p>
            <a:pPr marL="0" indent="0">
              <a:buNone/>
            </a:pPr>
            <a:endParaRPr lang="nl-NL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De focusgroepen (3 per doelgroep) met huiswerkopdracht vormden de hoofdmoot van het onderzoek. 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Onderzoeksvraag en aanpak</a:t>
            </a:r>
            <a:endParaRPr lang="nl-N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65730570"/>
              </p:ext>
            </p:extLst>
          </p:nvPr>
        </p:nvGraphicFramePr>
        <p:xfrm>
          <a:off x="1406006" y="3825551"/>
          <a:ext cx="5237389" cy="125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95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>
                <a:solidFill>
                  <a:srgbClr val="FF0000"/>
                </a:solidFill>
              </a:rPr>
              <a:t>1. Werkenden</a:t>
            </a:r>
            <a:endParaRPr lang="nl-NL" b="1" dirty="0">
              <a:solidFill>
                <a:srgbClr val="FF0000"/>
              </a:solidFill>
            </a:endParaRPr>
          </a:p>
          <a:p>
            <a:pPr lvl="1"/>
            <a:r>
              <a:rPr lang="nl-NL" dirty="0"/>
              <a:t>Relatief laag opgeleid (tot en met MBO), met een vaste baan en 10 tot 20 jaar </a:t>
            </a:r>
            <a:r>
              <a:rPr lang="nl-NL" dirty="0" smtClean="0"/>
              <a:t>werkervaring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b="1" dirty="0" smtClean="0">
                <a:solidFill>
                  <a:srgbClr val="FF0000"/>
                </a:solidFill>
              </a:rPr>
              <a:t>2. Flexkrachten</a:t>
            </a:r>
            <a:endParaRPr lang="nl-NL" b="1" dirty="0">
              <a:solidFill>
                <a:srgbClr val="FF0000"/>
              </a:solidFill>
            </a:endParaRPr>
          </a:p>
          <a:p>
            <a:pPr lvl="1"/>
            <a:r>
              <a:rPr lang="nl-NL" dirty="0"/>
              <a:t>Burgers die op flexibele basis voor hun werkgever(s) werken, zoals oproepkrachten, mensen met 0-uren contracten, en ook mensen die dit doen zonder contract (bijvoorbeeld als ‘zelfstandige</a:t>
            </a:r>
            <a:r>
              <a:rPr lang="nl-NL" dirty="0" smtClean="0"/>
              <a:t>’)</a:t>
            </a:r>
          </a:p>
          <a:p>
            <a:pPr lvl="1"/>
            <a:endParaRPr lang="nl-NL" dirty="0"/>
          </a:p>
          <a:p>
            <a:pPr marL="0" indent="0">
              <a:buNone/>
            </a:pPr>
            <a:r>
              <a:rPr lang="nl-NL" b="1" dirty="0" smtClean="0">
                <a:solidFill>
                  <a:srgbClr val="FF0000"/>
                </a:solidFill>
              </a:rPr>
              <a:t>3. (Alleenstaande</a:t>
            </a:r>
            <a:r>
              <a:rPr lang="nl-NL" b="1" dirty="0">
                <a:solidFill>
                  <a:srgbClr val="FF0000"/>
                </a:solidFill>
              </a:rPr>
              <a:t>) </a:t>
            </a:r>
            <a:r>
              <a:rPr lang="nl-NL" b="1" dirty="0" smtClean="0">
                <a:solidFill>
                  <a:srgbClr val="FF0000"/>
                </a:solidFill>
              </a:rPr>
              <a:t>moeders</a:t>
            </a:r>
          </a:p>
          <a:p>
            <a:pPr lvl="1"/>
            <a:r>
              <a:rPr lang="nl-NL" dirty="0" smtClean="0"/>
              <a:t>Alleenstaande </a:t>
            </a:r>
            <a:r>
              <a:rPr lang="nl-NL" dirty="0"/>
              <a:t>moeders met </a:t>
            </a:r>
            <a:r>
              <a:rPr lang="nl-NL" dirty="0" smtClean="0"/>
              <a:t>werk</a:t>
            </a:r>
            <a:endParaRPr lang="nl-NL" dirty="0"/>
          </a:p>
          <a:p>
            <a:pPr lvl="1"/>
            <a:r>
              <a:rPr lang="nl-NL" dirty="0" smtClean="0"/>
              <a:t>Alleenstaande </a:t>
            </a:r>
            <a:r>
              <a:rPr lang="nl-NL" dirty="0"/>
              <a:t>moeders met een </a:t>
            </a:r>
            <a:r>
              <a:rPr lang="nl-NL" dirty="0" smtClean="0"/>
              <a:t>uitkering</a:t>
            </a:r>
            <a:endParaRPr lang="nl-NL" dirty="0"/>
          </a:p>
          <a:p>
            <a:pPr lvl="1"/>
            <a:r>
              <a:rPr lang="nl-NL" dirty="0" smtClean="0"/>
              <a:t>Moeders </a:t>
            </a:r>
            <a:r>
              <a:rPr lang="nl-NL" dirty="0"/>
              <a:t>zonder werk en </a:t>
            </a:r>
            <a:r>
              <a:rPr lang="nl-NL" dirty="0" smtClean="0"/>
              <a:t>uitkering</a:t>
            </a:r>
            <a:endParaRPr lang="nl-NL" dirty="0"/>
          </a:p>
          <a:p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Doelgroepen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409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Men is nauwelijks met ontwikkelen bezig</a:t>
            </a:r>
          </a:p>
          <a:p>
            <a:pPr lvl="1"/>
            <a:r>
              <a:rPr lang="nl-NL" dirty="0" smtClean="0"/>
              <a:t>Latent besef zet zich niet om naar gedragsintenties</a:t>
            </a:r>
          </a:p>
          <a:p>
            <a:pPr lvl="1"/>
            <a:r>
              <a:rPr lang="nl-NL" dirty="0" smtClean="0"/>
              <a:t>Laat staan naar gedrag</a:t>
            </a:r>
          </a:p>
          <a:p>
            <a:pPr lvl="1"/>
            <a:r>
              <a:rPr lang="nl-NL" dirty="0" smtClean="0"/>
              <a:t>Uitzonderingen: mensen met een sterke drive persoonlijke doelen te realiseren</a:t>
            </a:r>
          </a:p>
          <a:p>
            <a:r>
              <a:rPr lang="nl-NL" dirty="0" smtClean="0"/>
              <a:t>Men erkent wel dat Leven Lang Ontwikkelen essentieel is</a:t>
            </a:r>
          </a:p>
          <a:p>
            <a:pPr lvl="1"/>
            <a:r>
              <a:rPr lang="nl-NL" dirty="0" smtClean="0"/>
              <a:t>Om verder te komen (persoonlijke groei)</a:t>
            </a:r>
          </a:p>
          <a:p>
            <a:pPr lvl="1"/>
            <a:r>
              <a:rPr lang="nl-NL" dirty="0" smtClean="0"/>
              <a:t>Om bij te blijven</a:t>
            </a:r>
          </a:p>
          <a:p>
            <a:pPr lvl="1"/>
            <a:r>
              <a:rPr lang="nl-NL" dirty="0" smtClean="0"/>
              <a:t>Om succesvol te zijn</a:t>
            </a:r>
          </a:p>
          <a:p>
            <a:pPr lvl="1"/>
            <a:r>
              <a:rPr lang="nl-NL" dirty="0" smtClean="0"/>
              <a:t>Om zelfvertrouwen te hebben en te houden</a:t>
            </a:r>
          </a:p>
          <a:p>
            <a:pPr lvl="1"/>
            <a:r>
              <a:rPr lang="nl-NL" dirty="0" smtClean="0"/>
              <a:t>Om nuttig te zijn voor anderen</a:t>
            </a:r>
          </a:p>
          <a:p>
            <a:pPr lvl="1"/>
            <a:r>
              <a:rPr lang="nl-NL" dirty="0" smtClean="0"/>
              <a:t>Om waardering te krijgen</a:t>
            </a:r>
          </a:p>
          <a:p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Algemeen beeld (alle groepen)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9815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784" y="830424"/>
            <a:ext cx="10224465" cy="478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052" y="737118"/>
            <a:ext cx="10367865" cy="490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Wensen voor scholing en ontwikkeling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11" y="1365963"/>
            <a:ext cx="9982978" cy="415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nteia-basic">
  <a:themeElements>
    <a:clrScheme name="Panteia_CI_Colors">
      <a:dk1>
        <a:srgbClr val="653E16"/>
      </a:dk1>
      <a:lt1>
        <a:srgbClr val="FFFFFF"/>
      </a:lt1>
      <a:dk2>
        <a:srgbClr val="653E16"/>
      </a:dk2>
      <a:lt2>
        <a:srgbClr val="E8DDCD"/>
      </a:lt2>
      <a:accent1>
        <a:srgbClr val="AEA79F"/>
      </a:accent1>
      <a:accent2>
        <a:srgbClr val="718674"/>
      </a:accent2>
      <a:accent3>
        <a:srgbClr val="D44F18"/>
      </a:accent3>
      <a:accent4>
        <a:srgbClr val="FFE697"/>
      </a:accent4>
      <a:accent5>
        <a:srgbClr val="E8DDCD"/>
      </a:accent5>
      <a:accent6>
        <a:srgbClr val="9B8167"/>
      </a:accent6>
      <a:hlink>
        <a:srgbClr val="0000FF"/>
      </a:hlink>
      <a:folHlink>
        <a:srgbClr val="800080"/>
      </a:folHlink>
    </a:clrScheme>
    <a:fontScheme name="Panteia-basi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nteia-bas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nteia-basi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nteia-basi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nteia-basi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nteia-basi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nteia-basi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nteia-basi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nteia-basi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nteia-basi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nteia-basi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nteia-basi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nteia-basi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Presentation" ma:contentTypeID="0x010100BD74EB150BEFB44CBAD10BB6FA0481A400DD61BBB62C31B940B29F67253842AE82" ma:contentTypeVersion="2" ma:contentTypeDescription="" ma:contentTypeScope="" ma:versionID="52c70780b3be4c88babf81a9622f7c37">
  <xsd:schema xmlns:xsd="http://www.w3.org/2001/XMLSchema" xmlns:xs="http://www.w3.org/2001/XMLSchema" xmlns:p="http://schemas.microsoft.com/office/2006/metadata/properties" xmlns:ns2="6c0956a8-e94c-48e2-ba01-0b66cc4df830" xmlns:ns3="f6a1f4ab-ea9c-403c-8500-146e8ea964b3" targetNamespace="http://schemas.microsoft.com/office/2006/metadata/properties" ma:root="true" ma:fieldsID="fa189c5aa296ae926940cb9e6671a9b9" ns2:_="" ns3:_="">
    <xsd:import namespace="6c0956a8-e94c-48e2-ba01-0b66cc4df830"/>
    <xsd:import namespace="f6a1f4ab-ea9c-403c-8500-146e8ea964b3"/>
    <xsd:element name="properties">
      <xsd:complexType>
        <xsd:sequence>
          <xsd:element name="documentManagement">
            <xsd:complexType>
              <xsd:all>
                <xsd:element ref="ns2:SubTitle" minOccurs="0"/>
                <xsd:element ref="ns2:DocAuthor" minOccurs="0"/>
                <xsd:element ref="ns2:ProjectID" minOccurs="0"/>
                <xsd:element ref="ns2:ProjectName" minOccurs="0"/>
                <xsd:element ref="ns2:PresentationDate" minOccurs="0"/>
                <xsd:element ref="ns2:HummingbirdID" minOccurs="0"/>
                <xsd:element ref="ns2:_dlc_DocId" minOccurs="0"/>
                <xsd:element ref="ns2:_dlc_DocIdUrl" minOccurs="0"/>
                <xsd:element ref="ns2:_dlc_DocIdPersistId" minOccurs="0"/>
                <xsd:element ref="ns3:TaxCatchAll" minOccurs="0"/>
                <xsd:element ref="ns3:TaxCatchAllLabel" minOccurs="0"/>
                <xsd:element ref="ns2:ClientGroupTaxHTField0" minOccurs="0"/>
                <xsd:element ref="ns2:Theme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0956a8-e94c-48e2-ba01-0b66cc4df830" elementFormDefault="qualified">
    <xsd:import namespace="http://schemas.microsoft.com/office/2006/documentManagement/types"/>
    <xsd:import namespace="http://schemas.microsoft.com/office/infopath/2007/PartnerControls"/>
    <xsd:element name="SubTitle" ma:index="2" nillable="true" ma:displayName="SubTitle" ma:internalName="SubTitle">
      <xsd:simpleType>
        <xsd:restriction base="dms:Text">
          <xsd:maxLength value="255"/>
        </xsd:restriction>
      </xsd:simpleType>
    </xsd:element>
    <xsd:element name="DocAuthor" ma:index="3" nillable="true" ma:displayName="DocAuthor" ma:list="UserInfo" ma:SharePointGroup="0" ma:internalName="Doc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jectID" ma:index="4" nillable="true" ma:displayName="ProjectID" ma:default="" ma:description="ProjectID" ma:internalName="ProjectID">
      <xsd:simpleType>
        <xsd:restriction base="dms:Text"/>
      </xsd:simpleType>
    </xsd:element>
    <xsd:element name="ProjectName" ma:index="5" nillable="true" ma:displayName="ProjectName" ma:default="" ma:description="ProjectName" ma:internalName="ProjectName">
      <xsd:simpleType>
        <xsd:restriction base="dms:Text"/>
      </xsd:simpleType>
    </xsd:element>
    <xsd:element name="PresentationDate" ma:index="6" nillable="true" ma:displayName="PresentationDate" ma:format="DateOnly" ma:internalName="PresentationDate">
      <xsd:simpleType>
        <xsd:restriction base="dms:DateTime"/>
      </xsd:simpleType>
    </xsd:element>
    <xsd:element name="HummingbirdID" ma:index="7" nillable="true" ma:displayName="HummingbirdID" ma:internalName="HummingbirdID">
      <xsd:simpleType>
        <xsd:restriction base="dms:Text">
          <xsd:maxLength value="255"/>
        </xsd:restriction>
      </xsd:simpleType>
    </xsd:element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ClientGroupTaxHTField0" ma:index="19" nillable="true" ma:taxonomy="true" ma:internalName="ClientGroupTaxHTField0" ma:taxonomyFieldName="ClientGroup" ma:displayName="ClientGroup" ma:default="" ma:fieldId="{b2014750-da92-4252-bba4-22b77bdc826b}" ma:sspId="abe36684-a958-4f64-acda-a4a2eb900181" ma:termSetId="33707d53-7128-4098-8f2b-c1a8b816b40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hemeTaxHTField0" ma:index="21" nillable="true" ma:taxonomy="true" ma:internalName="ThemeTaxHTField0" ma:taxonomyFieldName="Theme" ma:displayName="Theme" ma:default="" ma:fieldId="{e036cbe5-162c-42da-add0-5fda60f60000}" ma:sspId="abe36684-a958-4f64-acda-a4a2eb900181" ma:termSetId="8bd23fe9-92c3-4de4-9c0f-753e0ee4f04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a1f4ab-ea9c-403c-8500-146e8ea964b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4cee0fb-7e71-4a92-8481-2637c779111a}" ma:internalName="TaxCatchAll" ma:showField="CatchAllData" ma:web="f4c81125-d118-4905-8318-fd1e1df8ba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8" nillable="true" ma:displayName="Taxonomy Catch All Column1" ma:hidden="true" ma:list="{d4cee0fb-7e71-4a92-8481-2637c779111a}" ma:internalName="TaxCatchAllLabel" ma:readOnly="true" ma:showField="CatchAllDataLabel" ma:web="f4c81125-d118-4905-8318-fd1e1df8ba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?mso-contentType ?>
<spe:Receivers xmlns:spe="http://schemas.microsoft.com/sharepoint/events"/>
</file>

<file path=customXml/itemProps5.xml><?xml version="1.0" encoding="utf-8"?>
<ds:datastoreItem xmlns:ds="http://schemas.openxmlformats.org/officeDocument/2006/customXml" ds:itemID="{584B89DC-9BCD-43F3-84C6-01CF657CE2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0956a8-e94c-48e2-ba01-0b66cc4df830"/>
    <ds:schemaRef ds:uri="f6a1f4ab-ea9c-403c-8500-146e8ea964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.xml><?xml version="1.0" encoding="utf-8"?>
<ds:datastoreItem xmlns:ds="http://schemas.openxmlformats.org/officeDocument/2006/customXml" ds:itemID="{88191DCA-03AF-42DD-BD20-35F2D207DC4A}">
  <ds:schemaRefs>
    <ds:schemaRef ds:uri="http://schemas.microsoft.com/sharepoint/events"/>
  </ds:schemaRefs>
</ds:datastoreItem>
</file>

<file path=docProps/app.xml><?xml version="1.0" encoding="utf-8"?>
<ap:Properties xmlns:vt="http://schemas.openxmlformats.org/officeDocument/2006/docPropsVTypes" xmlns:ap="http://schemas.openxmlformats.org/officeDocument/2006/extended-properties">
  <ap:Words>256</ap:Words>
  <ap:PresentationFormat>Aangepast</ap:PresentationFormat>
  <ap:Paragraphs>52</ap:Paragraphs>
  <ap:Slides>7</ap:Slides>
  <ap:HiddenSlides>0</ap:HiddenSlides>
  <ap:MMClips>0</ap:MMClips>
  <ap:ScaleCrop>false</ap:ScaleCrop>
  <ap:HeadingPairs>
    <vt:vector baseType="variant" size="4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ap:HeadingPairs>
  <ap:TitlesOfParts>
    <vt:vector baseType="lpstr" size="8">
      <vt:lpstr>Panteia-basic</vt:lpstr>
      <vt:lpstr>Belemmeringen voor deelname aan Leven Lang Ontwikkelen</vt:lpstr>
      <vt:lpstr>Onderzoeksvraag en aanpak</vt:lpstr>
      <vt:lpstr>Doelgroepen</vt:lpstr>
      <vt:lpstr>Algemeen beeld (alle groepen)</vt:lpstr>
      <vt:lpstr>PowerPoint-presentatie</vt:lpstr>
      <vt:lpstr>PowerPoint-presentatie</vt:lpstr>
      <vt:lpstr>Wensen voor scholing en ontwikkeling</vt:lpstr>
    </vt:vector>
  </ap:TitlesOfParts>
  <ap:LinksUpToDate>false</ap:LinksUpToDate>
  <ap:SharedDoc>false</ap:SharedDoc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/>
  <lastModifiedBy/>
  <revision/>
  <dcterms:created xsi:type="dcterms:W3CDTF">2017-08-28T05:22:48.0000000Z</dcterms:created>
  <dcterms:modified xsi:type="dcterms:W3CDTF">2019-05-21T14:18:47.0000000Z</dcterms:modified>
  <dc:description/>
  <dc:subject/>
  <keywords/>
  <version/>
  <category>------------------------</category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Style">
    <vt:bool>true</vt:bool>
  </property>
  <property fmtid="{D5CDD505-2E9C-101B-9397-08002B2CF9AE}" pid="3" name="ContentTypeId">
    <vt:lpwstr>0x010100D34C7008FF3B5840A5725E72298A432D</vt:lpwstr>
  </property>
  <property fmtid="{D5CDD505-2E9C-101B-9397-08002B2CF9AE}" pid="4" name="Sent representing name">
    <vt:lpwstr>Grijpstra, Douwe</vt:lpwstr>
  </property>
  <property fmtid="{D5CDD505-2E9C-101B-9397-08002B2CF9AE}" pid="5" name="Sent representing e-mail address">
    <vt:lpwstr>/o=Panteia/ou=Exchange Administrative Group (FYDIBOHF23SPDLT)/cn=Recipients/cn=f9406376bbf44b6287bd99fedb5acdd5</vt:lpwstr>
  </property>
  <property fmtid="{D5CDD505-2E9C-101B-9397-08002B2CF9AE}" pid="6" name="Sender name">
    <vt:lpwstr>Grijpstra, Douwe</vt:lpwstr>
  </property>
  <property fmtid="{D5CDD505-2E9C-101B-9397-08002B2CF9AE}" pid="7" name="Sent representing address type">
    <vt:lpwstr>EX</vt:lpwstr>
  </property>
  <property fmtid="{D5CDD505-2E9C-101B-9397-08002B2CF9AE}" pid="8" name="Topic">
    <vt:lpwstr>Nijmegen beleidsambtenarenversie.pptx</vt:lpwstr>
  </property>
  <property fmtid="{D5CDD505-2E9C-101B-9397-08002B2CF9AE}" pid="9" name="Sensitivity">
    <vt:r8>0</vt:r8>
  </property>
  <property fmtid="{D5CDD505-2E9C-101B-9397-08002B2CF9AE}" pid="10" name="Theme">
    <vt:lpwstr/>
  </property>
  <property fmtid="{D5CDD505-2E9C-101B-9397-08002B2CF9AE}" pid="11" name="Conversation topic">
    <vt:lpwstr>Nijmegen beleidsambtenarenversie.pptx</vt:lpwstr>
  </property>
  <property fmtid="{D5CDD505-2E9C-101B-9397-08002B2CF9AE}" pid="12" name="Message delivery time">
    <vt:filetime>2018-10-22T10:06:39Z</vt:filetime>
  </property>
  <property fmtid="{D5CDD505-2E9C-101B-9397-08002B2CF9AE}" pid="13" name="Sender e-mail address">
    <vt:lpwstr>/o=Panteia/ou=Exchange Administrative Group (FYDIBOHF23SPDLT)/cn=Recipients/cn=f9406376bbf44b6287bd99fedb5acdd5</vt:lpwstr>
  </property>
  <property fmtid="{D5CDD505-2E9C-101B-9397-08002B2CF9AE}" pid="14" name="Message class">
    <vt:lpwstr>IPM.Document.PowerPoint.Show.12</vt:lpwstr>
  </property>
  <property fmtid="{D5CDD505-2E9C-101B-9397-08002B2CF9AE}" pid="15" name="BCC">
    <vt:lpwstr/>
  </property>
  <property fmtid="{D5CDD505-2E9C-101B-9397-08002B2CF9AE}" pid="16" name="Client submit time">
    <vt:filetime>2018-10-22T10:06:40Z</vt:filetime>
  </property>
  <property fmtid="{D5CDD505-2E9C-101B-9397-08002B2CF9AE}" pid="17" name="Creation time">
    <vt:filetime>2018-10-22T10:06:39Z</vt:filetime>
  </property>
  <property fmtid="{D5CDD505-2E9C-101B-9397-08002B2CF9AE}" pid="18" name="ClientGroup">
    <vt:lpwstr/>
  </property>
  <property fmtid="{D5CDD505-2E9C-101B-9397-08002B2CF9AE}" pid="19" name="Importance">
    <vt:r8>0</vt:r8>
  </property>
  <property fmtid="{D5CDD505-2E9C-101B-9397-08002B2CF9AE}" pid="20" name="Message size">
    <vt:r8>1309184</vt:r8>
  </property>
  <property fmtid="{D5CDD505-2E9C-101B-9397-08002B2CF9AE}" pid="21" name="Last modification time">
    <vt:filetime>2018-10-22T10:06:39Z</vt:filetime>
  </property>
  <property fmtid="{D5CDD505-2E9C-101B-9397-08002B2CF9AE}" pid="22" name="CC">
    <vt:lpwstr/>
  </property>
  <property fmtid="{D5CDD505-2E9C-101B-9397-08002B2CF9AE}" pid="23" name="Sender address type">
    <vt:lpwstr>EX</vt:lpwstr>
  </property>
  <property fmtid="{D5CDD505-2E9C-101B-9397-08002B2CF9AE}" pid="24" name="Has attachment">
    <vt:bool>true</vt:bool>
  </property>
  <property fmtid="{D5CDD505-2E9C-101B-9397-08002B2CF9AE}" pid="25" name="To">
    <vt:lpwstr/>
  </property>
  <property fmtid="{D5CDD505-2E9C-101B-9397-08002B2CF9AE}" pid="26" name="ContentType">
    <vt:lpwstr>Presentation</vt:lpwstr>
  </property>
  <property fmtid="{D5CDD505-2E9C-101B-9397-08002B2CF9AE}" pid="27" name="Title">
    <vt:lpwstr>De arbeidsmarkt van Den Haag en omstreken</vt:lpwstr>
  </property>
  <property fmtid="{D5CDD505-2E9C-101B-9397-08002B2CF9AE}" pid="28" name="SubTitle">
    <vt:lpwstr/>
  </property>
  <property fmtid="{D5CDD505-2E9C-101B-9397-08002B2CF9AE}" pid="29" name="DocAuthor">
    <vt:lpwstr/>
  </property>
  <property fmtid="{D5CDD505-2E9C-101B-9397-08002B2CF9AE}" pid="30" name="ProjectID">
    <vt:lpwstr/>
  </property>
  <property fmtid="{D5CDD505-2E9C-101B-9397-08002B2CF9AE}" pid="31" name="ProjectName">
    <vt:lpwstr/>
  </property>
  <property fmtid="{D5CDD505-2E9C-101B-9397-08002B2CF9AE}" pid="32" name="PresentationDate">
    <vt:lpwstr/>
  </property>
  <property fmtid="{D5CDD505-2E9C-101B-9397-08002B2CF9AE}" pid="33" name="HummingbirdID">
    <vt:lpwstr/>
  </property>
  <property fmtid="{D5CDD505-2E9C-101B-9397-08002B2CF9AE}" pid="34" name="ClientGroupTaxHTField0">
    <vt:lpwstr/>
  </property>
  <property fmtid="{D5CDD505-2E9C-101B-9397-08002B2CF9AE}" pid="35" name="ThemeTaxHTField0">
    <vt:lpwstr/>
  </property>
</Properties>
</file>