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2">
  <p:sldMasterIdLst>
    <p:sldMasterId id="2147483648" r:id="rId1"/>
    <p:sldMasterId id="2147483686" r:id="rId2"/>
  </p:sldMasterIdLst>
  <p:notesMasterIdLst>
    <p:notesMasterId r:id="rId12"/>
  </p:notesMasterIdLst>
  <p:handoutMasterIdLst>
    <p:handoutMasterId r:id="rId13"/>
  </p:handoutMasterIdLst>
  <p:sldIdLst>
    <p:sldId id="304" r:id="rId3"/>
    <p:sldId id="312" r:id="rId4"/>
    <p:sldId id="303" r:id="rId5"/>
    <p:sldId id="308" r:id="rId6"/>
    <p:sldId id="309" r:id="rId7"/>
    <p:sldId id="307" r:id="rId8"/>
    <p:sldId id="313" r:id="rId9"/>
    <p:sldId id="305" r:id="rId10"/>
    <p:sldId id="311" r:id="rId1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F01"/>
    <a:srgbClr val="9F9F9F"/>
    <a:srgbClr val="00BC55"/>
    <a:srgbClr val="00EA6A"/>
    <a:srgbClr val="D6A300"/>
    <a:srgbClr val="00E668"/>
    <a:srgbClr val="FFFFFF"/>
    <a:srgbClr val="000000"/>
    <a:srgbClr val="B80047"/>
    <a:srgbClr val="55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6744" autoAdjust="0"/>
  </p:normalViewPr>
  <p:slideViewPr>
    <p:cSldViewPr>
      <p:cViewPr varScale="1">
        <p:scale>
          <a:sx n="100" d="100"/>
          <a:sy n="100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0737"/>
            <a:ext cx="5769162" cy="4372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469" y="120616"/>
            <a:ext cx="2948579" cy="154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4469" y="9446561"/>
            <a:ext cx="5919010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2794" y="9446561"/>
            <a:ext cx="224773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E1460D1F-5074-4EB0-BB4F-B8A7850CD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6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2412"/>
            <a:ext cx="5769162" cy="435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909" y="120616"/>
            <a:ext cx="2948578" cy="1557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4250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4469" y="4905042"/>
            <a:ext cx="4645299" cy="4057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909" y="9446561"/>
            <a:ext cx="5995495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04356" y="9446561"/>
            <a:ext cx="226333" cy="497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9FC98DC9-4F28-4B39-8B6E-408133FC78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163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5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1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0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/>
          </a:p>
        </p:txBody>
      </p:sp>
      <p:pic>
        <p:nvPicPr>
          <p:cNvPr id="9" name="LogoLandmacht" descr="Placeholder_Depar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2C91-E9E3-4224-BBB3-D6578776AF3E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4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3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1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3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89745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1"/>
            <a:ext cx="3753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4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8E1-A2E8-4961-B4A2-F014D9CC6A95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47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19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02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24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662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52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9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68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1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38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3F28-1ECE-45F8-8503-8DCAA38E635A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893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1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851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60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8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</p:spTree>
    <p:extLst>
      <p:ext uri="{BB962C8B-B14F-4D97-AF65-F5344CB8AC3E}">
        <p14:creationId xmlns:p14="http://schemas.microsoft.com/office/powerpoint/2010/main" val="236474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55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424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537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343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88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B173-C839-46E2-B359-2519204723B8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0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71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87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344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0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29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7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6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5618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5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8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8DED-70D2-484B-A04D-3C9401595804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B0CE-C6C7-436D-8CEF-0A1751D12FDE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116A-2F65-4FA2-9EC4-D06607E58C0B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A74E-A4C5-4BBE-80EC-AA99846FCB01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CDA0-5ECA-4F61-944A-2C4EEC3C44F5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modeltekst te bewerken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4"/>
            <a:r>
              <a:rPr lang="en-US"/>
              <a:t> </a:t>
            </a:r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4500563" y="6308725"/>
            <a:ext cx="4164012" cy="287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nl-NL" sz="1100" dirty="0">
                <a:solidFill>
                  <a:schemeClr val="bg1"/>
                </a:solidFill>
                <a:cs typeface="Arial" charset="0"/>
              </a:rPr>
              <a:t>Ministerie van Defensie</a:t>
            </a: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fld id="{07382E3B-8403-45AB-A22D-980A32E9F913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4500563" y="6524625"/>
            <a:ext cx="2735262" cy="2174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 dirty="0">
                <a:solidFill>
                  <a:schemeClr val="bg1"/>
                </a:solidFill>
              </a:rPr>
              <a:t>Vervanging onderzeebootcapaciteit</a:t>
            </a: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/>
          </a:p>
        </p:txBody>
      </p:sp>
      <p:pic>
        <p:nvPicPr>
          <p:cNvPr id="1036" name="LogoLandmacht" descr="Placeholder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27888" y="6469063"/>
            <a:ext cx="166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D8C42F-7154-4953-B071-224E4D212AE9}" type="datetime4">
              <a:rPr lang="nl-NL"/>
              <a:pPr>
                <a:defRPr/>
              </a:pPr>
              <a:t>21 april 2022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223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4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4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38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Titel"/>
          <p:cNvSpPr>
            <a:spLocks noGrp="1" noChangeArrowheads="1"/>
          </p:cNvSpPr>
          <p:nvPr>
            <p:ph type="title"/>
          </p:nvPr>
        </p:nvSpPr>
        <p:spPr>
          <a:xfrm>
            <a:off x="4609504" y="2234281"/>
            <a:ext cx="4644008" cy="1200329"/>
          </a:xfrm>
        </p:spPr>
        <p:txBody>
          <a:bodyPr/>
          <a:lstStyle/>
          <a:p>
            <a:pPr eaLnBrk="1" hangingPunct="1"/>
            <a:r>
              <a:rPr lang="nl-NL" sz="2400" dirty="0" smtClean="0"/>
              <a:t>Vervanging onderzeebootcapaciteit </a:t>
            </a:r>
            <a:br>
              <a:rPr lang="nl-NL" sz="2400" dirty="0" smtClean="0"/>
            </a:br>
            <a:r>
              <a:rPr lang="nl-NL" sz="2400" dirty="0" smtClean="0"/>
              <a:t>(V-OZBT)</a:t>
            </a:r>
            <a:endParaRPr lang="nl-NL" sz="2400" dirty="0"/>
          </a:p>
        </p:txBody>
      </p:sp>
      <p:sp>
        <p:nvSpPr>
          <p:cNvPr id="4099" name="shpTekst"/>
          <p:cNvSpPr>
            <a:spLocks noGrp="1" noChangeArrowheads="1"/>
          </p:cNvSpPr>
          <p:nvPr>
            <p:ph type="body" idx="1"/>
          </p:nvPr>
        </p:nvSpPr>
        <p:spPr>
          <a:xfrm>
            <a:off x="4608512" y="3434610"/>
            <a:ext cx="4283968" cy="3344116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1600" dirty="0" err="1" smtClean="0"/>
              <a:t>Technische</a:t>
            </a:r>
            <a:r>
              <a:rPr lang="en-US" sz="1600" dirty="0" smtClean="0"/>
              <a:t> briefing</a:t>
            </a:r>
          </a:p>
          <a:p>
            <a:pPr eaLnBrk="1" hangingPunct="1"/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dirty="0" err="1"/>
              <a:t>S</a:t>
            </a:r>
            <a:r>
              <a:rPr lang="en-US" sz="1600" dirty="0" err="1" smtClean="0"/>
              <a:t>trategische</a:t>
            </a:r>
            <a:r>
              <a:rPr lang="en-US" sz="1600" dirty="0" smtClean="0"/>
              <a:t> </a:t>
            </a:r>
            <a:r>
              <a:rPr lang="en-US" sz="1600" dirty="0" err="1" smtClean="0"/>
              <a:t>autonomie</a:t>
            </a:r>
            <a:endParaRPr lang="en-US" sz="16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400" dirty="0" smtClean="0"/>
              <a:t>14 </a:t>
            </a:r>
            <a:r>
              <a:rPr lang="en-US" sz="1400" dirty="0" err="1" smtClean="0"/>
              <a:t>april</a:t>
            </a:r>
            <a:r>
              <a:rPr lang="en-US" sz="1400" dirty="0" smtClean="0"/>
              <a:t> 2022</a:t>
            </a:r>
            <a:endParaRPr lang="en-US" sz="14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endParaRPr lang="en-US" sz="1600" dirty="0"/>
          </a:p>
        </p:txBody>
      </p:sp>
      <p:pic>
        <p:nvPicPr>
          <p:cNvPr id="6" name="Picture 5" descr="OZB20XX &amp; W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35588" r="4283" b="30505"/>
          <a:stretch>
            <a:fillRect/>
          </a:stretch>
        </p:blipFill>
        <p:spPr bwMode="auto">
          <a:xfrm>
            <a:off x="0" y="1988840"/>
            <a:ext cx="4572000" cy="290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71600" y="5085184"/>
            <a:ext cx="23042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4893154"/>
            <a:ext cx="4572000" cy="1964846"/>
          </a:xfrm>
          <a:prstGeom prst="rect">
            <a:avLst/>
          </a:prstGeom>
          <a:solidFill>
            <a:srgbClr val="9F9F9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175448" cy="1988840"/>
          </a:xfrm>
          <a:prstGeom prst="rect">
            <a:avLst/>
          </a:prstGeom>
          <a:solidFill>
            <a:srgbClr val="9F9F9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r>
              <a:rPr lang="en-US" dirty="0" err="1" smtClean="0"/>
              <a:t>Hoofdlijnenbrief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nl-NL" sz="1600" b="1" dirty="0" err="1" smtClean="0"/>
              <a:t>Hoofdlijnenbrief</a:t>
            </a:r>
            <a:r>
              <a:rPr lang="en-US" altLang="nl-NL" sz="1600" b="1" dirty="0" smtClean="0"/>
              <a:t> Defensie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Het kabinet streeft naar </a:t>
            </a:r>
            <a:r>
              <a:rPr lang="nl-NL" sz="1600" b="1" dirty="0"/>
              <a:t>meer strategische autonomie</a:t>
            </a:r>
            <a:r>
              <a:rPr lang="nl-NL" sz="1600" dirty="0"/>
              <a:t>, waarbij binnen de geldende wet- en regelgeving oog is voor een vitale technologische en industriële basis met een gelijkwaardiger Europees speelveld (o.a. kennisinstituten, startups, MKB en Defensie-orderbedrijven). Een vitale technologische en industriële basis draagt bij aan een </a:t>
            </a:r>
            <a:r>
              <a:rPr lang="nl-NL" sz="1600" b="1" dirty="0"/>
              <a:t>zelfredzamer Europa</a:t>
            </a:r>
            <a:r>
              <a:rPr lang="nl-NL" sz="1600" dirty="0"/>
              <a:t>.</a:t>
            </a:r>
            <a:endParaRPr lang="en-US" altLang="nl-NL" sz="16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nl-NL" sz="1600" dirty="0" smtClean="0"/>
          </a:p>
          <a:p>
            <a:pPr>
              <a:lnSpc>
                <a:spcPct val="120000"/>
              </a:lnSpc>
            </a:pPr>
            <a:r>
              <a:rPr lang="en-US" altLang="nl-NL" sz="1600" b="1" dirty="0" err="1" smtClean="0"/>
              <a:t>Defensie</a:t>
            </a:r>
            <a:r>
              <a:rPr lang="en-US" altLang="nl-NL" sz="1600" b="1" dirty="0" smtClean="0"/>
              <a:t> </a:t>
            </a:r>
            <a:r>
              <a:rPr lang="en-US" altLang="nl-NL" sz="1600" b="1" dirty="0" err="1" smtClean="0"/>
              <a:t>Industrie</a:t>
            </a:r>
            <a:r>
              <a:rPr lang="en-US" altLang="nl-NL" sz="1600" b="1" dirty="0" smtClean="0"/>
              <a:t> </a:t>
            </a:r>
            <a:r>
              <a:rPr lang="en-US" altLang="nl-NL" sz="1600" b="1" dirty="0" err="1" smtClean="0"/>
              <a:t>Strategie</a:t>
            </a:r>
            <a:endParaRPr lang="en-US" altLang="nl-NL" sz="16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err="1">
                <a:solidFill>
                  <a:schemeClr val="tx1"/>
                </a:solidFill>
              </a:rPr>
              <a:t>Presenteert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 smtClean="0">
                <a:solidFill>
                  <a:schemeClr val="tx1"/>
                </a:solidFill>
              </a:rPr>
              <a:t>ambitie</a:t>
            </a:r>
            <a:r>
              <a:rPr lang="en-US" altLang="nl-NL" sz="1600" dirty="0" smtClean="0">
                <a:solidFill>
                  <a:schemeClr val="tx1"/>
                </a:solidFill>
              </a:rPr>
              <a:t> NLDTIB </a:t>
            </a:r>
            <a:r>
              <a:rPr lang="en-US" altLang="nl-NL" sz="1600" dirty="0">
                <a:solidFill>
                  <a:schemeClr val="tx1"/>
                </a:solidFill>
              </a:rPr>
              <a:t>in </a:t>
            </a:r>
            <a:r>
              <a:rPr lang="en-US" altLang="nl-NL" sz="1600" dirty="0" err="1">
                <a:solidFill>
                  <a:schemeClr val="tx1"/>
                </a:solidFill>
              </a:rPr>
              <a:t>termen</a:t>
            </a:r>
            <a:r>
              <a:rPr lang="en-US" altLang="nl-NL" sz="1600" dirty="0">
                <a:solidFill>
                  <a:schemeClr val="tx1"/>
                </a:solidFill>
              </a:rPr>
              <a:t> van </a:t>
            </a:r>
            <a:r>
              <a:rPr lang="en-US" altLang="nl-NL" sz="1600" dirty="0" err="1">
                <a:solidFill>
                  <a:schemeClr val="tx1"/>
                </a:solidFill>
              </a:rPr>
              <a:t>technologie</a:t>
            </a:r>
            <a:r>
              <a:rPr lang="en-US" altLang="nl-NL" sz="1600" dirty="0">
                <a:solidFill>
                  <a:schemeClr val="tx1"/>
                </a:solidFill>
              </a:rPr>
              <a:t>- </a:t>
            </a:r>
            <a:r>
              <a:rPr lang="en-US" altLang="nl-NL" sz="1600" dirty="0" err="1">
                <a:solidFill>
                  <a:schemeClr val="tx1"/>
                </a:solidFill>
              </a:rPr>
              <a:t>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kennisgebieden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en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industriële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 smtClean="0">
                <a:solidFill>
                  <a:schemeClr val="tx1"/>
                </a:solidFill>
              </a:rPr>
              <a:t>capaciteiten</a:t>
            </a:r>
            <a:r>
              <a:rPr lang="en-US" altLang="nl-NL" sz="1600" dirty="0">
                <a:solidFill>
                  <a:schemeClr val="tx1"/>
                </a:solidFill>
              </a:rPr>
              <a:t> ter </a:t>
            </a:r>
            <a:r>
              <a:rPr lang="nl-NL" sz="1600" dirty="0">
                <a:solidFill>
                  <a:schemeClr val="tx1"/>
                </a:solidFill>
              </a:rPr>
              <a:t>bescherming van wezenlijke </a:t>
            </a:r>
            <a:r>
              <a:rPr lang="nl-NL" sz="1600" dirty="0" smtClean="0">
                <a:solidFill>
                  <a:schemeClr val="tx1"/>
                </a:solidFill>
              </a:rPr>
              <a:t>veiligheidsbelangen </a:t>
            </a:r>
            <a:r>
              <a:rPr lang="en-US" altLang="nl-NL" sz="1600" dirty="0">
                <a:solidFill>
                  <a:schemeClr val="tx1"/>
                </a:solidFill>
              </a:rPr>
              <a:t>(</a:t>
            </a:r>
            <a:r>
              <a:rPr lang="en-US" altLang="nl-NL" sz="1600" dirty="0" err="1">
                <a:solidFill>
                  <a:schemeClr val="tx1"/>
                </a:solidFill>
              </a:rPr>
              <a:t>Nederlandse</a:t>
            </a:r>
            <a:r>
              <a:rPr lang="en-US" altLang="nl-NL" sz="1600" dirty="0">
                <a:solidFill>
                  <a:schemeClr val="tx1"/>
                </a:solidFill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</a:rPr>
              <a:t>maat</a:t>
            </a:r>
            <a:r>
              <a:rPr lang="en-US" altLang="nl-NL" sz="1600" dirty="0" smtClean="0">
                <a:solidFill>
                  <a:schemeClr val="tx1"/>
                </a:solidFill>
              </a:rPr>
              <a:t>)</a:t>
            </a:r>
            <a:endParaRPr lang="en-US" altLang="nl-NL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 err="1" smtClean="0"/>
              <a:t>Instrumentarium</a:t>
            </a:r>
            <a:r>
              <a:rPr lang="en-US" altLang="nl-NL" sz="1600" dirty="0" smtClean="0"/>
              <a:t> </a:t>
            </a:r>
            <a:r>
              <a:rPr lang="en-US" altLang="nl-NL" sz="1600" dirty="0"/>
              <a:t>om NLDTIB </a:t>
            </a:r>
            <a:r>
              <a:rPr lang="en-US" altLang="nl-NL" sz="1600" dirty="0" err="1"/>
              <a:t>te</a:t>
            </a:r>
            <a:r>
              <a:rPr lang="en-US" altLang="nl-NL" sz="1600" dirty="0"/>
              <a:t> </a:t>
            </a:r>
            <a:r>
              <a:rPr lang="en-US" altLang="nl-NL" sz="1600" dirty="0" err="1"/>
              <a:t>versterken</a:t>
            </a:r>
            <a:r>
              <a:rPr lang="en-US" altLang="nl-NL" sz="1600" dirty="0"/>
              <a:t>, </a:t>
            </a:r>
            <a:r>
              <a:rPr lang="en-US" altLang="nl-NL" sz="1600" dirty="0" err="1"/>
              <a:t>beschermen</a:t>
            </a:r>
            <a:r>
              <a:rPr lang="en-US" altLang="nl-NL" sz="1600" dirty="0"/>
              <a:t> </a:t>
            </a:r>
            <a:r>
              <a:rPr lang="en-US" altLang="nl-NL" sz="1600" dirty="0" err="1"/>
              <a:t>en</a:t>
            </a:r>
            <a:r>
              <a:rPr lang="en-US" altLang="nl-NL" sz="1600" dirty="0"/>
              <a:t> </a:t>
            </a:r>
            <a:r>
              <a:rPr lang="en-US" altLang="nl-NL" sz="1600" dirty="0" err="1"/>
              <a:t>positioneren</a:t>
            </a:r>
            <a:r>
              <a:rPr lang="en-US" altLang="nl-NL" sz="1600" dirty="0"/>
              <a:t> ter </a:t>
            </a:r>
            <a:r>
              <a:rPr lang="en-US" altLang="nl-NL" sz="1600" dirty="0" err="1"/>
              <a:t>borging</a:t>
            </a:r>
            <a:r>
              <a:rPr lang="en-US" altLang="nl-NL" sz="1600" dirty="0"/>
              <a:t> </a:t>
            </a:r>
            <a:r>
              <a:rPr lang="nl-NL" sz="1600" dirty="0">
                <a:solidFill>
                  <a:schemeClr val="tx1"/>
                </a:solidFill>
              </a:rPr>
              <a:t>wezenlijke </a:t>
            </a:r>
            <a:r>
              <a:rPr lang="nl-NL" sz="1600" dirty="0" smtClean="0">
                <a:solidFill>
                  <a:schemeClr val="tx1"/>
                </a:solidFill>
              </a:rPr>
              <a:t>veiligheidsbelangen </a:t>
            </a:r>
            <a:endParaRPr lang="en-US" altLang="nl-NL" sz="1600" dirty="0" smtClean="0"/>
          </a:p>
          <a:p>
            <a:endParaRPr lang="nl-NL" sz="1800" kern="1200" dirty="0">
              <a:solidFill>
                <a:schemeClr val="tx1"/>
              </a:solidFill>
              <a:latin typeface="Arial" charset="0"/>
            </a:endParaRPr>
          </a:p>
          <a:p>
            <a:endParaRPr lang="nl-NL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36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r>
              <a:rPr lang="nl-NL" dirty="0" smtClean="0"/>
              <a:t>Recente moties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Motie Stoffer c.s. (35 925 X, nr. 36) </a:t>
            </a:r>
            <a:r>
              <a:rPr lang="nl-NL" sz="1600" dirty="0" smtClean="0">
                <a:latin typeface="+mj-lt"/>
              </a:rPr>
              <a:t>-&gt; </a:t>
            </a:r>
            <a:r>
              <a:rPr lang="nl-NL" sz="1600" dirty="0">
                <a:latin typeface="+mj-lt"/>
              </a:rPr>
              <a:t>deelnemende werven te vragen </a:t>
            </a:r>
            <a:r>
              <a:rPr lang="nl-NL" sz="1600" dirty="0" smtClean="0">
                <a:latin typeface="+mj-lt"/>
              </a:rPr>
              <a:t>Nederlandse </a:t>
            </a:r>
            <a:r>
              <a:rPr lang="nl-NL" sz="1600" dirty="0">
                <a:latin typeface="+mj-lt"/>
              </a:rPr>
              <a:t>maritieme industrie zo </a:t>
            </a:r>
            <a:r>
              <a:rPr lang="nl-NL" sz="1600" dirty="0"/>
              <a:t>veel mogelijk en op hoogwaardig strategisch technologisch niveau </a:t>
            </a:r>
            <a:r>
              <a:rPr lang="nl-NL" sz="1600" dirty="0" smtClean="0"/>
              <a:t>te </a:t>
            </a:r>
            <a:r>
              <a:rPr lang="nl-NL" sz="1600" dirty="0"/>
              <a:t>betrekken </a:t>
            </a:r>
            <a:endParaRPr lang="nl-NL" sz="1600" dirty="0" smtClean="0"/>
          </a:p>
          <a:p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Motie Van Wijngaarden </a:t>
            </a:r>
            <a:r>
              <a:rPr lang="nl-NL" sz="1600" b="1" dirty="0" err="1" smtClean="0"/>
              <a:t>c.s</a:t>
            </a:r>
            <a:r>
              <a:rPr lang="nl-NL" sz="1600" b="1" dirty="0" smtClean="0"/>
              <a:t> (</a:t>
            </a:r>
            <a:r>
              <a:rPr lang="nl-NL" sz="1600" b="1" dirty="0"/>
              <a:t>35 </a:t>
            </a:r>
            <a:r>
              <a:rPr lang="nl-NL" sz="1600" b="1" dirty="0" smtClean="0"/>
              <a:t>925 X, nr. 43) </a:t>
            </a:r>
            <a:r>
              <a:rPr lang="nl-NL" sz="1600" dirty="0" smtClean="0"/>
              <a:t>-&gt; te </a:t>
            </a:r>
            <a:r>
              <a:rPr lang="nl-NL" sz="1600" dirty="0"/>
              <a:t>zorgen voor borging wezenlijk nationaal veiligheidsbelang en strategische autonomie, inclusief daarvoor benodigde betrokkenheid van de Gouden </a:t>
            </a:r>
            <a:r>
              <a:rPr lang="nl-NL" sz="1600" dirty="0" smtClean="0"/>
              <a:t>Driehoek, en daartoe </a:t>
            </a:r>
            <a:r>
              <a:rPr lang="nl-NL" sz="1600" dirty="0"/>
              <a:t>in de offerteaanvraag primaire en secundaire eisen te </a:t>
            </a:r>
            <a:r>
              <a:rPr lang="nl-NL" sz="1600" dirty="0" smtClean="0"/>
              <a:t>formuleren </a:t>
            </a:r>
            <a:endParaRPr lang="nl-NL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78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nl-NL" dirty="0" smtClean="0">
                <a:solidFill>
                  <a:srgbClr val="FFFFFF"/>
                </a:solidFill>
                <a:latin typeface="Verdana" pitchFamily="34" charset="0"/>
              </a:rPr>
              <a:t>14 april 2022</a:t>
            </a:r>
            <a:endParaRPr lang="nl-NL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065268" cy="400110"/>
          </a:xfrm>
        </p:spPr>
        <p:txBody>
          <a:bodyPr/>
          <a:lstStyle/>
          <a:p>
            <a:r>
              <a:rPr lang="nl-NL" dirty="0" smtClean="0"/>
              <a:t>Wezenlijk nationaal veiligheidsbelang (WNV)</a:t>
            </a:r>
            <a:endParaRPr lang="nl-N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556792"/>
            <a:ext cx="799288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1400" b="1" kern="0" dirty="0" smtClean="0"/>
          </a:p>
          <a:p>
            <a:endParaRPr lang="nl-NL" sz="14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Hoger </a:t>
            </a:r>
            <a:r>
              <a:rPr lang="nl-NL" sz="1600" dirty="0"/>
              <a:t>liggende </a:t>
            </a:r>
            <a:r>
              <a:rPr lang="nl-NL" sz="1600" dirty="0" smtClean="0"/>
              <a:t>doel -&gt; </a:t>
            </a:r>
            <a:r>
              <a:rPr lang="nl-NL" sz="1600" b="1" dirty="0"/>
              <a:t>beste boot hebben</a:t>
            </a:r>
            <a:r>
              <a:rPr lang="nl-NL" sz="1600" dirty="0"/>
              <a:t> </a:t>
            </a:r>
            <a:r>
              <a:rPr lang="nl-NL" sz="1600" dirty="0" smtClean="0"/>
              <a:t>(en houden) </a:t>
            </a:r>
            <a:r>
              <a:rPr lang="nl-NL" sz="1600" dirty="0"/>
              <a:t>om de hoofdtaken van de </a:t>
            </a:r>
            <a:r>
              <a:rPr lang="nl-NL" sz="1600" dirty="0" smtClean="0"/>
              <a:t>krijgsmacht </a:t>
            </a:r>
            <a:r>
              <a:rPr lang="nl-NL" sz="1600" dirty="0"/>
              <a:t>uit te voeren (hoofdtaken 1 en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kern="0" dirty="0"/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Strategische beïnvloeding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Maritieme slagkracht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Wereldwijd inlichtingen verzamelen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1600" kern="0" dirty="0"/>
              <a:t>Inzet special </a:t>
            </a:r>
            <a:r>
              <a:rPr lang="nl-NL" sz="1600" kern="0" dirty="0" err="1"/>
              <a:t>forces</a:t>
            </a:r>
            <a:endParaRPr lang="nl-NL" sz="1600" kern="0" dirty="0"/>
          </a:p>
          <a:p>
            <a:pPr lvl="1" indent="0">
              <a:buNone/>
            </a:pPr>
            <a:endParaRPr lang="nl-NL" sz="1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B-variant </a:t>
            </a:r>
            <a:r>
              <a:rPr lang="nl-NL" sz="1600" dirty="0" smtClean="0"/>
              <a:t>is unieke niche-capaciteit</a:t>
            </a:r>
          </a:p>
          <a:p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/>
              <a:t>Nationale </a:t>
            </a:r>
            <a:r>
              <a:rPr lang="nl-NL" sz="1600" dirty="0"/>
              <a:t>veiligheidsbelangen </a:t>
            </a:r>
            <a:r>
              <a:rPr lang="nl-NL" sz="1600" dirty="0" smtClean="0"/>
              <a:t>vloeien voort uit o.a. Statuut en Grondwet</a:t>
            </a:r>
          </a:p>
          <a:p>
            <a:endParaRPr lang="nl-NL" sz="14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Materialisatie Wezenlijk Nationaal Veiligheidsbelang en </a:t>
            </a:r>
            <a:r>
              <a:rPr lang="nl-NL" sz="1600" dirty="0" err="1"/>
              <a:t>Sourcingsafweging</a:t>
            </a:r>
            <a:r>
              <a:rPr lang="nl-NL" sz="1600" kern="0" dirty="0" smtClean="0"/>
              <a:t/>
            </a:r>
            <a:br>
              <a:rPr lang="nl-NL" sz="1600" kern="0" dirty="0" smtClean="0"/>
            </a:br>
            <a:endParaRPr lang="nl-NL" sz="1600" kern="0" dirty="0" smtClean="0"/>
          </a:p>
          <a:p>
            <a:endParaRPr lang="nl-NL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7206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1200329"/>
          </a:xfrm>
        </p:spPr>
        <p:txBody>
          <a:bodyPr/>
          <a:lstStyle/>
          <a:p>
            <a:r>
              <a:rPr lang="nl-NL" dirty="0" smtClean="0"/>
              <a:t>Strategische autonomie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895143"/>
            <a:ext cx="7772400" cy="4102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b="1" dirty="0"/>
              <a:t>Beste boot </a:t>
            </a:r>
            <a:r>
              <a:rPr lang="nl-NL" sz="1600" b="1" dirty="0" smtClean="0"/>
              <a:t>houden: </a:t>
            </a:r>
            <a:r>
              <a:rPr lang="nl-NL" sz="1600" dirty="0" smtClean="0"/>
              <a:t>het </a:t>
            </a:r>
            <a:r>
              <a:rPr lang="nl-NL" sz="1600" dirty="0"/>
              <a:t>operationeel relevant houden van de boot en het kunnen garanderen van de inzetzekerheid gedurende de </a:t>
            </a:r>
            <a:r>
              <a:rPr lang="nl-NL" sz="1600" dirty="0" smtClean="0"/>
              <a:t>levensduur </a:t>
            </a:r>
          </a:p>
          <a:p>
            <a:pPr>
              <a:defRPr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Door gegarandeerde </a:t>
            </a:r>
            <a:r>
              <a:rPr lang="nl-NL" sz="1600" b="1" dirty="0"/>
              <a:t>toegang tot - en beschikbaarheid van </a:t>
            </a:r>
            <a:r>
              <a:rPr lang="nl-NL" sz="1600" dirty="0"/>
              <a:t>(internationale) kennis, rechten, mensen en middelen die noodzakelijk zijn om militaire capaciteiten in stand te houden en operaties uit te voeren, ongeacht de coalitie waarbinnen inzet </a:t>
            </a:r>
            <a:r>
              <a:rPr lang="nl-NL" sz="1600" dirty="0" smtClean="0"/>
              <a:t>plaatsvindt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Leveringszekerheid </a:t>
            </a:r>
            <a:r>
              <a:rPr lang="nl-NL" sz="1600" dirty="0"/>
              <a:t>in de ontwikkel- en toeleveringsketen rondom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b="1" dirty="0" smtClean="0"/>
              <a:t>40-tal </a:t>
            </a:r>
            <a:r>
              <a:rPr lang="nl-NL" sz="1600" b="1" dirty="0"/>
              <a:t>kritieke systemen</a:t>
            </a:r>
            <a:r>
              <a:rPr lang="nl-NL" sz="1600" dirty="0"/>
              <a:t> van de </a:t>
            </a:r>
            <a:r>
              <a:rPr lang="nl-NL" sz="1600" dirty="0" smtClean="0"/>
              <a:t>onderzeeboot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Kritiek want worden </a:t>
            </a:r>
            <a:r>
              <a:rPr lang="nl-NL" sz="1600" dirty="0"/>
              <a:t>gekenmerkt door </a:t>
            </a:r>
            <a:r>
              <a:rPr lang="nl-NL" sz="1600" dirty="0" smtClean="0"/>
              <a:t>hoge </a:t>
            </a:r>
            <a:r>
              <a:rPr lang="nl-NL" sz="1600" dirty="0"/>
              <a:t>ontwikkelingssnelheid en/of het niet </a:t>
            </a:r>
            <a:r>
              <a:rPr lang="nl-NL" sz="1600" dirty="0" smtClean="0"/>
              <a:t>vrij/beperkt </a:t>
            </a:r>
            <a:r>
              <a:rPr lang="nl-NL" sz="1600" dirty="0"/>
              <a:t>in de markt beschikbaar </a:t>
            </a:r>
            <a:r>
              <a:rPr lang="nl-NL" sz="1600" dirty="0" smtClean="0"/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 smtClean="0"/>
              <a:t>Capaciteiten van Defensie</a:t>
            </a:r>
            <a:r>
              <a:rPr lang="nl-NL" sz="1600" dirty="0"/>
              <a:t>, (internationale) strategische partners waaronder buitenlandse </a:t>
            </a:r>
            <a:r>
              <a:rPr lang="nl-NL" sz="1600" dirty="0" smtClean="0"/>
              <a:t>bedrijven, Nederlandse </a:t>
            </a:r>
            <a:r>
              <a:rPr lang="nl-NL" sz="1600" dirty="0"/>
              <a:t>kennisinstellingen en </a:t>
            </a:r>
            <a:r>
              <a:rPr lang="nl-NL" sz="1600" dirty="0" smtClean="0"/>
              <a:t>industrie</a:t>
            </a:r>
            <a:endParaRPr lang="nl-NL" sz="16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7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54149B-BF4F-4457-A5AA-4DBC1CD1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1266850"/>
            <a:ext cx="6832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 dirty="0" smtClean="0"/>
              <a:t>Verwervingsstrategie</a:t>
            </a:r>
            <a:endParaRPr lang="nl-NL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556792"/>
            <a:ext cx="8497639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1600" b="1" kern="0" dirty="0" smtClean="0"/>
          </a:p>
          <a:p>
            <a:endParaRPr lang="nl-NL" sz="1600" b="1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smtClean="0"/>
              <a:t>In </a:t>
            </a:r>
            <a:r>
              <a:rPr lang="en-US" sz="1600" kern="0" dirty="0" err="1" smtClean="0"/>
              <a:t>concurrentie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drie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kandidaat-werven</a:t>
            </a:r>
            <a:endParaRPr lang="en-US" sz="16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 err="1"/>
              <a:t>Artikel</a:t>
            </a:r>
            <a:r>
              <a:rPr lang="en-US" sz="1600" kern="0" dirty="0"/>
              <a:t> 346 VWEU</a:t>
            </a:r>
          </a:p>
          <a:p>
            <a:pPr marL="717550" lvl="1" indent="-342900">
              <a:buFontTx/>
              <a:buChar char="-"/>
            </a:pPr>
            <a:r>
              <a:rPr lang="en-US" sz="1600" kern="0" dirty="0" err="1"/>
              <a:t>Beschermen</a:t>
            </a:r>
            <a:r>
              <a:rPr lang="en-US" sz="1600" kern="0" dirty="0"/>
              <a:t> </a:t>
            </a:r>
            <a:r>
              <a:rPr lang="en-US" sz="1600" kern="0" dirty="0" err="1"/>
              <a:t>wezenlijk</a:t>
            </a:r>
            <a:r>
              <a:rPr lang="en-US" sz="1600" kern="0" dirty="0"/>
              <a:t> </a:t>
            </a:r>
            <a:r>
              <a:rPr lang="en-US" sz="1600" kern="0" dirty="0" err="1"/>
              <a:t>nationaal</a:t>
            </a:r>
            <a:r>
              <a:rPr lang="en-US" sz="1600" kern="0" dirty="0"/>
              <a:t> </a:t>
            </a:r>
            <a:r>
              <a:rPr lang="en-US" sz="1600" kern="0" dirty="0" err="1" smtClean="0"/>
              <a:t>veiligheidsbelang</a:t>
            </a:r>
            <a:r>
              <a:rPr lang="en-US" sz="1600" kern="0" dirty="0" smtClean="0"/>
              <a:t> (WNV)</a:t>
            </a:r>
            <a:r>
              <a:rPr lang="nl-NL" sz="1600" dirty="0" smtClean="0"/>
              <a:t> </a:t>
            </a:r>
          </a:p>
          <a:p>
            <a:pPr marL="717550" lvl="1" indent="-342900">
              <a:buFontTx/>
              <a:buChar char="-"/>
            </a:pPr>
            <a:r>
              <a:rPr lang="nl-NL" sz="1600" dirty="0" smtClean="0"/>
              <a:t>Kennis </a:t>
            </a:r>
            <a:r>
              <a:rPr lang="nl-NL" sz="1600" dirty="0"/>
              <a:t>en capaciteit te </a:t>
            </a:r>
            <a:r>
              <a:rPr lang="nl-NL" sz="1600" dirty="0" smtClean="0"/>
              <a:t>waarborgen</a:t>
            </a:r>
          </a:p>
          <a:p>
            <a:pPr marL="717550" lvl="1" indent="-342900">
              <a:buFontTx/>
              <a:buChar char="-"/>
            </a:pPr>
            <a:r>
              <a:rPr lang="nl-NL" sz="1600" dirty="0" smtClean="0"/>
              <a:t>Oog </a:t>
            </a:r>
            <a:r>
              <a:rPr lang="nl-NL" sz="1600" dirty="0"/>
              <a:t>op de instandhouding </a:t>
            </a: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4500" algn="l"/>
              </a:tabLst>
            </a:pPr>
            <a:endParaRPr lang="nl-NL" sz="1600" kern="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4500" algn="l"/>
              </a:tabLst>
            </a:pPr>
            <a:r>
              <a:rPr lang="nl-NL" sz="1600" kern="0" dirty="0">
                <a:solidFill>
                  <a:schemeClr val="tx1"/>
                </a:solidFill>
              </a:rPr>
              <a:t>Betrokkenheid </a:t>
            </a:r>
            <a:r>
              <a:rPr lang="nl-NL" sz="1600" kern="0" dirty="0" smtClean="0">
                <a:solidFill>
                  <a:schemeClr val="tx1"/>
                </a:solidFill>
              </a:rPr>
              <a:t>NLDTIB is nodig om </a:t>
            </a:r>
            <a:r>
              <a:rPr lang="nl-NL" sz="1600" kern="0" dirty="0">
                <a:solidFill>
                  <a:schemeClr val="tx1"/>
                </a:solidFill>
              </a:rPr>
              <a:t>de boot operationeel relevant te houden en de inzetzekerheid te kunnen garanderen gedurende de levensduur</a:t>
            </a:r>
            <a:r>
              <a:rPr lang="nl-NL" sz="1600" kern="0" dirty="0"/>
              <a:t/>
            </a:r>
            <a:br>
              <a:rPr lang="nl-NL" sz="1600" kern="0" dirty="0"/>
            </a:br>
            <a:r>
              <a:rPr lang="nl-NL" sz="1600" kern="0" dirty="0" smtClean="0"/>
              <a:t/>
            </a:r>
            <a:br>
              <a:rPr lang="nl-NL" sz="1600" kern="0" dirty="0" smtClean="0"/>
            </a:br>
            <a:endParaRPr lang="nl-NL" sz="1600" kern="0" dirty="0" smtClean="0"/>
          </a:p>
          <a:p>
            <a:endParaRPr lang="nl-NL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397" y="4747495"/>
            <a:ext cx="3241723" cy="1561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97" y="4675487"/>
            <a:ext cx="1693531" cy="1633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17252"/>
            <a:ext cx="3115925" cy="13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Vergelijking</a:t>
            </a:r>
            <a:r>
              <a:rPr lang="en-US" dirty="0" smtClean="0"/>
              <a:t> land-, </a:t>
            </a:r>
            <a:r>
              <a:rPr lang="en-US" dirty="0" err="1" smtClean="0"/>
              <a:t>lucht</a:t>
            </a:r>
            <a:r>
              <a:rPr lang="en-US" dirty="0" smtClean="0"/>
              <a:t>-, </a:t>
            </a:r>
            <a:r>
              <a:rPr lang="en-US" dirty="0" err="1" smtClean="0"/>
              <a:t>zeesystemen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 rotWithShape="1">
          <a:blip r:embed="rId3"/>
          <a:srcRect b="82616"/>
          <a:stretch/>
        </p:blipFill>
        <p:spPr>
          <a:xfrm>
            <a:off x="26293" y="2296459"/>
            <a:ext cx="9150129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026697"/>
            <a:ext cx="8920026" cy="167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88" y="3472150"/>
            <a:ext cx="1799642" cy="12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640960" cy="400110"/>
          </a:xfrm>
        </p:spPr>
        <p:txBody>
          <a:bodyPr/>
          <a:lstStyle/>
          <a:p>
            <a:r>
              <a:rPr lang="nl-NL" dirty="0"/>
              <a:t>Nederlandse Industriële </a:t>
            </a:r>
            <a:r>
              <a:rPr lang="nl-NL" dirty="0" smtClean="0"/>
              <a:t>betrokkenheid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nl-NL" dirty="0" smtClean="0">
                <a:solidFill>
                  <a:srgbClr val="FFFFFF"/>
                </a:solidFill>
                <a:latin typeface="Verdana" pitchFamily="34" charset="0"/>
              </a:rPr>
              <a:t>14 april 2022</a:t>
            </a:r>
            <a:endParaRPr lang="nl-NL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58A502-0E8F-40AF-AE64-6F3B62DBC08D}"/>
              </a:ext>
            </a:extLst>
          </p:cNvPr>
          <p:cNvSpPr/>
          <p:nvPr/>
        </p:nvSpPr>
        <p:spPr>
          <a:xfrm>
            <a:off x="1773381" y="3145357"/>
            <a:ext cx="3527473" cy="510099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Onderzeeboten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E8AE81-AFE1-4FF5-8171-09FA9907C714}"/>
              </a:ext>
            </a:extLst>
          </p:cNvPr>
          <p:cNvSpPr/>
          <p:nvPr/>
        </p:nvSpPr>
        <p:spPr>
          <a:xfrm>
            <a:off x="5433333" y="3149418"/>
            <a:ext cx="2051474" cy="510099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Overig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naval, air,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space)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37467480-8FC4-4681-A93E-F27935DDAFDF}"/>
              </a:ext>
            </a:extLst>
          </p:cNvPr>
          <p:cNvSpPr/>
          <p:nvPr/>
        </p:nvSpPr>
        <p:spPr>
          <a:xfrm>
            <a:off x="1773379" y="4047205"/>
            <a:ext cx="1770785" cy="283388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WNV 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ight Arrow 22">
            <a:extLst>
              <a:ext uri="{FF2B5EF4-FFF2-40B4-BE49-F238E27FC236}">
                <a16:creationId xmlns:a16="http://schemas.microsoft.com/office/drawing/2014/main" id="{F501DA82-56D4-4999-A42A-08F2A2DF1DBE}"/>
              </a:ext>
            </a:extLst>
          </p:cNvPr>
          <p:cNvSpPr/>
          <p:nvPr/>
        </p:nvSpPr>
        <p:spPr>
          <a:xfrm rot="5400000">
            <a:off x="3422179" y="2789973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86F4F3C3-2FD3-40DD-B140-7B1D37C52A7F}"/>
              </a:ext>
            </a:extLst>
          </p:cNvPr>
          <p:cNvSpPr/>
          <p:nvPr/>
        </p:nvSpPr>
        <p:spPr>
          <a:xfrm>
            <a:off x="3665642" y="4054132"/>
            <a:ext cx="1635212" cy="283388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Niet-WNV 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696499F8-3671-4C69-9866-9EF49A7765EB}"/>
              </a:ext>
            </a:extLst>
          </p:cNvPr>
          <p:cNvSpPr/>
          <p:nvPr/>
        </p:nvSpPr>
        <p:spPr>
          <a:xfrm>
            <a:off x="5461908" y="4051866"/>
            <a:ext cx="2022898" cy="283388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Indirect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4341D99A-3BEC-4BC4-8393-9B51E87AE3F3}"/>
              </a:ext>
            </a:extLst>
          </p:cNvPr>
          <p:cNvSpPr/>
          <p:nvPr/>
        </p:nvSpPr>
        <p:spPr>
          <a:xfrm>
            <a:off x="1863851" y="5641927"/>
            <a:ext cx="5711428" cy="451369"/>
          </a:xfrm>
          <a:prstGeom prst="roundRect">
            <a:avLst/>
          </a:prstGeom>
          <a:solidFill>
            <a:srgbClr val="38870D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Directe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indirecte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NLDTIB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betrokkenheid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8C86A786-2DFA-40D8-80C1-A5AD89AE9650}"/>
              </a:ext>
            </a:extLst>
          </p:cNvPr>
          <p:cNvSpPr/>
          <p:nvPr/>
        </p:nvSpPr>
        <p:spPr>
          <a:xfrm>
            <a:off x="4078061" y="4703604"/>
            <a:ext cx="3321293" cy="503112"/>
          </a:xfrm>
          <a:prstGeom prst="roundRect">
            <a:avLst/>
          </a:prstGeom>
          <a:solidFill>
            <a:srgbClr val="38870D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ICA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EZK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leverancier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FB95786D-6B21-4F31-820A-3401C48918DA}"/>
              </a:ext>
            </a:extLst>
          </p:cNvPr>
          <p:cNvSpPr/>
          <p:nvPr/>
        </p:nvSpPr>
        <p:spPr>
          <a:xfrm>
            <a:off x="1773381" y="2216239"/>
            <a:ext cx="5711426" cy="510099"/>
          </a:xfrm>
          <a:prstGeom prst="roundRect">
            <a:avLst/>
          </a:prstGeom>
          <a:solidFill>
            <a:srgbClr val="DD8423"/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Strategische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autonomie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Defensie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Industrie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15" name="Right Arrow 32">
            <a:extLst>
              <a:ext uri="{FF2B5EF4-FFF2-40B4-BE49-F238E27FC236}">
                <a16:creationId xmlns:a16="http://schemas.microsoft.com/office/drawing/2014/main" id="{4D9A8C8F-3404-4A80-985F-30D4686D7C04}"/>
              </a:ext>
            </a:extLst>
          </p:cNvPr>
          <p:cNvSpPr/>
          <p:nvPr/>
        </p:nvSpPr>
        <p:spPr>
          <a:xfrm rot="5400000">
            <a:off x="6247186" y="2787674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ight Arrow 33">
            <a:extLst>
              <a:ext uri="{FF2B5EF4-FFF2-40B4-BE49-F238E27FC236}">
                <a16:creationId xmlns:a16="http://schemas.microsoft.com/office/drawing/2014/main" id="{638D3EE7-6ED0-4318-AB6C-BC71C4E7950B}"/>
              </a:ext>
            </a:extLst>
          </p:cNvPr>
          <p:cNvSpPr/>
          <p:nvPr/>
        </p:nvSpPr>
        <p:spPr>
          <a:xfrm rot="5400000">
            <a:off x="2474056" y="3709866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ight Arrow 34">
            <a:extLst>
              <a:ext uri="{FF2B5EF4-FFF2-40B4-BE49-F238E27FC236}">
                <a16:creationId xmlns:a16="http://schemas.microsoft.com/office/drawing/2014/main" id="{18380A2F-730D-40AD-A9EB-3DC081C4F57B}"/>
              </a:ext>
            </a:extLst>
          </p:cNvPr>
          <p:cNvSpPr/>
          <p:nvPr/>
        </p:nvSpPr>
        <p:spPr>
          <a:xfrm rot="5400000">
            <a:off x="4454443" y="3713409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ight Arrow 35">
            <a:extLst>
              <a:ext uri="{FF2B5EF4-FFF2-40B4-BE49-F238E27FC236}">
                <a16:creationId xmlns:a16="http://schemas.microsoft.com/office/drawing/2014/main" id="{C7EB72FD-FBE0-47D3-8BDD-82ADB4D5FB6A}"/>
              </a:ext>
            </a:extLst>
          </p:cNvPr>
          <p:cNvSpPr/>
          <p:nvPr/>
        </p:nvSpPr>
        <p:spPr>
          <a:xfrm rot="5400000">
            <a:off x="6224452" y="3717987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Right Arrow 36">
            <a:extLst>
              <a:ext uri="{FF2B5EF4-FFF2-40B4-BE49-F238E27FC236}">
                <a16:creationId xmlns:a16="http://schemas.microsoft.com/office/drawing/2014/main" id="{F98A5FDF-307C-4C62-AAAD-B7397EF3CB6C}"/>
              </a:ext>
            </a:extLst>
          </p:cNvPr>
          <p:cNvSpPr/>
          <p:nvPr/>
        </p:nvSpPr>
        <p:spPr>
          <a:xfrm rot="5400000">
            <a:off x="2474056" y="4364081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ight Arrow 37">
            <a:extLst>
              <a:ext uri="{FF2B5EF4-FFF2-40B4-BE49-F238E27FC236}">
                <a16:creationId xmlns:a16="http://schemas.microsoft.com/office/drawing/2014/main" id="{0645CF21-4AFA-41EA-8796-6C33BA1C518D}"/>
              </a:ext>
            </a:extLst>
          </p:cNvPr>
          <p:cNvSpPr/>
          <p:nvPr/>
        </p:nvSpPr>
        <p:spPr>
          <a:xfrm rot="5400000">
            <a:off x="4454443" y="437592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6224452" y="437592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ight Arrow 40">
            <a:extLst>
              <a:ext uri="{FF2B5EF4-FFF2-40B4-BE49-F238E27FC236}">
                <a16:creationId xmlns:a16="http://schemas.microsoft.com/office/drawing/2014/main" id="{8FF6C505-D1C0-442A-B95A-074E526CEDE1}"/>
              </a:ext>
            </a:extLst>
          </p:cNvPr>
          <p:cNvSpPr/>
          <p:nvPr/>
        </p:nvSpPr>
        <p:spPr>
          <a:xfrm rot="2216504">
            <a:off x="3489183" y="4424106"/>
            <a:ext cx="633268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kstvak 24">
            <a:extLst>
              <a:ext uri="{FF2B5EF4-FFF2-40B4-BE49-F238E27FC236}">
                <a16:creationId xmlns:a16="http://schemas.microsoft.com/office/drawing/2014/main" id="{1737099A-8938-4DBD-8C61-365A057AAE6E}"/>
              </a:ext>
            </a:extLst>
          </p:cNvPr>
          <p:cNvSpPr txBox="1"/>
          <p:nvPr/>
        </p:nvSpPr>
        <p:spPr>
          <a:xfrm>
            <a:off x="1773379" y="1717358"/>
            <a:ext cx="5875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Verdana"/>
              </a:rPr>
              <a:t>Industrial Cooperation Agreement (ICA)</a:t>
            </a:r>
            <a:endParaRPr lang="nl-NL" sz="21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947098E5-FFCF-425C-B199-4341FA276577}"/>
              </a:ext>
            </a:extLst>
          </p:cNvPr>
          <p:cNvSpPr/>
          <p:nvPr/>
        </p:nvSpPr>
        <p:spPr>
          <a:xfrm>
            <a:off x="1783972" y="4682601"/>
            <a:ext cx="1760193" cy="524115"/>
          </a:xfrm>
          <a:prstGeom prst="roundRect">
            <a:avLst/>
          </a:prstGeom>
          <a:solidFill>
            <a:srgbClr val="017BC6">
              <a:lumMod val="75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Contracten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Defensie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leverancier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Right Arrow 39">
            <a:extLst>
              <a:ext uri="{FF2B5EF4-FFF2-40B4-BE49-F238E27FC236}">
                <a16:creationId xmlns:a16="http://schemas.microsoft.com/office/drawing/2014/main" id="{437EA231-23F7-4DD8-8C8C-0A2172DFF6C4}"/>
              </a:ext>
            </a:extLst>
          </p:cNvPr>
          <p:cNvSpPr/>
          <p:nvPr/>
        </p:nvSpPr>
        <p:spPr>
          <a:xfrm>
            <a:off x="3670179" y="4846271"/>
            <a:ext cx="271273" cy="137475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ight Arrow 39">
            <a:extLst>
              <a:ext uri="{FF2B5EF4-FFF2-40B4-BE49-F238E27FC236}">
                <a16:creationId xmlns:a16="http://schemas.microsoft.com/office/drawing/2014/main" id="{5FB55AD8-07CC-4244-BB8E-9AF0A46815EB}"/>
              </a:ext>
            </a:extLst>
          </p:cNvPr>
          <p:cNvSpPr/>
          <p:nvPr/>
        </p:nvSpPr>
        <p:spPr>
          <a:xfrm rot="10800000">
            <a:off x="3670179" y="4985408"/>
            <a:ext cx="271273" cy="137475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Pijl: gebogen omhoog 1">
            <a:extLst>
              <a:ext uri="{FF2B5EF4-FFF2-40B4-BE49-F238E27FC236}">
                <a16:creationId xmlns:a16="http://schemas.microsoft.com/office/drawing/2014/main" id="{801CB110-DAF7-4B97-9231-3B30FB71A6C7}"/>
              </a:ext>
            </a:extLst>
          </p:cNvPr>
          <p:cNvSpPr/>
          <p:nvPr/>
        </p:nvSpPr>
        <p:spPr>
          <a:xfrm rot="5400000">
            <a:off x="913399" y="3577367"/>
            <a:ext cx="570015" cy="989585"/>
          </a:xfrm>
          <a:prstGeom prst="bentUpArrow">
            <a:avLst/>
          </a:prstGeom>
          <a:solidFill>
            <a:srgbClr val="F9E11E">
              <a:lumMod val="20000"/>
              <a:lumOff val="80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kstvak 2">
            <a:extLst>
              <a:ext uri="{FF2B5EF4-FFF2-40B4-BE49-F238E27FC236}">
                <a16:creationId xmlns:a16="http://schemas.microsoft.com/office/drawing/2014/main" id="{024BAB45-41DC-4A6B-8501-7D85972E1D28}"/>
              </a:ext>
            </a:extLst>
          </p:cNvPr>
          <p:cNvSpPr txBox="1"/>
          <p:nvPr/>
        </p:nvSpPr>
        <p:spPr>
          <a:xfrm flipH="1">
            <a:off x="124687" y="3145357"/>
            <a:ext cx="1541551" cy="5078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WNV-maatregelen</a:t>
            </a:r>
          </a:p>
        </p:txBody>
      </p:sp>
      <p:sp>
        <p:nvSpPr>
          <p:cNvPr id="33" name="Ovaal 33">
            <a:extLst>
              <a:ext uri="{FF2B5EF4-FFF2-40B4-BE49-F238E27FC236}">
                <a16:creationId xmlns:a16="http://schemas.microsoft.com/office/drawing/2014/main" id="{D2F1B826-2A0E-499A-B799-56E67328C40B}"/>
              </a:ext>
            </a:extLst>
          </p:cNvPr>
          <p:cNvSpPr/>
          <p:nvPr/>
        </p:nvSpPr>
        <p:spPr>
          <a:xfrm>
            <a:off x="1640901" y="4524727"/>
            <a:ext cx="5828739" cy="83715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6224452" y="5293437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Right Arrow 38">
            <a:extLst>
              <a:ext uri="{FF2B5EF4-FFF2-40B4-BE49-F238E27FC236}">
                <a16:creationId xmlns:a16="http://schemas.microsoft.com/office/drawing/2014/main" id="{51A23688-1F3C-4BD3-A232-CDB6CDF62EE3}"/>
              </a:ext>
            </a:extLst>
          </p:cNvPr>
          <p:cNvSpPr/>
          <p:nvPr/>
        </p:nvSpPr>
        <p:spPr>
          <a:xfrm rot="5400000">
            <a:off x="2474056" y="5289262"/>
            <a:ext cx="307856" cy="300392"/>
          </a:xfrm>
          <a:prstGeom prst="rightArrow">
            <a:avLst/>
          </a:prstGeom>
          <a:solidFill>
            <a:srgbClr val="94700A">
              <a:lumMod val="40000"/>
              <a:lumOff val="60000"/>
              <a:alpha val="58000"/>
            </a:srgbClr>
          </a:solidFill>
          <a:ln w="12700" cap="flat" cmpd="sng" algn="ctr">
            <a:solidFill>
              <a:srgbClr val="4214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Toewerken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offerteaanvraag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nl-NL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14 april 2022</a:t>
            </a:r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1925638"/>
            <a:ext cx="7986464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nl-NL" sz="1600" b="1" dirty="0"/>
              <a:t>Meer </a:t>
            </a:r>
            <a:r>
              <a:rPr lang="nl-NL" sz="1600" b="1" dirty="0" smtClean="0"/>
              <a:t>focus</a:t>
            </a:r>
            <a:r>
              <a:rPr lang="nl-NL" sz="1600" dirty="0" smtClean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Leverings</a:t>
            </a:r>
            <a:r>
              <a:rPr lang="en-US" sz="1600" dirty="0" smtClean="0"/>
              <a:t>-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 smtClean="0"/>
              <a:t>instandhoudingscontracten</a:t>
            </a:r>
            <a:r>
              <a:rPr lang="en-US" sz="1600" dirty="0" smtClean="0"/>
              <a:t> </a:t>
            </a:r>
            <a:r>
              <a:rPr lang="en-US" sz="1600" dirty="0" err="1" smtClean="0"/>
              <a:t>opknippen</a:t>
            </a:r>
            <a:endParaRPr lang="en-US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 smtClean="0"/>
              <a:t>Beoordelingskader</a:t>
            </a:r>
            <a:r>
              <a:rPr lang="nl-NL" sz="1600" dirty="0"/>
              <a:t>, gunningsmodel en eisenpakket </a:t>
            </a:r>
            <a:r>
              <a:rPr lang="nl-NL" sz="1600" dirty="0" smtClean="0"/>
              <a:t>uitwerken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Rest dialoog vervalt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00" b="1" dirty="0"/>
          </a:p>
          <a:p>
            <a:pPr>
              <a:lnSpc>
                <a:spcPct val="120000"/>
              </a:lnSpc>
            </a:pPr>
            <a:r>
              <a:rPr lang="nl-NL" sz="1600" b="1" dirty="0" smtClean="0"/>
              <a:t>Kamer </a:t>
            </a:r>
            <a:r>
              <a:rPr lang="nl-NL" sz="1600" b="1" dirty="0"/>
              <a:t>na zomer 2022 vertrouwelijk </a:t>
            </a:r>
            <a:r>
              <a:rPr lang="nl-NL" sz="1600" b="1" dirty="0" smtClean="0"/>
              <a:t>informeren</a:t>
            </a:r>
            <a:endParaRPr lang="nl-NL" sz="1600" dirty="0" smtClean="0"/>
          </a:p>
          <a:p>
            <a:pPr>
              <a:lnSpc>
                <a:spcPct val="120000"/>
              </a:lnSpc>
            </a:pPr>
            <a:r>
              <a:rPr lang="nl-NL" sz="1600" dirty="0" smtClean="0"/>
              <a:t>Afweging </a:t>
            </a:r>
            <a:r>
              <a:rPr lang="nl-NL" sz="1600" dirty="0"/>
              <a:t>tussen primaire en secundaire eisen en </a:t>
            </a:r>
            <a:r>
              <a:rPr lang="nl-NL" sz="1600" dirty="0" smtClean="0"/>
              <a:t>gevolgen </a:t>
            </a:r>
            <a:r>
              <a:rPr lang="nl-NL" sz="1600" dirty="0"/>
              <a:t>voor strategische autonomie </a:t>
            </a:r>
            <a:r>
              <a:rPr lang="nl-NL" sz="1600" dirty="0" smtClean="0"/>
              <a:t>(Van </a:t>
            </a:r>
            <a:r>
              <a:rPr lang="nl-NL" sz="1600" dirty="0"/>
              <a:t>Wijngaarden c.s. </a:t>
            </a:r>
            <a:r>
              <a:rPr lang="nl-NL" sz="1600" dirty="0" smtClean="0"/>
              <a:t>35925-X</a:t>
            </a:r>
            <a:r>
              <a:rPr lang="nl-NL" sz="1600" dirty="0"/>
              <a:t>, nr. </a:t>
            </a:r>
            <a:r>
              <a:rPr lang="nl-NL" sz="1600" dirty="0" smtClean="0"/>
              <a:t>43)</a:t>
            </a:r>
          </a:p>
          <a:p>
            <a:pPr>
              <a:lnSpc>
                <a:spcPct val="120000"/>
              </a:lnSpc>
            </a:pPr>
            <a:endParaRPr lang="nl-NL" sz="1600" dirty="0"/>
          </a:p>
          <a:p>
            <a:pPr>
              <a:lnSpc>
                <a:spcPct val="120000"/>
              </a:lnSpc>
            </a:pPr>
            <a:r>
              <a:rPr lang="en-US" sz="1600" b="1" dirty="0" err="1"/>
              <a:t>Offerteaanvraag</a:t>
            </a:r>
            <a:r>
              <a:rPr lang="en-US" sz="1600" b="1" dirty="0"/>
              <a:t> </a:t>
            </a:r>
            <a:r>
              <a:rPr lang="nl-NL" sz="1600" b="1" dirty="0"/>
              <a:t>laatste kwartaal </a:t>
            </a:r>
            <a:r>
              <a:rPr lang="nl-NL" sz="1600" b="1" dirty="0" smtClean="0"/>
              <a:t>2022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32625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CDC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_MinDef.potx" id="{232A989B-C5C4-4B92-BE86-6B46A6213FEB}" vid="{0FA2CE63-EB79-4894-A65A-5A2B88B9DDE3}"/>
    </a:ext>
  </a:extLst>
</a:theme>
</file>

<file path=ppt/theme/theme2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E040C8C9-9B93-E444-93F9-5C528681D9A6}" vid="{9EB665A5-5769-D14F-8E89-F9A268A4FC2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559</ap:Words>
  <ap:PresentationFormat>Diavoorstelling (4:3)</ap:PresentationFormat>
  <ap:Paragraphs>119</ap:Paragraphs>
  <ap:Slides>9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ap:HeadingPairs>
  <ap:TitlesOfParts>
    <vt:vector baseType="lpstr" size="14">
      <vt:lpstr>Arial</vt:lpstr>
      <vt:lpstr>Verdana</vt:lpstr>
      <vt:lpstr>Wingdings</vt:lpstr>
      <vt:lpstr>Presentatie_CDC</vt:lpstr>
      <vt:lpstr>Rijkshuisstijl Violet</vt:lpstr>
      <vt:lpstr>Vervanging onderzeebootcapaciteit  (V-OZBT)</vt:lpstr>
      <vt:lpstr>Hoofdlijnenbrief en DIS</vt:lpstr>
      <vt:lpstr>Recente moties</vt:lpstr>
      <vt:lpstr>Wezenlijk nationaal veiligheidsbelang (WNV)</vt:lpstr>
      <vt:lpstr>Strategische autonomie  </vt:lpstr>
      <vt:lpstr>PowerPoint-presentatie</vt:lpstr>
      <vt:lpstr>Vergelijking land-, lucht-, zeesystemen </vt:lpstr>
      <vt:lpstr>Nederlandse Industriële betrokkenheid</vt:lpstr>
      <vt:lpstr>Toewerken naar offerteaanvraag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2020-01-14T08:59:36.0000000Z</dcterms:created>
  <dcterms:modified xsi:type="dcterms:W3CDTF">2022-04-21T06:55:02.0000000Z</dcterms:modified>
  <dc:description/>
  <dc:subject/>
  <keywords/>
  <version/>
  <category>------------------------</category>
</coreProperties>
</file>