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9.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8" r:id="rId2"/>
  </p:sldMasterIdLst>
  <p:notesMasterIdLst>
    <p:notesMasterId r:id="rId23"/>
  </p:notesMasterIdLst>
  <p:handoutMasterIdLst>
    <p:handoutMasterId r:id="rId24"/>
  </p:handoutMasterIdLst>
  <p:sldIdLst>
    <p:sldId id="256" r:id="rId3"/>
    <p:sldId id="257" r:id="rId4"/>
    <p:sldId id="259" r:id="rId5"/>
    <p:sldId id="260" r:id="rId6"/>
    <p:sldId id="276" r:id="rId7"/>
    <p:sldId id="275" r:id="rId8"/>
    <p:sldId id="272" r:id="rId9"/>
    <p:sldId id="261" r:id="rId10"/>
    <p:sldId id="262" r:id="rId11"/>
    <p:sldId id="263" r:id="rId12"/>
    <p:sldId id="277" r:id="rId13"/>
    <p:sldId id="279" r:id="rId14"/>
    <p:sldId id="281" r:id="rId15"/>
    <p:sldId id="266" r:id="rId16"/>
    <p:sldId id="268" r:id="rId17"/>
    <p:sldId id="283" r:id="rId18"/>
    <p:sldId id="278" r:id="rId19"/>
    <p:sldId id="271" r:id="rId20"/>
    <p:sldId id="280" r:id="rId21"/>
    <p:sldId id="282" r:id="rId22"/>
  </p:sldIdLst>
  <p:sldSz cx="12192000" cy="6858000"/>
  <p:notesSz cx="6858000" cy="9144000"/>
  <p:custDataLst>
    <p:tags r:id="rId25"/>
  </p:custDataLst>
  <p:defaultTextStyle>
    <a:defPPr>
      <a:defRPr lang="nl-NL"/>
    </a:defPPr>
    <a:lvl1pPr algn="l" rtl="0" fontAlgn="base">
      <a:spcBef>
        <a:spcPct val="0"/>
      </a:spcBef>
      <a:spcAft>
        <a:spcPct val="0"/>
      </a:spcAft>
      <a:defRPr sz="2400" kern="1200">
        <a:solidFill>
          <a:schemeClr val="tx1"/>
        </a:solidFill>
        <a:latin typeface="Verdana" pitchFamily="34" charset="0"/>
        <a:ea typeface="+mn-ea"/>
        <a:cs typeface="+mn-cs"/>
      </a:defRPr>
    </a:lvl1pPr>
    <a:lvl2pPr marL="457291" algn="l" rtl="0" fontAlgn="base">
      <a:spcBef>
        <a:spcPct val="0"/>
      </a:spcBef>
      <a:spcAft>
        <a:spcPct val="0"/>
      </a:spcAft>
      <a:defRPr sz="2400" kern="1200">
        <a:solidFill>
          <a:schemeClr val="tx1"/>
        </a:solidFill>
        <a:latin typeface="Verdana" pitchFamily="34" charset="0"/>
        <a:ea typeface="+mn-ea"/>
        <a:cs typeface="+mn-cs"/>
      </a:defRPr>
    </a:lvl2pPr>
    <a:lvl3pPr marL="914583" algn="l" rtl="0" fontAlgn="base">
      <a:spcBef>
        <a:spcPct val="0"/>
      </a:spcBef>
      <a:spcAft>
        <a:spcPct val="0"/>
      </a:spcAft>
      <a:defRPr sz="2400" kern="1200">
        <a:solidFill>
          <a:schemeClr val="tx1"/>
        </a:solidFill>
        <a:latin typeface="Verdana" pitchFamily="34" charset="0"/>
        <a:ea typeface="+mn-ea"/>
        <a:cs typeface="+mn-cs"/>
      </a:defRPr>
    </a:lvl3pPr>
    <a:lvl4pPr marL="1371874" algn="l" rtl="0" fontAlgn="base">
      <a:spcBef>
        <a:spcPct val="0"/>
      </a:spcBef>
      <a:spcAft>
        <a:spcPct val="0"/>
      </a:spcAft>
      <a:defRPr sz="2400" kern="1200">
        <a:solidFill>
          <a:schemeClr val="tx1"/>
        </a:solidFill>
        <a:latin typeface="Verdana" pitchFamily="34" charset="0"/>
        <a:ea typeface="+mn-ea"/>
        <a:cs typeface="+mn-cs"/>
      </a:defRPr>
    </a:lvl4pPr>
    <a:lvl5pPr marL="1829166" algn="l" rtl="0" fontAlgn="base">
      <a:spcBef>
        <a:spcPct val="0"/>
      </a:spcBef>
      <a:spcAft>
        <a:spcPct val="0"/>
      </a:spcAft>
      <a:defRPr sz="2400" kern="1200">
        <a:solidFill>
          <a:schemeClr val="tx1"/>
        </a:solidFill>
        <a:latin typeface="Verdana" pitchFamily="34" charset="0"/>
        <a:ea typeface="+mn-ea"/>
        <a:cs typeface="+mn-cs"/>
      </a:defRPr>
    </a:lvl5pPr>
    <a:lvl6pPr marL="2286457" algn="l" defTabSz="914583" rtl="0" eaLnBrk="1" latinLnBrk="0" hangingPunct="1">
      <a:defRPr sz="2400" kern="1200">
        <a:solidFill>
          <a:schemeClr val="tx1"/>
        </a:solidFill>
        <a:latin typeface="Verdana" pitchFamily="34" charset="0"/>
        <a:ea typeface="+mn-ea"/>
        <a:cs typeface="+mn-cs"/>
      </a:defRPr>
    </a:lvl6pPr>
    <a:lvl7pPr marL="2743749" algn="l" defTabSz="914583" rtl="0" eaLnBrk="1" latinLnBrk="0" hangingPunct="1">
      <a:defRPr sz="2400" kern="1200">
        <a:solidFill>
          <a:schemeClr val="tx1"/>
        </a:solidFill>
        <a:latin typeface="Verdana" pitchFamily="34" charset="0"/>
        <a:ea typeface="+mn-ea"/>
        <a:cs typeface="+mn-cs"/>
      </a:defRPr>
    </a:lvl7pPr>
    <a:lvl8pPr marL="3201040" algn="l" defTabSz="914583" rtl="0" eaLnBrk="1" latinLnBrk="0" hangingPunct="1">
      <a:defRPr sz="2400" kern="1200">
        <a:solidFill>
          <a:schemeClr val="tx1"/>
        </a:solidFill>
        <a:latin typeface="Verdana" pitchFamily="34" charset="0"/>
        <a:ea typeface="+mn-ea"/>
        <a:cs typeface="+mn-cs"/>
      </a:defRPr>
    </a:lvl8pPr>
    <a:lvl9pPr marL="3658332" algn="l" defTabSz="914583"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20">
          <p15:clr>
            <a:srgbClr val="A4A3A4"/>
          </p15:clr>
        </p15:guide>
        <p15:guide id="3" orient="horz" pos="720">
          <p15:clr>
            <a:srgbClr val="A4A3A4"/>
          </p15:clr>
        </p15:guide>
        <p15:guide id="4" orient="horz" pos="432">
          <p15:clr>
            <a:srgbClr val="A4A3A4"/>
          </p15:clr>
        </p15:guide>
        <p15:guide id="5" pos="3840">
          <p15:clr>
            <a:srgbClr val="A4A3A4"/>
          </p15:clr>
        </p15:guide>
        <p15:guide id="6" pos="3696">
          <p15:clr>
            <a:srgbClr val="A4A3A4"/>
          </p15:clr>
        </p15:guide>
        <p15:guide id="7" pos="3985">
          <p15:clr>
            <a:srgbClr val="A4A3A4"/>
          </p15:clr>
        </p15:guide>
        <p15:guide id="8" pos="3637">
          <p15:clr>
            <a:srgbClr val="A4A3A4"/>
          </p15:clr>
        </p15:guide>
        <p15:guide id="9" pos="4032">
          <p15:clr>
            <a:srgbClr val="A4A3A4"/>
          </p15:clr>
        </p15:guide>
        <p15:guide id="10" pos="75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652A"/>
    <a:srgbClr val="0E4A10"/>
    <a:srgbClr val="47145C"/>
    <a:srgbClr val="960044"/>
    <a:srgbClr val="2494C5"/>
    <a:srgbClr val="9ACCD4"/>
    <a:srgbClr val="ED8FBB"/>
    <a:srgbClr val="996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snapToObjects="1" showGuides="1">
      <p:cViewPr varScale="1">
        <p:scale>
          <a:sx n="109" d="100"/>
          <a:sy n="109" d="100"/>
        </p:scale>
        <p:origin x="636" y="102"/>
      </p:cViewPr>
      <p:guideLst>
        <p:guide orient="horz" pos="2160"/>
        <p:guide orient="horz" pos="4120"/>
        <p:guide orient="horz" pos="720"/>
        <p:guide orient="horz" pos="432"/>
        <p:guide pos="3840"/>
        <p:guide pos="3696"/>
        <p:guide pos="3985"/>
        <p:guide pos="3637"/>
        <p:guide pos="4032"/>
        <p:guide pos="7518"/>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7" d="100"/>
          <a:sy n="67" d="100"/>
        </p:scale>
        <p:origin x="-36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3848B-0125-4E43-89B3-8F925BF78F66}" type="doc">
      <dgm:prSet loTypeId="urn:microsoft.com/office/officeart/2005/8/layout/hProcess11" loCatId="process" qsTypeId="urn:microsoft.com/office/officeart/2005/8/quickstyle/simple1" qsCatId="simple" csTypeId="urn:microsoft.com/office/officeart/2005/8/colors/accent0_3" csCatId="mainScheme" phldr="1"/>
      <dgm:spPr/>
    </dgm:pt>
    <dgm:pt modelId="{32D24D97-F718-4F92-BE35-4DA8209CD50D}">
      <dgm:prSet phldrT="[Tekst]"/>
      <dgm:spPr/>
      <dgm:t>
        <a:bodyPr/>
        <a:lstStyle/>
        <a:p>
          <a:r>
            <a:rPr lang="nl-NL" b="0" i="0" dirty="0" smtClean="0"/>
            <a:t>Groep justitiële samenwerking in strafzaken (COPEN)</a:t>
          </a:r>
          <a:endParaRPr lang="nl-NL" b="0" dirty="0"/>
        </a:p>
      </dgm:t>
    </dgm:pt>
    <dgm:pt modelId="{83DCD773-A33E-4821-AF54-1459CA8FB711}" type="parTrans" cxnId="{2C250B16-4582-4290-B374-C8978D02B5F7}">
      <dgm:prSet/>
      <dgm:spPr/>
      <dgm:t>
        <a:bodyPr/>
        <a:lstStyle/>
        <a:p>
          <a:endParaRPr lang="nl-NL"/>
        </a:p>
      </dgm:t>
    </dgm:pt>
    <dgm:pt modelId="{7252E1A2-374F-499D-A773-01E7ABE8B39E}" type="sibTrans" cxnId="{2C250B16-4582-4290-B374-C8978D02B5F7}">
      <dgm:prSet/>
      <dgm:spPr/>
      <dgm:t>
        <a:bodyPr/>
        <a:lstStyle/>
        <a:p>
          <a:endParaRPr lang="nl-NL"/>
        </a:p>
      </dgm:t>
    </dgm:pt>
    <dgm:pt modelId="{13B53141-5BFA-49C8-B5CE-5ED6BFFBC536}">
      <dgm:prSet phldrT="[Tekst]"/>
      <dgm:spPr/>
      <dgm:t>
        <a:bodyPr/>
        <a:lstStyle/>
        <a:p>
          <a:r>
            <a:rPr lang="nl-NL" b="0" i="0" u="none" dirty="0" smtClean="0"/>
            <a:t>Comité van Permanente Vertegenwoordigers II (COREPER II)</a:t>
          </a:r>
          <a:endParaRPr lang="nl-NL" b="0" dirty="0"/>
        </a:p>
      </dgm:t>
    </dgm:pt>
    <dgm:pt modelId="{0376185A-AEA9-4908-B902-2C5AFD125DE5}" type="parTrans" cxnId="{1DB0CF85-2D20-44E6-8DB8-AB0F2E3E172D}">
      <dgm:prSet/>
      <dgm:spPr/>
      <dgm:t>
        <a:bodyPr/>
        <a:lstStyle/>
        <a:p>
          <a:endParaRPr lang="nl-NL"/>
        </a:p>
      </dgm:t>
    </dgm:pt>
    <dgm:pt modelId="{B6223FDF-9A7F-4C3A-A9AE-E4DC80A5794B}" type="sibTrans" cxnId="{1DB0CF85-2D20-44E6-8DB8-AB0F2E3E172D}">
      <dgm:prSet/>
      <dgm:spPr/>
      <dgm:t>
        <a:bodyPr/>
        <a:lstStyle/>
        <a:p>
          <a:endParaRPr lang="nl-NL"/>
        </a:p>
      </dgm:t>
    </dgm:pt>
    <dgm:pt modelId="{4198117A-B757-4F9E-A3BA-9642E984FA6C}">
      <dgm:prSet phldrT="[Tekst]"/>
      <dgm:spPr/>
      <dgm:t>
        <a:bodyPr/>
        <a:lstStyle/>
        <a:p>
          <a:r>
            <a:rPr lang="nl-NL" b="0" i="0" dirty="0" smtClean="0"/>
            <a:t>Raad Justitie en Binnenlandse Zaken (JBZ)</a:t>
          </a:r>
          <a:endParaRPr lang="nl-NL" b="0" dirty="0"/>
        </a:p>
      </dgm:t>
    </dgm:pt>
    <dgm:pt modelId="{CBDB3AE4-48CA-48B8-9452-1E639B6DFD28}" type="parTrans" cxnId="{6E40B317-F477-427A-8798-2D4A7B45D953}">
      <dgm:prSet/>
      <dgm:spPr/>
      <dgm:t>
        <a:bodyPr/>
        <a:lstStyle/>
        <a:p>
          <a:endParaRPr lang="nl-NL"/>
        </a:p>
      </dgm:t>
    </dgm:pt>
    <dgm:pt modelId="{91939488-FABF-4B4B-8AD5-8A93C8F9893E}" type="sibTrans" cxnId="{6E40B317-F477-427A-8798-2D4A7B45D953}">
      <dgm:prSet/>
      <dgm:spPr/>
      <dgm:t>
        <a:bodyPr/>
        <a:lstStyle/>
        <a:p>
          <a:endParaRPr lang="nl-NL"/>
        </a:p>
      </dgm:t>
    </dgm:pt>
    <dgm:pt modelId="{7A704CDE-EE3F-42B8-AAD6-59F8F8AFD1D2}" type="pres">
      <dgm:prSet presAssocID="{5F83848B-0125-4E43-89B3-8F925BF78F66}" presName="Name0" presStyleCnt="0">
        <dgm:presLayoutVars>
          <dgm:dir/>
          <dgm:resizeHandles val="exact"/>
        </dgm:presLayoutVars>
      </dgm:prSet>
      <dgm:spPr/>
    </dgm:pt>
    <dgm:pt modelId="{FB866B12-87DD-47D2-AA14-1D24D5E36F2C}" type="pres">
      <dgm:prSet presAssocID="{5F83848B-0125-4E43-89B3-8F925BF78F66}" presName="arrow" presStyleLbl="bgShp" presStyleIdx="0" presStyleCnt="1"/>
      <dgm:spPr>
        <a:blipFill rotWithShape="0">
          <a:blip xmlns:r="http://schemas.openxmlformats.org/officeDocument/2006/relationships" r:embed="rId1"/>
          <a:stretch>
            <a:fillRect/>
          </a:stretch>
        </a:blipFill>
      </dgm:spPr>
      <dgm:t>
        <a:bodyPr/>
        <a:lstStyle/>
        <a:p>
          <a:endParaRPr lang="nl-NL"/>
        </a:p>
      </dgm:t>
    </dgm:pt>
    <dgm:pt modelId="{7B0BC6A3-C822-46C5-AE4E-4297C628A8A8}" type="pres">
      <dgm:prSet presAssocID="{5F83848B-0125-4E43-89B3-8F925BF78F66}" presName="points" presStyleCnt="0"/>
      <dgm:spPr/>
    </dgm:pt>
    <dgm:pt modelId="{679400C4-C17C-400E-859E-0A882230E411}" type="pres">
      <dgm:prSet presAssocID="{32D24D97-F718-4F92-BE35-4DA8209CD50D}" presName="compositeA" presStyleCnt="0"/>
      <dgm:spPr/>
    </dgm:pt>
    <dgm:pt modelId="{BA2E806B-5967-42AE-AA21-5443F6C32416}" type="pres">
      <dgm:prSet presAssocID="{32D24D97-F718-4F92-BE35-4DA8209CD50D}" presName="textA" presStyleLbl="revTx" presStyleIdx="0" presStyleCnt="3">
        <dgm:presLayoutVars>
          <dgm:bulletEnabled val="1"/>
        </dgm:presLayoutVars>
      </dgm:prSet>
      <dgm:spPr/>
      <dgm:t>
        <a:bodyPr/>
        <a:lstStyle/>
        <a:p>
          <a:endParaRPr lang="nl-NL"/>
        </a:p>
      </dgm:t>
    </dgm:pt>
    <dgm:pt modelId="{20E03E41-0A42-49F5-B7AB-6D907A1CED51}" type="pres">
      <dgm:prSet presAssocID="{32D24D97-F718-4F92-BE35-4DA8209CD50D}" presName="circleA" presStyleLbl="node1" presStyleIdx="0" presStyleCnt="3"/>
      <dgm:spPr/>
    </dgm:pt>
    <dgm:pt modelId="{16E526B2-E3E4-4187-91D0-DD0ECF93F2DF}" type="pres">
      <dgm:prSet presAssocID="{32D24D97-F718-4F92-BE35-4DA8209CD50D}" presName="spaceA" presStyleCnt="0"/>
      <dgm:spPr/>
    </dgm:pt>
    <dgm:pt modelId="{6FDC0374-2B04-4118-94CA-DEC611E09B11}" type="pres">
      <dgm:prSet presAssocID="{7252E1A2-374F-499D-A773-01E7ABE8B39E}" presName="space" presStyleCnt="0"/>
      <dgm:spPr/>
    </dgm:pt>
    <dgm:pt modelId="{FA6A8070-2EB1-43FD-A557-FCDBD1582C21}" type="pres">
      <dgm:prSet presAssocID="{13B53141-5BFA-49C8-B5CE-5ED6BFFBC536}" presName="compositeB" presStyleCnt="0"/>
      <dgm:spPr/>
    </dgm:pt>
    <dgm:pt modelId="{A692691D-D240-4D48-B2A7-01459549BAE5}" type="pres">
      <dgm:prSet presAssocID="{13B53141-5BFA-49C8-B5CE-5ED6BFFBC536}" presName="textB" presStyleLbl="revTx" presStyleIdx="1" presStyleCnt="3">
        <dgm:presLayoutVars>
          <dgm:bulletEnabled val="1"/>
        </dgm:presLayoutVars>
      </dgm:prSet>
      <dgm:spPr/>
      <dgm:t>
        <a:bodyPr/>
        <a:lstStyle/>
        <a:p>
          <a:endParaRPr lang="nl-NL"/>
        </a:p>
      </dgm:t>
    </dgm:pt>
    <dgm:pt modelId="{859A4813-6042-476E-BE8D-61EC0FF20E11}" type="pres">
      <dgm:prSet presAssocID="{13B53141-5BFA-49C8-B5CE-5ED6BFFBC536}" presName="circleB" presStyleLbl="node1" presStyleIdx="1" presStyleCnt="3"/>
      <dgm:spPr/>
    </dgm:pt>
    <dgm:pt modelId="{178AE563-FD78-4677-8F92-22A55A614DFC}" type="pres">
      <dgm:prSet presAssocID="{13B53141-5BFA-49C8-B5CE-5ED6BFFBC536}" presName="spaceB" presStyleCnt="0"/>
      <dgm:spPr/>
    </dgm:pt>
    <dgm:pt modelId="{B4C45D91-917E-4591-8A43-0550F0EFAEC1}" type="pres">
      <dgm:prSet presAssocID="{B6223FDF-9A7F-4C3A-A9AE-E4DC80A5794B}" presName="space" presStyleCnt="0"/>
      <dgm:spPr/>
    </dgm:pt>
    <dgm:pt modelId="{472A3EE2-C3A9-4444-A362-8B9E23ACC886}" type="pres">
      <dgm:prSet presAssocID="{4198117A-B757-4F9E-A3BA-9642E984FA6C}" presName="compositeA" presStyleCnt="0"/>
      <dgm:spPr/>
    </dgm:pt>
    <dgm:pt modelId="{DBD021AD-4444-4C1E-93BF-BDFE99F33EAF}" type="pres">
      <dgm:prSet presAssocID="{4198117A-B757-4F9E-A3BA-9642E984FA6C}" presName="textA" presStyleLbl="revTx" presStyleIdx="2" presStyleCnt="3">
        <dgm:presLayoutVars>
          <dgm:bulletEnabled val="1"/>
        </dgm:presLayoutVars>
      </dgm:prSet>
      <dgm:spPr/>
      <dgm:t>
        <a:bodyPr/>
        <a:lstStyle/>
        <a:p>
          <a:endParaRPr lang="nl-NL"/>
        </a:p>
      </dgm:t>
    </dgm:pt>
    <dgm:pt modelId="{30D836D6-3F7F-4A31-8538-968CC92B8A10}" type="pres">
      <dgm:prSet presAssocID="{4198117A-B757-4F9E-A3BA-9642E984FA6C}" presName="circleA" presStyleLbl="node1" presStyleIdx="2" presStyleCnt="3"/>
      <dgm:spPr/>
    </dgm:pt>
    <dgm:pt modelId="{EE84C55A-979A-474D-8490-4BDE4EF59A40}" type="pres">
      <dgm:prSet presAssocID="{4198117A-B757-4F9E-A3BA-9642E984FA6C}" presName="spaceA" presStyleCnt="0"/>
      <dgm:spPr/>
    </dgm:pt>
  </dgm:ptLst>
  <dgm:cxnLst>
    <dgm:cxn modelId="{5F3506DF-242C-458A-9E4C-F474DE53F20B}" type="presOf" srcId="{13B53141-5BFA-49C8-B5CE-5ED6BFFBC536}" destId="{A692691D-D240-4D48-B2A7-01459549BAE5}" srcOrd="0" destOrd="0" presId="urn:microsoft.com/office/officeart/2005/8/layout/hProcess11"/>
    <dgm:cxn modelId="{0343077A-3C70-48A9-ACAD-A38BC1450C59}" type="presOf" srcId="{4198117A-B757-4F9E-A3BA-9642E984FA6C}" destId="{DBD021AD-4444-4C1E-93BF-BDFE99F33EAF}" srcOrd="0" destOrd="0" presId="urn:microsoft.com/office/officeart/2005/8/layout/hProcess11"/>
    <dgm:cxn modelId="{2C250B16-4582-4290-B374-C8978D02B5F7}" srcId="{5F83848B-0125-4E43-89B3-8F925BF78F66}" destId="{32D24D97-F718-4F92-BE35-4DA8209CD50D}" srcOrd="0" destOrd="0" parTransId="{83DCD773-A33E-4821-AF54-1459CA8FB711}" sibTransId="{7252E1A2-374F-499D-A773-01E7ABE8B39E}"/>
    <dgm:cxn modelId="{1DB0CF85-2D20-44E6-8DB8-AB0F2E3E172D}" srcId="{5F83848B-0125-4E43-89B3-8F925BF78F66}" destId="{13B53141-5BFA-49C8-B5CE-5ED6BFFBC536}" srcOrd="1" destOrd="0" parTransId="{0376185A-AEA9-4908-B902-2C5AFD125DE5}" sibTransId="{B6223FDF-9A7F-4C3A-A9AE-E4DC80A5794B}"/>
    <dgm:cxn modelId="{6E40B317-F477-427A-8798-2D4A7B45D953}" srcId="{5F83848B-0125-4E43-89B3-8F925BF78F66}" destId="{4198117A-B757-4F9E-A3BA-9642E984FA6C}" srcOrd="2" destOrd="0" parTransId="{CBDB3AE4-48CA-48B8-9452-1E639B6DFD28}" sibTransId="{91939488-FABF-4B4B-8AD5-8A93C8F9893E}"/>
    <dgm:cxn modelId="{6C9A146B-8473-44AB-B2F0-3C3B9E932DB5}" type="presOf" srcId="{32D24D97-F718-4F92-BE35-4DA8209CD50D}" destId="{BA2E806B-5967-42AE-AA21-5443F6C32416}" srcOrd="0" destOrd="0" presId="urn:microsoft.com/office/officeart/2005/8/layout/hProcess11"/>
    <dgm:cxn modelId="{EFAEF7A0-AB68-4CD0-9CEB-1B76312F1F56}" type="presOf" srcId="{5F83848B-0125-4E43-89B3-8F925BF78F66}" destId="{7A704CDE-EE3F-42B8-AAD6-59F8F8AFD1D2}" srcOrd="0" destOrd="0" presId="urn:microsoft.com/office/officeart/2005/8/layout/hProcess11"/>
    <dgm:cxn modelId="{894D266E-C87E-4A2A-888D-A3FC6B56FEB8}" type="presParOf" srcId="{7A704CDE-EE3F-42B8-AAD6-59F8F8AFD1D2}" destId="{FB866B12-87DD-47D2-AA14-1D24D5E36F2C}" srcOrd="0" destOrd="0" presId="urn:microsoft.com/office/officeart/2005/8/layout/hProcess11"/>
    <dgm:cxn modelId="{B1103956-E789-4718-8419-0919B3EFCA79}" type="presParOf" srcId="{7A704CDE-EE3F-42B8-AAD6-59F8F8AFD1D2}" destId="{7B0BC6A3-C822-46C5-AE4E-4297C628A8A8}" srcOrd="1" destOrd="0" presId="urn:microsoft.com/office/officeart/2005/8/layout/hProcess11"/>
    <dgm:cxn modelId="{673C7C91-3B47-447B-891D-C429684B2F72}" type="presParOf" srcId="{7B0BC6A3-C822-46C5-AE4E-4297C628A8A8}" destId="{679400C4-C17C-400E-859E-0A882230E411}" srcOrd="0" destOrd="0" presId="urn:microsoft.com/office/officeart/2005/8/layout/hProcess11"/>
    <dgm:cxn modelId="{41DB52CD-EC37-43DC-AFB9-DE4EEC67CAE5}" type="presParOf" srcId="{679400C4-C17C-400E-859E-0A882230E411}" destId="{BA2E806B-5967-42AE-AA21-5443F6C32416}" srcOrd="0" destOrd="0" presId="urn:microsoft.com/office/officeart/2005/8/layout/hProcess11"/>
    <dgm:cxn modelId="{8140DA1B-7E01-42B8-BAFB-F814B1016307}" type="presParOf" srcId="{679400C4-C17C-400E-859E-0A882230E411}" destId="{20E03E41-0A42-49F5-B7AB-6D907A1CED51}" srcOrd="1" destOrd="0" presId="urn:microsoft.com/office/officeart/2005/8/layout/hProcess11"/>
    <dgm:cxn modelId="{960C0791-DB92-4DB8-9DE1-7AD26041EED5}" type="presParOf" srcId="{679400C4-C17C-400E-859E-0A882230E411}" destId="{16E526B2-E3E4-4187-91D0-DD0ECF93F2DF}" srcOrd="2" destOrd="0" presId="urn:microsoft.com/office/officeart/2005/8/layout/hProcess11"/>
    <dgm:cxn modelId="{3C7FD878-BFF0-4A01-A974-332C3FEFA78E}" type="presParOf" srcId="{7B0BC6A3-C822-46C5-AE4E-4297C628A8A8}" destId="{6FDC0374-2B04-4118-94CA-DEC611E09B11}" srcOrd="1" destOrd="0" presId="urn:microsoft.com/office/officeart/2005/8/layout/hProcess11"/>
    <dgm:cxn modelId="{ADCB8518-9BCA-4EAF-9F84-68E27192139C}" type="presParOf" srcId="{7B0BC6A3-C822-46C5-AE4E-4297C628A8A8}" destId="{FA6A8070-2EB1-43FD-A557-FCDBD1582C21}" srcOrd="2" destOrd="0" presId="urn:microsoft.com/office/officeart/2005/8/layout/hProcess11"/>
    <dgm:cxn modelId="{CDC361C4-F0BB-43AE-8C79-2425ECD01B8D}" type="presParOf" srcId="{FA6A8070-2EB1-43FD-A557-FCDBD1582C21}" destId="{A692691D-D240-4D48-B2A7-01459549BAE5}" srcOrd="0" destOrd="0" presId="urn:microsoft.com/office/officeart/2005/8/layout/hProcess11"/>
    <dgm:cxn modelId="{DEA7D6BC-D3C3-46B7-BF97-63CF70B69884}" type="presParOf" srcId="{FA6A8070-2EB1-43FD-A557-FCDBD1582C21}" destId="{859A4813-6042-476E-BE8D-61EC0FF20E11}" srcOrd="1" destOrd="0" presId="urn:microsoft.com/office/officeart/2005/8/layout/hProcess11"/>
    <dgm:cxn modelId="{60F399B5-4DE1-4847-B568-70F69F36869B}" type="presParOf" srcId="{FA6A8070-2EB1-43FD-A557-FCDBD1582C21}" destId="{178AE563-FD78-4677-8F92-22A55A614DFC}" srcOrd="2" destOrd="0" presId="urn:microsoft.com/office/officeart/2005/8/layout/hProcess11"/>
    <dgm:cxn modelId="{4AB7B8D3-4563-4D96-BACA-23293A5A1BE9}" type="presParOf" srcId="{7B0BC6A3-C822-46C5-AE4E-4297C628A8A8}" destId="{B4C45D91-917E-4591-8A43-0550F0EFAEC1}" srcOrd="3" destOrd="0" presId="urn:microsoft.com/office/officeart/2005/8/layout/hProcess11"/>
    <dgm:cxn modelId="{F0EDF34C-7D11-46AB-9396-39E3C4E9E73B}" type="presParOf" srcId="{7B0BC6A3-C822-46C5-AE4E-4297C628A8A8}" destId="{472A3EE2-C3A9-4444-A362-8B9E23ACC886}" srcOrd="4" destOrd="0" presId="urn:microsoft.com/office/officeart/2005/8/layout/hProcess11"/>
    <dgm:cxn modelId="{3B54DD33-4058-4FBB-B938-C106076AD173}" type="presParOf" srcId="{472A3EE2-C3A9-4444-A362-8B9E23ACC886}" destId="{DBD021AD-4444-4C1E-93BF-BDFE99F33EAF}" srcOrd="0" destOrd="0" presId="urn:microsoft.com/office/officeart/2005/8/layout/hProcess11"/>
    <dgm:cxn modelId="{CD149CE5-6E15-4644-9E94-CDC91CF3F5B1}" type="presParOf" srcId="{472A3EE2-C3A9-4444-A362-8B9E23ACC886}" destId="{30D836D6-3F7F-4A31-8538-968CC92B8A10}" srcOrd="1" destOrd="0" presId="urn:microsoft.com/office/officeart/2005/8/layout/hProcess11"/>
    <dgm:cxn modelId="{1F0201CA-E443-4997-8568-24E1F5B56CC6}" type="presParOf" srcId="{472A3EE2-C3A9-4444-A362-8B9E23ACC886}" destId="{EE84C55A-979A-474D-8490-4BDE4EF59A4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3848B-0125-4E43-89B3-8F925BF78F66}" type="doc">
      <dgm:prSet loTypeId="urn:microsoft.com/office/officeart/2005/8/layout/hProcess11" loCatId="process" qsTypeId="urn:microsoft.com/office/officeart/2005/8/quickstyle/simple1" qsCatId="simple" csTypeId="urn:microsoft.com/office/officeart/2005/8/colors/accent0_3" csCatId="mainScheme" phldr="1"/>
      <dgm:spPr/>
    </dgm:pt>
    <dgm:pt modelId="{32D24D97-F718-4F92-BE35-4DA8209CD50D}">
      <dgm:prSet phldrT="[Tekst]" custT="1"/>
      <dgm:spPr/>
      <dgm:t>
        <a:bodyPr/>
        <a:lstStyle/>
        <a:p>
          <a:r>
            <a:rPr lang="nl-NL" sz="1400" b="0" i="0" dirty="0" smtClean="0"/>
            <a:t>Europees Parlement</a:t>
          </a:r>
          <a:endParaRPr lang="nl-NL" sz="1400" b="0" dirty="0"/>
        </a:p>
      </dgm:t>
    </dgm:pt>
    <dgm:pt modelId="{83DCD773-A33E-4821-AF54-1459CA8FB711}" type="parTrans" cxnId="{2C250B16-4582-4290-B374-C8978D02B5F7}">
      <dgm:prSet/>
      <dgm:spPr/>
      <dgm:t>
        <a:bodyPr/>
        <a:lstStyle/>
        <a:p>
          <a:endParaRPr lang="nl-NL"/>
        </a:p>
      </dgm:t>
    </dgm:pt>
    <dgm:pt modelId="{7252E1A2-374F-499D-A773-01E7ABE8B39E}" type="sibTrans" cxnId="{2C250B16-4582-4290-B374-C8978D02B5F7}">
      <dgm:prSet/>
      <dgm:spPr/>
      <dgm:t>
        <a:bodyPr/>
        <a:lstStyle/>
        <a:p>
          <a:endParaRPr lang="nl-NL"/>
        </a:p>
      </dgm:t>
    </dgm:pt>
    <dgm:pt modelId="{7A704CDE-EE3F-42B8-AAD6-59F8F8AFD1D2}" type="pres">
      <dgm:prSet presAssocID="{5F83848B-0125-4E43-89B3-8F925BF78F66}" presName="Name0" presStyleCnt="0">
        <dgm:presLayoutVars>
          <dgm:dir/>
          <dgm:resizeHandles val="exact"/>
        </dgm:presLayoutVars>
      </dgm:prSet>
      <dgm:spPr/>
    </dgm:pt>
    <dgm:pt modelId="{FB866B12-87DD-47D2-AA14-1D24D5E36F2C}" type="pres">
      <dgm:prSet presAssocID="{5F83848B-0125-4E43-89B3-8F925BF78F66}" presName="arrow" presStyleLbl="bgShp" presStyleIdx="0" presStyleCnt="1"/>
      <dgm:spPr>
        <a:blipFill rotWithShape="0">
          <a:blip xmlns:r="http://schemas.openxmlformats.org/officeDocument/2006/relationships" r:embed="rId1"/>
          <a:stretch>
            <a:fillRect/>
          </a:stretch>
        </a:blipFill>
      </dgm:spPr>
      <dgm:t>
        <a:bodyPr/>
        <a:lstStyle/>
        <a:p>
          <a:endParaRPr lang="nl-NL"/>
        </a:p>
      </dgm:t>
    </dgm:pt>
    <dgm:pt modelId="{7B0BC6A3-C822-46C5-AE4E-4297C628A8A8}" type="pres">
      <dgm:prSet presAssocID="{5F83848B-0125-4E43-89B3-8F925BF78F66}" presName="points" presStyleCnt="0"/>
      <dgm:spPr/>
    </dgm:pt>
    <dgm:pt modelId="{679400C4-C17C-400E-859E-0A882230E411}" type="pres">
      <dgm:prSet presAssocID="{32D24D97-F718-4F92-BE35-4DA8209CD50D}" presName="compositeA" presStyleCnt="0"/>
      <dgm:spPr/>
    </dgm:pt>
    <dgm:pt modelId="{BA2E806B-5967-42AE-AA21-5443F6C32416}" type="pres">
      <dgm:prSet presAssocID="{32D24D97-F718-4F92-BE35-4DA8209CD50D}" presName="textA" presStyleLbl="revTx" presStyleIdx="0" presStyleCnt="1">
        <dgm:presLayoutVars>
          <dgm:bulletEnabled val="1"/>
        </dgm:presLayoutVars>
      </dgm:prSet>
      <dgm:spPr/>
      <dgm:t>
        <a:bodyPr/>
        <a:lstStyle/>
        <a:p>
          <a:endParaRPr lang="nl-NL"/>
        </a:p>
      </dgm:t>
    </dgm:pt>
    <dgm:pt modelId="{20E03E41-0A42-49F5-B7AB-6D907A1CED51}" type="pres">
      <dgm:prSet presAssocID="{32D24D97-F718-4F92-BE35-4DA8209CD50D}" presName="circleA" presStyleLbl="node1" presStyleIdx="0" presStyleCnt="1"/>
      <dgm:spPr/>
    </dgm:pt>
    <dgm:pt modelId="{16E526B2-E3E4-4187-91D0-DD0ECF93F2DF}" type="pres">
      <dgm:prSet presAssocID="{32D24D97-F718-4F92-BE35-4DA8209CD50D}" presName="spaceA" presStyleCnt="0"/>
      <dgm:spPr/>
    </dgm:pt>
  </dgm:ptLst>
  <dgm:cxnLst>
    <dgm:cxn modelId="{6C9A146B-8473-44AB-B2F0-3C3B9E932DB5}" type="presOf" srcId="{32D24D97-F718-4F92-BE35-4DA8209CD50D}" destId="{BA2E806B-5967-42AE-AA21-5443F6C32416}" srcOrd="0" destOrd="0" presId="urn:microsoft.com/office/officeart/2005/8/layout/hProcess11"/>
    <dgm:cxn modelId="{2C250B16-4582-4290-B374-C8978D02B5F7}" srcId="{5F83848B-0125-4E43-89B3-8F925BF78F66}" destId="{32D24D97-F718-4F92-BE35-4DA8209CD50D}" srcOrd="0" destOrd="0" parTransId="{83DCD773-A33E-4821-AF54-1459CA8FB711}" sibTransId="{7252E1A2-374F-499D-A773-01E7ABE8B39E}"/>
    <dgm:cxn modelId="{EFAEF7A0-AB68-4CD0-9CEB-1B76312F1F56}" type="presOf" srcId="{5F83848B-0125-4E43-89B3-8F925BF78F66}" destId="{7A704CDE-EE3F-42B8-AAD6-59F8F8AFD1D2}" srcOrd="0" destOrd="0" presId="urn:microsoft.com/office/officeart/2005/8/layout/hProcess11"/>
    <dgm:cxn modelId="{894D266E-C87E-4A2A-888D-A3FC6B56FEB8}" type="presParOf" srcId="{7A704CDE-EE3F-42B8-AAD6-59F8F8AFD1D2}" destId="{FB866B12-87DD-47D2-AA14-1D24D5E36F2C}" srcOrd="0" destOrd="0" presId="urn:microsoft.com/office/officeart/2005/8/layout/hProcess11"/>
    <dgm:cxn modelId="{B1103956-E789-4718-8419-0919B3EFCA79}" type="presParOf" srcId="{7A704CDE-EE3F-42B8-AAD6-59F8F8AFD1D2}" destId="{7B0BC6A3-C822-46C5-AE4E-4297C628A8A8}" srcOrd="1" destOrd="0" presId="urn:microsoft.com/office/officeart/2005/8/layout/hProcess11"/>
    <dgm:cxn modelId="{673C7C91-3B47-447B-891D-C429684B2F72}" type="presParOf" srcId="{7B0BC6A3-C822-46C5-AE4E-4297C628A8A8}" destId="{679400C4-C17C-400E-859E-0A882230E411}" srcOrd="0" destOrd="0" presId="urn:microsoft.com/office/officeart/2005/8/layout/hProcess11"/>
    <dgm:cxn modelId="{41DB52CD-EC37-43DC-AFB9-DE4EEC67CAE5}" type="presParOf" srcId="{679400C4-C17C-400E-859E-0A882230E411}" destId="{BA2E806B-5967-42AE-AA21-5443F6C32416}" srcOrd="0" destOrd="0" presId="urn:microsoft.com/office/officeart/2005/8/layout/hProcess11"/>
    <dgm:cxn modelId="{8140DA1B-7E01-42B8-BAFB-F814B1016307}" type="presParOf" srcId="{679400C4-C17C-400E-859E-0A882230E411}" destId="{20E03E41-0A42-49F5-B7AB-6D907A1CED51}" srcOrd="1" destOrd="0" presId="urn:microsoft.com/office/officeart/2005/8/layout/hProcess11"/>
    <dgm:cxn modelId="{960C0791-DB92-4DB8-9DE1-7AD26041EED5}" type="presParOf" srcId="{679400C4-C17C-400E-859E-0A882230E411}" destId="{16E526B2-E3E4-4187-91D0-DD0ECF93F2DF}"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EEEE2-B026-4ED7-95FC-4C8B6F2A03D2}" type="doc">
      <dgm:prSet loTypeId="urn:microsoft.com/office/officeart/2008/layout/VerticalCurvedList" loCatId="list" qsTypeId="urn:microsoft.com/office/officeart/2005/8/quickstyle/simple2" qsCatId="simple" csTypeId="urn:microsoft.com/office/officeart/2005/8/colors/accent1_2" csCatId="accent1" phldr="1"/>
      <dgm:spPr/>
    </dgm:pt>
    <dgm:pt modelId="{79B8F8B3-D2AB-4359-98F0-78B72F41C0D4}">
      <dgm:prSet phldrT="[Tekst]" custT="1"/>
      <dgm:spPr/>
      <dgm:t>
        <a:bodyPr/>
        <a:lstStyle/>
        <a:p>
          <a:r>
            <a:rPr lang="nl-NL" sz="1100" dirty="0" smtClean="0"/>
            <a:t>Aanpassingen en compromis (2</a:t>
          </a:r>
          <a:r>
            <a:rPr lang="nl-NL" sz="1100" baseline="30000" dirty="0" smtClean="0"/>
            <a:t>e</a:t>
          </a:r>
          <a:r>
            <a:rPr lang="nl-NL" sz="1100" dirty="0" smtClean="0"/>
            <a:t> lezing)</a:t>
          </a:r>
          <a:endParaRPr lang="nl-NL" sz="1100" dirty="0"/>
        </a:p>
      </dgm:t>
    </dgm:pt>
    <dgm:pt modelId="{ECE63EFC-9542-41A3-8505-D7643051C888}" type="parTrans" cxnId="{8EFD90B7-CC93-43E1-88CA-988F220E26D3}">
      <dgm:prSet/>
      <dgm:spPr/>
      <dgm:t>
        <a:bodyPr/>
        <a:lstStyle/>
        <a:p>
          <a:endParaRPr lang="nl-NL"/>
        </a:p>
      </dgm:t>
    </dgm:pt>
    <dgm:pt modelId="{7121935D-7329-4814-87EF-C02FD0053CA2}" type="sibTrans" cxnId="{8EFD90B7-CC93-43E1-88CA-988F220E26D3}">
      <dgm:prSet/>
      <dgm:spPr/>
      <dgm:t>
        <a:bodyPr/>
        <a:lstStyle/>
        <a:p>
          <a:endParaRPr lang="nl-NL"/>
        </a:p>
      </dgm:t>
    </dgm:pt>
    <dgm:pt modelId="{6C8F4ABD-808B-4164-BFCC-1B904EE3C2C1}">
      <dgm:prSet phldrT="[Tekst]" custT="1"/>
      <dgm:spPr/>
      <dgm:t>
        <a:bodyPr/>
        <a:lstStyle/>
        <a:p>
          <a:r>
            <a:rPr lang="nl-NL" sz="1100" dirty="0" smtClean="0"/>
            <a:t>Wetsvoorstel verworpen</a:t>
          </a:r>
          <a:endParaRPr lang="nl-NL" sz="1100" dirty="0"/>
        </a:p>
      </dgm:t>
    </dgm:pt>
    <dgm:pt modelId="{630173A4-6898-4CFC-82FE-7845171931E0}" type="parTrans" cxnId="{86FE4CDF-D553-46BF-B12F-1C564D315ED8}">
      <dgm:prSet/>
      <dgm:spPr/>
      <dgm:t>
        <a:bodyPr/>
        <a:lstStyle/>
        <a:p>
          <a:endParaRPr lang="nl-NL"/>
        </a:p>
      </dgm:t>
    </dgm:pt>
    <dgm:pt modelId="{52E98193-0BE2-42B7-8D46-028FC9960F59}" type="sibTrans" cxnId="{86FE4CDF-D553-46BF-B12F-1C564D315ED8}">
      <dgm:prSet/>
      <dgm:spPr/>
      <dgm:t>
        <a:bodyPr/>
        <a:lstStyle/>
        <a:p>
          <a:endParaRPr lang="nl-NL"/>
        </a:p>
      </dgm:t>
    </dgm:pt>
    <dgm:pt modelId="{136A29E5-0F1D-4357-88B2-0E3EDFB061B4}">
      <dgm:prSet phldrT="[Tekst]" custT="1"/>
      <dgm:spPr/>
      <dgm:t>
        <a:bodyPr/>
        <a:lstStyle/>
        <a:p>
          <a:r>
            <a:rPr lang="nl-NL" sz="1100" dirty="0" smtClean="0"/>
            <a:t>Wetsvoorstel  goedgekeurd</a:t>
          </a:r>
          <a:endParaRPr lang="nl-NL" sz="1100" dirty="0"/>
        </a:p>
      </dgm:t>
    </dgm:pt>
    <dgm:pt modelId="{2F6E661C-F21B-4935-B8F6-5DE705B00E2A}" type="parTrans" cxnId="{4D7D6FDA-75EE-4888-B6F5-BBBC037DB5A8}">
      <dgm:prSet/>
      <dgm:spPr/>
      <dgm:t>
        <a:bodyPr/>
        <a:lstStyle/>
        <a:p>
          <a:endParaRPr lang="nl-NL"/>
        </a:p>
      </dgm:t>
    </dgm:pt>
    <dgm:pt modelId="{5DC29A00-23A0-4AED-8899-914506A8F580}" type="sibTrans" cxnId="{4D7D6FDA-75EE-4888-B6F5-BBBC037DB5A8}">
      <dgm:prSet/>
      <dgm:spPr/>
      <dgm:t>
        <a:bodyPr/>
        <a:lstStyle/>
        <a:p>
          <a:endParaRPr lang="nl-NL"/>
        </a:p>
      </dgm:t>
    </dgm:pt>
    <dgm:pt modelId="{56DE35E5-4C6E-400A-8A53-9978227E168B}" type="pres">
      <dgm:prSet presAssocID="{109EEEE2-B026-4ED7-95FC-4C8B6F2A03D2}" presName="Name0" presStyleCnt="0">
        <dgm:presLayoutVars>
          <dgm:chMax val="7"/>
          <dgm:chPref val="7"/>
          <dgm:dir/>
        </dgm:presLayoutVars>
      </dgm:prSet>
      <dgm:spPr/>
    </dgm:pt>
    <dgm:pt modelId="{8C28EE57-E2B5-46B9-9042-5A474B5B7907}" type="pres">
      <dgm:prSet presAssocID="{109EEEE2-B026-4ED7-95FC-4C8B6F2A03D2}" presName="Name1" presStyleCnt="0"/>
      <dgm:spPr/>
    </dgm:pt>
    <dgm:pt modelId="{5EB33987-2CFF-400C-88AD-D33BAD5561AB}" type="pres">
      <dgm:prSet presAssocID="{109EEEE2-B026-4ED7-95FC-4C8B6F2A03D2}" presName="cycle" presStyleCnt="0"/>
      <dgm:spPr/>
    </dgm:pt>
    <dgm:pt modelId="{DBD1B81E-9E78-47CB-BB5A-5F2827C2A7FB}" type="pres">
      <dgm:prSet presAssocID="{109EEEE2-B026-4ED7-95FC-4C8B6F2A03D2}" presName="srcNode" presStyleLbl="node1" presStyleIdx="0" presStyleCnt="3"/>
      <dgm:spPr/>
    </dgm:pt>
    <dgm:pt modelId="{F67EB3B7-959B-4C0B-80DB-6E997174EB13}" type="pres">
      <dgm:prSet presAssocID="{109EEEE2-B026-4ED7-95FC-4C8B6F2A03D2}" presName="conn" presStyleLbl="parChTrans1D2" presStyleIdx="0" presStyleCnt="1"/>
      <dgm:spPr/>
      <dgm:t>
        <a:bodyPr/>
        <a:lstStyle/>
        <a:p>
          <a:endParaRPr lang="nl-NL"/>
        </a:p>
      </dgm:t>
    </dgm:pt>
    <dgm:pt modelId="{111B1CA0-58DB-490A-B950-164F9395E111}" type="pres">
      <dgm:prSet presAssocID="{109EEEE2-B026-4ED7-95FC-4C8B6F2A03D2}" presName="extraNode" presStyleLbl="node1" presStyleIdx="0" presStyleCnt="3"/>
      <dgm:spPr/>
    </dgm:pt>
    <dgm:pt modelId="{4F020165-61C1-417C-BEB9-D6958913F460}" type="pres">
      <dgm:prSet presAssocID="{109EEEE2-B026-4ED7-95FC-4C8B6F2A03D2}" presName="dstNode" presStyleLbl="node1" presStyleIdx="0" presStyleCnt="3"/>
      <dgm:spPr/>
    </dgm:pt>
    <dgm:pt modelId="{BD589B54-E1A6-485A-8ADB-92655BFDE7E1}" type="pres">
      <dgm:prSet presAssocID="{79B8F8B3-D2AB-4359-98F0-78B72F41C0D4}" presName="text_1" presStyleLbl="node1" presStyleIdx="0" presStyleCnt="3">
        <dgm:presLayoutVars>
          <dgm:bulletEnabled val="1"/>
        </dgm:presLayoutVars>
      </dgm:prSet>
      <dgm:spPr/>
      <dgm:t>
        <a:bodyPr/>
        <a:lstStyle/>
        <a:p>
          <a:endParaRPr lang="nl-NL"/>
        </a:p>
      </dgm:t>
    </dgm:pt>
    <dgm:pt modelId="{45AB1303-715B-4E65-A86E-26267F3ECCB0}" type="pres">
      <dgm:prSet presAssocID="{79B8F8B3-D2AB-4359-98F0-78B72F41C0D4}" presName="accent_1" presStyleCnt="0"/>
      <dgm:spPr/>
    </dgm:pt>
    <dgm:pt modelId="{3F3D159F-BE61-4CFC-BB8D-3DECC3B73401}" type="pres">
      <dgm:prSet presAssocID="{79B8F8B3-D2AB-4359-98F0-78B72F41C0D4}" presName="accentRepeatNode" presStyleLbl="solidFgAcc1" presStyleIdx="0" presStyleCnt="3"/>
      <dgm:spPr/>
    </dgm:pt>
    <dgm:pt modelId="{BEAF5185-A09C-4B43-825B-F10F9DBD3CC6}" type="pres">
      <dgm:prSet presAssocID="{6C8F4ABD-808B-4164-BFCC-1B904EE3C2C1}" presName="text_2" presStyleLbl="node1" presStyleIdx="1" presStyleCnt="3">
        <dgm:presLayoutVars>
          <dgm:bulletEnabled val="1"/>
        </dgm:presLayoutVars>
      </dgm:prSet>
      <dgm:spPr/>
      <dgm:t>
        <a:bodyPr/>
        <a:lstStyle/>
        <a:p>
          <a:endParaRPr lang="nl-NL"/>
        </a:p>
      </dgm:t>
    </dgm:pt>
    <dgm:pt modelId="{00641F3E-52B9-4A6D-8F93-20B5780C55B8}" type="pres">
      <dgm:prSet presAssocID="{6C8F4ABD-808B-4164-BFCC-1B904EE3C2C1}" presName="accent_2" presStyleCnt="0"/>
      <dgm:spPr/>
    </dgm:pt>
    <dgm:pt modelId="{4BFD7714-5E7D-4200-BABE-53EBD23DD5D3}" type="pres">
      <dgm:prSet presAssocID="{6C8F4ABD-808B-4164-BFCC-1B904EE3C2C1}" presName="accentRepeatNode" presStyleLbl="solidFgAcc1" presStyleIdx="1" presStyleCnt="3"/>
      <dgm:spPr/>
    </dgm:pt>
    <dgm:pt modelId="{57ABC6D0-62F5-45E0-8469-E18A84E985A4}" type="pres">
      <dgm:prSet presAssocID="{136A29E5-0F1D-4357-88B2-0E3EDFB061B4}" presName="text_3" presStyleLbl="node1" presStyleIdx="2" presStyleCnt="3">
        <dgm:presLayoutVars>
          <dgm:bulletEnabled val="1"/>
        </dgm:presLayoutVars>
      </dgm:prSet>
      <dgm:spPr/>
      <dgm:t>
        <a:bodyPr/>
        <a:lstStyle/>
        <a:p>
          <a:endParaRPr lang="nl-NL"/>
        </a:p>
      </dgm:t>
    </dgm:pt>
    <dgm:pt modelId="{864C6F40-0097-42C7-8087-A20498C80720}" type="pres">
      <dgm:prSet presAssocID="{136A29E5-0F1D-4357-88B2-0E3EDFB061B4}" presName="accent_3" presStyleCnt="0"/>
      <dgm:spPr/>
    </dgm:pt>
    <dgm:pt modelId="{7D89BC10-2667-46D9-84D3-8EE76A4D1186}" type="pres">
      <dgm:prSet presAssocID="{136A29E5-0F1D-4357-88B2-0E3EDFB061B4}" presName="accentRepeatNode" presStyleLbl="solidFgAcc1" presStyleIdx="2" presStyleCnt="3"/>
      <dgm:spPr/>
    </dgm:pt>
  </dgm:ptLst>
  <dgm:cxnLst>
    <dgm:cxn modelId="{4D7D6FDA-75EE-4888-B6F5-BBBC037DB5A8}" srcId="{109EEEE2-B026-4ED7-95FC-4C8B6F2A03D2}" destId="{136A29E5-0F1D-4357-88B2-0E3EDFB061B4}" srcOrd="2" destOrd="0" parTransId="{2F6E661C-F21B-4935-B8F6-5DE705B00E2A}" sibTransId="{5DC29A00-23A0-4AED-8899-914506A8F580}"/>
    <dgm:cxn modelId="{86FE4CDF-D553-46BF-B12F-1C564D315ED8}" srcId="{109EEEE2-B026-4ED7-95FC-4C8B6F2A03D2}" destId="{6C8F4ABD-808B-4164-BFCC-1B904EE3C2C1}" srcOrd="1" destOrd="0" parTransId="{630173A4-6898-4CFC-82FE-7845171931E0}" sibTransId="{52E98193-0BE2-42B7-8D46-028FC9960F59}"/>
    <dgm:cxn modelId="{874A6436-40AB-4FF1-945B-CDD81FC98850}" type="presOf" srcId="{6C8F4ABD-808B-4164-BFCC-1B904EE3C2C1}" destId="{BEAF5185-A09C-4B43-825B-F10F9DBD3CC6}" srcOrd="0" destOrd="0" presId="urn:microsoft.com/office/officeart/2008/layout/VerticalCurvedList"/>
    <dgm:cxn modelId="{C9AC0150-C808-4D31-B06F-425EB3EA8301}" type="presOf" srcId="{7121935D-7329-4814-87EF-C02FD0053CA2}" destId="{F67EB3B7-959B-4C0B-80DB-6E997174EB13}" srcOrd="0" destOrd="0" presId="urn:microsoft.com/office/officeart/2008/layout/VerticalCurvedList"/>
    <dgm:cxn modelId="{7DE284AD-EC45-43D5-9D01-E2C1D9C7A8F5}" type="presOf" srcId="{136A29E5-0F1D-4357-88B2-0E3EDFB061B4}" destId="{57ABC6D0-62F5-45E0-8469-E18A84E985A4}" srcOrd="0" destOrd="0" presId="urn:microsoft.com/office/officeart/2008/layout/VerticalCurvedList"/>
    <dgm:cxn modelId="{8EFD90B7-CC93-43E1-88CA-988F220E26D3}" srcId="{109EEEE2-B026-4ED7-95FC-4C8B6F2A03D2}" destId="{79B8F8B3-D2AB-4359-98F0-78B72F41C0D4}" srcOrd="0" destOrd="0" parTransId="{ECE63EFC-9542-41A3-8505-D7643051C888}" sibTransId="{7121935D-7329-4814-87EF-C02FD0053CA2}"/>
    <dgm:cxn modelId="{B95DF6A8-F3C4-429F-9C04-F63E7D38BC14}" type="presOf" srcId="{109EEEE2-B026-4ED7-95FC-4C8B6F2A03D2}" destId="{56DE35E5-4C6E-400A-8A53-9978227E168B}" srcOrd="0" destOrd="0" presId="urn:microsoft.com/office/officeart/2008/layout/VerticalCurvedList"/>
    <dgm:cxn modelId="{CC54F001-4E4F-4568-BA57-D2ECE123062C}" type="presOf" srcId="{79B8F8B3-D2AB-4359-98F0-78B72F41C0D4}" destId="{BD589B54-E1A6-485A-8ADB-92655BFDE7E1}" srcOrd="0" destOrd="0" presId="urn:microsoft.com/office/officeart/2008/layout/VerticalCurvedList"/>
    <dgm:cxn modelId="{96F19073-5194-448E-8692-782E9F8BDB82}" type="presParOf" srcId="{56DE35E5-4C6E-400A-8A53-9978227E168B}" destId="{8C28EE57-E2B5-46B9-9042-5A474B5B7907}" srcOrd="0" destOrd="0" presId="urn:microsoft.com/office/officeart/2008/layout/VerticalCurvedList"/>
    <dgm:cxn modelId="{2A0364A6-94C1-44D4-A1BF-7CA6A9DC74D3}" type="presParOf" srcId="{8C28EE57-E2B5-46B9-9042-5A474B5B7907}" destId="{5EB33987-2CFF-400C-88AD-D33BAD5561AB}" srcOrd="0" destOrd="0" presId="urn:microsoft.com/office/officeart/2008/layout/VerticalCurvedList"/>
    <dgm:cxn modelId="{40B4A1B0-5730-4611-8082-A72FDE4E2D53}" type="presParOf" srcId="{5EB33987-2CFF-400C-88AD-D33BAD5561AB}" destId="{DBD1B81E-9E78-47CB-BB5A-5F2827C2A7FB}" srcOrd="0" destOrd="0" presId="urn:microsoft.com/office/officeart/2008/layout/VerticalCurvedList"/>
    <dgm:cxn modelId="{8C9F286D-954E-4EF8-A403-1CC3365B7CB8}" type="presParOf" srcId="{5EB33987-2CFF-400C-88AD-D33BAD5561AB}" destId="{F67EB3B7-959B-4C0B-80DB-6E997174EB13}" srcOrd="1" destOrd="0" presId="urn:microsoft.com/office/officeart/2008/layout/VerticalCurvedList"/>
    <dgm:cxn modelId="{6F9CBA0C-3BFD-4707-9275-97E842E2FF22}" type="presParOf" srcId="{5EB33987-2CFF-400C-88AD-D33BAD5561AB}" destId="{111B1CA0-58DB-490A-B950-164F9395E111}" srcOrd="2" destOrd="0" presId="urn:microsoft.com/office/officeart/2008/layout/VerticalCurvedList"/>
    <dgm:cxn modelId="{53643F9E-ADF4-4F4C-AE26-052C2D06C6B9}" type="presParOf" srcId="{5EB33987-2CFF-400C-88AD-D33BAD5561AB}" destId="{4F020165-61C1-417C-BEB9-D6958913F460}" srcOrd="3" destOrd="0" presId="urn:microsoft.com/office/officeart/2008/layout/VerticalCurvedList"/>
    <dgm:cxn modelId="{10B76640-61D1-4721-A097-6173FDE4CE45}" type="presParOf" srcId="{8C28EE57-E2B5-46B9-9042-5A474B5B7907}" destId="{BD589B54-E1A6-485A-8ADB-92655BFDE7E1}" srcOrd="1" destOrd="0" presId="urn:microsoft.com/office/officeart/2008/layout/VerticalCurvedList"/>
    <dgm:cxn modelId="{B936A673-7181-4CF4-934F-925B2DB5C717}" type="presParOf" srcId="{8C28EE57-E2B5-46B9-9042-5A474B5B7907}" destId="{45AB1303-715B-4E65-A86E-26267F3ECCB0}" srcOrd="2" destOrd="0" presId="urn:microsoft.com/office/officeart/2008/layout/VerticalCurvedList"/>
    <dgm:cxn modelId="{A30319ED-4AF5-466A-B4DD-FEF0FC211CE5}" type="presParOf" srcId="{45AB1303-715B-4E65-A86E-26267F3ECCB0}" destId="{3F3D159F-BE61-4CFC-BB8D-3DECC3B73401}" srcOrd="0" destOrd="0" presId="urn:microsoft.com/office/officeart/2008/layout/VerticalCurvedList"/>
    <dgm:cxn modelId="{EA4E3282-FEB9-48A6-A3A3-31305092B93E}" type="presParOf" srcId="{8C28EE57-E2B5-46B9-9042-5A474B5B7907}" destId="{BEAF5185-A09C-4B43-825B-F10F9DBD3CC6}" srcOrd="3" destOrd="0" presId="urn:microsoft.com/office/officeart/2008/layout/VerticalCurvedList"/>
    <dgm:cxn modelId="{E613ECF1-9F53-4253-9968-EEA587813725}" type="presParOf" srcId="{8C28EE57-E2B5-46B9-9042-5A474B5B7907}" destId="{00641F3E-52B9-4A6D-8F93-20B5780C55B8}" srcOrd="4" destOrd="0" presId="urn:microsoft.com/office/officeart/2008/layout/VerticalCurvedList"/>
    <dgm:cxn modelId="{D95EF94C-7E0A-4136-B125-BA760D2643A5}" type="presParOf" srcId="{00641F3E-52B9-4A6D-8F93-20B5780C55B8}" destId="{4BFD7714-5E7D-4200-BABE-53EBD23DD5D3}" srcOrd="0" destOrd="0" presId="urn:microsoft.com/office/officeart/2008/layout/VerticalCurvedList"/>
    <dgm:cxn modelId="{BDF7F150-4A17-4156-8597-A1916929B250}" type="presParOf" srcId="{8C28EE57-E2B5-46B9-9042-5A474B5B7907}" destId="{57ABC6D0-62F5-45E0-8469-E18A84E985A4}" srcOrd="5" destOrd="0" presId="urn:microsoft.com/office/officeart/2008/layout/VerticalCurvedList"/>
    <dgm:cxn modelId="{DBF7F1F3-1982-4CF6-B32F-97F179D27EAA}" type="presParOf" srcId="{8C28EE57-E2B5-46B9-9042-5A474B5B7907}" destId="{864C6F40-0097-42C7-8087-A20498C80720}" srcOrd="6" destOrd="0" presId="urn:microsoft.com/office/officeart/2008/layout/VerticalCurvedList"/>
    <dgm:cxn modelId="{1541E448-3A5B-4491-A6CC-8479FEF5BA7A}" type="presParOf" srcId="{864C6F40-0097-42C7-8087-A20498C80720}" destId="{7D89BC10-2667-46D9-84D3-8EE76A4D1186}"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66B12-87DD-47D2-AA14-1D24D5E36F2C}">
      <dsp:nvSpPr>
        <dsp:cNvPr id="0" name=""/>
        <dsp:cNvSpPr/>
      </dsp:nvSpPr>
      <dsp:spPr>
        <a:xfrm>
          <a:off x="0" y="616267"/>
          <a:ext cx="6756400" cy="821690"/>
        </a:xfrm>
        <a:prstGeom prst="notched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BA2E806B-5967-42AE-AA21-5443F6C32416}">
      <dsp:nvSpPr>
        <dsp:cNvPr id="0" name=""/>
        <dsp:cNvSpPr/>
      </dsp:nvSpPr>
      <dsp:spPr>
        <a:xfrm>
          <a:off x="2969" y="0"/>
          <a:ext cx="1959619" cy="821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nl-NL" sz="1100" b="0" i="0" kern="1200" dirty="0" smtClean="0"/>
            <a:t>Groep justitiële samenwerking in strafzaken (COPEN)</a:t>
          </a:r>
          <a:endParaRPr lang="nl-NL" sz="1100" b="0" kern="1200" dirty="0"/>
        </a:p>
      </dsp:txBody>
      <dsp:txXfrm>
        <a:off x="2969" y="0"/>
        <a:ext cx="1959619" cy="821690"/>
      </dsp:txXfrm>
    </dsp:sp>
    <dsp:sp modelId="{20E03E41-0A42-49F5-B7AB-6D907A1CED51}">
      <dsp:nvSpPr>
        <dsp:cNvPr id="0" name=""/>
        <dsp:cNvSpPr/>
      </dsp:nvSpPr>
      <dsp:spPr>
        <a:xfrm>
          <a:off x="880067" y="924401"/>
          <a:ext cx="205422" cy="20542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2691D-D240-4D48-B2A7-01459549BAE5}">
      <dsp:nvSpPr>
        <dsp:cNvPr id="0" name=""/>
        <dsp:cNvSpPr/>
      </dsp:nvSpPr>
      <dsp:spPr>
        <a:xfrm>
          <a:off x="2060570" y="1232535"/>
          <a:ext cx="1959619" cy="821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nl-NL" sz="1100" b="0" i="0" u="none" kern="1200" dirty="0" smtClean="0"/>
            <a:t>Comité van Permanente Vertegenwoordigers II (COREPER II)</a:t>
          </a:r>
          <a:endParaRPr lang="nl-NL" sz="1100" b="0" kern="1200" dirty="0"/>
        </a:p>
      </dsp:txBody>
      <dsp:txXfrm>
        <a:off x="2060570" y="1232535"/>
        <a:ext cx="1959619" cy="821690"/>
      </dsp:txXfrm>
    </dsp:sp>
    <dsp:sp modelId="{859A4813-6042-476E-BE8D-61EC0FF20E11}">
      <dsp:nvSpPr>
        <dsp:cNvPr id="0" name=""/>
        <dsp:cNvSpPr/>
      </dsp:nvSpPr>
      <dsp:spPr>
        <a:xfrm>
          <a:off x="2937668" y="924401"/>
          <a:ext cx="205422" cy="20542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021AD-4444-4C1E-93BF-BDFE99F33EAF}">
      <dsp:nvSpPr>
        <dsp:cNvPr id="0" name=""/>
        <dsp:cNvSpPr/>
      </dsp:nvSpPr>
      <dsp:spPr>
        <a:xfrm>
          <a:off x="4118170" y="0"/>
          <a:ext cx="1959619" cy="821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nl-NL" sz="1100" b="0" i="0" kern="1200" dirty="0" smtClean="0"/>
            <a:t>Raad Justitie en Binnenlandse Zaken (JBZ)</a:t>
          </a:r>
          <a:endParaRPr lang="nl-NL" sz="1100" b="0" kern="1200" dirty="0"/>
        </a:p>
      </dsp:txBody>
      <dsp:txXfrm>
        <a:off x="4118170" y="0"/>
        <a:ext cx="1959619" cy="821690"/>
      </dsp:txXfrm>
    </dsp:sp>
    <dsp:sp modelId="{30D836D6-3F7F-4A31-8538-968CC92B8A10}">
      <dsp:nvSpPr>
        <dsp:cNvPr id="0" name=""/>
        <dsp:cNvSpPr/>
      </dsp:nvSpPr>
      <dsp:spPr>
        <a:xfrm>
          <a:off x="4995269" y="924401"/>
          <a:ext cx="205422" cy="20542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66B12-87DD-47D2-AA14-1D24D5E36F2C}">
      <dsp:nvSpPr>
        <dsp:cNvPr id="0" name=""/>
        <dsp:cNvSpPr/>
      </dsp:nvSpPr>
      <dsp:spPr>
        <a:xfrm>
          <a:off x="0" y="616267"/>
          <a:ext cx="6692105" cy="821690"/>
        </a:xfrm>
        <a:prstGeom prst="notched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BA2E806B-5967-42AE-AA21-5443F6C32416}">
      <dsp:nvSpPr>
        <dsp:cNvPr id="0" name=""/>
        <dsp:cNvSpPr/>
      </dsp:nvSpPr>
      <dsp:spPr>
        <a:xfrm>
          <a:off x="0" y="0"/>
          <a:ext cx="6022894" cy="821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nl-NL" sz="1400" b="0" i="0" kern="1200" dirty="0" smtClean="0"/>
            <a:t>Europees Parlement</a:t>
          </a:r>
          <a:endParaRPr lang="nl-NL" sz="1400" b="0" kern="1200" dirty="0"/>
        </a:p>
      </dsp:txBody>
      <dsp:txXfrm>
        <a:off x="0" y="0"/>
        <a:ext cx="6022894" cy="821690"/>
      </dsp:txXfrm>
    </dsp:sp>
    <dsp:sp modelId="{20E03E41-0A42-49F5-B7AB-6D907A1CED51}">
      <dsp:nvSpPr>
        <dsp:cNvPr id="0" name=""/>
        <dsp:cNvSpPr/>
      </dsp:nvSpPr>
      <dsp:spPr>
        <a:xfrm>
          <a:off x="2908736" y="924401"/>
          <a:ext cx="205422" cy="20542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EB3B7-959B-4C0B-80DB-6E997174EB13}">
      <dsp:nvSpPr>
        <dsp:cNvPr id="0" name=""/>
        <dsp:cNvSpPr/>
      </dsp:nvSpPr>
      <dsp:spPr>
        <a:xfrm>
          <a:off x="-4040927" y="-327868"/>
          <a:ext cx="4815406" cy="4815406"/>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89B54-E1A6-485A-8ADB-92655BFDE7E1}">
      <dsp:nvSpPr>
        <dsp:cNvPr id="0" name=""/>
        <dsp:cNvSpPr/>
      </dsp:nvSpPr>
      <dsp:spPr>
        <a:xfrm>
          <a:off x="498062" y="649892"/>
          <a:ext cx="2314361" cy="71497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7508" tIns="27940" rIns="27940" bIns="27940" numCol="1" spcCol="1270" anchor="ctr" anchorCtr="0">
          <a:noAutofit/>
        </a:bodyPr>
        <a:lstStyle/>
        <a:p>
          <a:pPr lvl="0" algn="l" defTabSz="488950">
            <a:lnSpc>
              <a:spcPct val="90000"/>
            </a:lnSpc>
            <a:spcBef>
              <a:spcPct val="0"/>
            </a:spcBef>
            <a:spcAft>
              <a:spcPct val="35000"/>
            </a:spcAft>
          </a:pPr>
          <a:r>
            <a:rPr lang="nl-NL" sz="1100" kern="1200" dirty="0" smtClean="0"/>
            <a:t>Aanpassingen en compromis (2</a:t>
          </a:r>
          <a:r>
            <a:rPr lang="nl-NL" sz="1100" kern="1200" baseline="30000" dirty="0" smtClean="0"/>
            <a:t>e</a:t>
          </a:r>
          <a:r>
            <a:rPr lang="nl-NL" sz="1100" kern="1200" dirty="0" smtClean="0"/>
            <a:t> lezing)</a:t>
          </a:r>
          <a:endParaRPr lang="nl-NL" sz="1100" kern="1200" dirty="0"/>
        </a:p>
      </dsp:txBody>
      <dsp:txXfrm>
        <a:off x="498062" y="649892"/>
        <a:ext cx="2314361" cy="714971"/>
      </dsp:txXfrm>
    </dsp:sp>
    <dsp:sp modelId="{3F3D159F-BE61-4CFC-BB8D-3DECC3B73401}">
      <dsp:nvSpPr>
        <dsp:cNvPr id="0" name=""/>
        <dsp:cNvSpPr/>
      </dsp:nvSpPr>
      <dsp:spPr>
        <a:xfrm>
          <a:off x="51204" y="560520"/>
          <a:ext cx="893714" cy="8937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F5185-A09C-4B43-825B-F10F9DBD3CC6}">
      <dsp:nvSpPr>
        <dsp:cNvPr id="0" name=""/>
        <dsp:cNvSpPr/>
      </dsp:nvSpPr>
      <dsp:spPr>
        <a:xfrm>
          <a:off x="757954" y="1722348"/>
          <a:ext cx="2054469" cy="71497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7508" tIns="27940" rIns="27940" bIns="27940" numCol="1" spcCol="1270" anchor="ctr" anchorCtr="0">
          <a:noAutofit/>
        </a:bodyPr>
        <a:lstStyle/>
        <a:p>
          <a:pPr lvl="0" algn="l" defTabSz="488950">
            <a:lnSpc>
              <a:spcPct val="90000"/>
            </a:lnSpc>
            <a:spcBef>
              <a:spcPct val="0"/>
            </a:spcBef>
            <a:spcAft>
              <a:spcPct val="35000"/>
            </a:spcAft>
          </a:pPr>
          <a:r>
            <a:rPr lang="nl-NL" sz="1100" kern="1200" dirty="0" smtClean="0"/>
            <a:t>Wetsvoorstel verworpen</a:t>
          </a:r>
          <a:endParaRPr lang="nl-NL" sz="1100" kern="1200" dirty="0"/>
        </a:p>
      </dsp:txBody>
      <dsp:txXfrm>
        <a:off x="757954" y="1722348"/>
        <a:ext cx="2054469" cy="714971"/>
      </dsp:txXfrm>
    </dsp:sp>
    <dsp:sp modelId="{4BFD7714-5E7D-4200-BABE-53EBD23DD5D3}">
      <dsp:nvSpPr>
        <dsp:cNvPr id="0" name=""/>
        <dsp:cNvSpPr/>
      </dsp:nvSpPr>
      <dsp:spPr>
        <a:xfrm>
          <a:off x="311097" y="1632977"/>
          <a:ext cx="893714" cy="8937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BC6D0-62F5-45E0-8469-E18A84E985A4}">
      <dsp:nvSpPr>
        <dsp:cNvPr id="0" name=""/>
        <dsp:cNvSpPr/>
      </dsp:nvSpPr>
      <dsp:spPr>
        <a:xfrm>
          <a:off x="498062" y="2794805"/>
          <a:ext cx="2314361" cy="71497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7508" tIns="27940" rIns="27940" bIns="27940" numCol="1" spcCol="1270" anchor="ctr" anchorCtr="0">
          <a:noAutofit/>
        </a:bodyPr>
        <a:lstStyle/>
        <a:p>
          <a:pPr lvl="0" algn="l" defTabSz="488950">
            <a:lnSpc>
              <a:spcPct val="90000"/>
            </a:lnSpc>
            <a:spcBef>
              <a:spcPct val="0"/>
            </a:spcBef>
            <a:spcAft>
              <a:spcPct val="35000"/>
            </a:spcAft>
          </a:pPr>
          <a:r>
            <a:rPr lang="nl-NL" sz="1100" kern="1200" dirty="0" smtClean="0"/>
            <a:t>Wetsvoorstel  goedgekeurd</a:t>
          </a:r>
          <a:endParaRPr lang="nl-NL" sz="1100" kern="1200" dirty="0"/>
        </a:p>
      </dsp:txBody>
      <dsp:txXfrm>
        <a:off x="498062" y="2794805"/>
        <a:ext cx="2314361" cy="714971"/>
      </dsp:txXfrm>
    </dsp:sp>
    <dsp:sp modelId="{7D89BC10-2667-46D9-84D3-8EE76A4D1186}">
      <dsp:nvSpPr>
        <dsp:cNvPr id="0" name=""/>
        <dsp:cNvSpPr/>
      </dsp:nvSpPr>
      <dsp:spPr>
        <a:xfrm>
          <a:off x="51204" y="2705434"/>
          <a:ext cx="893714" cy="8937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dirty="0">
              <a:latin typeface="+mn-lt"/>
            </a:endParaRPr>
          </a:p>
        </p:txBody>
      </p:sp>
      <p:sp>
        <p:nvSpPr>
          <p:cNvPr id="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nl-NL" altLang="nl-NL" smtClean="0">
                <a:latin typeface="+mn-lt"/>
              </a:rPr>
              <a:t>24 mei 2022</a:t>
            </a:r>
            <a:endParaRPr lang="nl-NL" altLang="nl-NL" dirty="0">
              <a:latin typeface="+mn-lt"/>
            </a:endParaRPr>
          </a:p>
        </p:txBody>
      </p:sp>
      <p:sp>
        <p:nvSpPr>
          <p:cNvPr id="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dirty="0">
              <a:latin typeface="+mn-lt"/>
            </a:endParaRPr>
          </a:p>
        </p:txBody>
      </p:sp>
      <p:sp>
        <p:nvSpPr>
          <p:cNvPr id="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26C340-8A58-4000-A910-BBE118ACD55B}" type="slidenum">
              <a:rPr lang="nl-NL" altLang="nl-NL">
                <a:latin typeface="+mn-lt"/>
              </a:rPr>
              <a:pPr/>
              <a:t>‹nr.›</a:t>
            </a:fld>
            <a:endParaRPr lang="nl-NL" altLang="nl-NL" dirty="0">
              <a:latin typeface="+mn-lt"/>
            </a:endParaRPr>
          </a:p>
        </p:txBody>
      </p:sp>
    </p:spTree>
    <p:extLst>
      <p:ext uri="{BB962C8B-B14F-4D97-AF65-F5344CB8AC3E}">
        <p14:creationId xmlns:p14="http://schemas.microsoft.com/office/powerpoint/2010/main" val="1258900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r>
              <a:rPr lang="nl-NL" altLang="nl-NL" smtClean="0"/>
              <a:t>Richtlijnvoorstel van de Europese Commissie</a:t>
            </a:r>
            <a:endParaRPr lang="en-GB" altLang="nl-NL" dirty="0"/>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r>
              <a:rPr lang="nl-NL" altLang="nl-NL" smtClean="0"/>
              <a:t>24 mei 2022</a:t>
            </a:r>
            <a:endParaRPr lang="en-GB" altLang="nl-NL" dirty="0"/>
          </a:p>
        </p:txBody>
      </p:sp>
      <p:sp>
        <p:nvSpPr>
          <p:cNvPr id="286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dirty="0"/>
              <a:t>Click to edit Master text styles</a:t>
            </a:r>
          </a:p>
          <a:p>
            <a:pPr lvl="1"/>
            <a:r>
              <a:rPr lang="en-GB" altLang="nl-NL" dirty="0"/>
              <a:t>Second level</a:t>
            </a:r>
          </a:p>
          <a:p>
            <a:pPr lvl="2"/>
            <a:r>
              <a:rPr lang="en-GB" altLang="nl-NL" dirty="0"/>
              <a:t>Third level</a:t>
            </a:r>
          </a:p>
          <a:p>
            <a:pPr lvl="3"/>
            <a:r>
              <a:rPr lang="en-GB" altLang="nl-NL" dirty="0"/>
              <a:t>Fourth level</a:t>
            </a:r>
          </a:p>
          <a:p>
            <a:pPr lvl="4"/>
            <a:r>
              <a:rPr lang="en-GB" altLang="nl-NL" dirty="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r>
              <a:rPr lang="nl-NL" altLang="nl-NL" smtClean="0"/>
              <a:t>EC richtlijnvoorstel ter bestrijding van geweld tegen vrouwen en huiselijk geweld </a:t>
            </a:r>
            <a:endParaRPr lang="en-GB" altLang="nl-NL" dirty="0"/>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CB23A63C-561F-4E0A-89ED-BED38469BC02}" type="slidenum">
              <a:rPr lang="en-GB" altLang="nl-NL" smtClean="0"/>
              <a:pPr/>
              <a:t>‹nr.›</a:t>
            </a:fld>
            <a:endParaRPr lang="en-GB" altLang="nl-NL" dirty="0"/>
          </a:p>
        </p:txBody>
      </p:sp>
    </p:spTree>
    <p:extLst>
      <p:ext uri="{BB962C8B-B14F-4D97-AF65-F5344CB8AC3E}">
        <p14:creationId xmlns:p14="http://schemas.microsoft.com/office/powerpoint/2010/main" val="345946424"/>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91" algn="l" rtl="0" fontAlgn="base">
      <a:spcBef>
        <a:spcPct val="30000"/>
      </a:spcBef>
      <a:spcAft>
        <a:spcPct val="0"/>
      </a:spcAft>
      <a:defRPr sz="1200" kern="1200">
        <a:solidFill>
          <a:schemeClr val="tx1"/>
        </a:solidFill>
        <a:latin typeface="+mn-lt"/>
        <a:ea typeface="+mn-ea"/>
        <a:cs typeface="+mn-cs"/>
      </a:defRPr>
    </a:lvl2pPr>
    <a:lvl3pPr marL="914583" algn="l" rtl="0" fontAlgn="base">
      <a:spcBef>
        <a:spcPct val="30000"/>
      </a:spcBef>
      <a:spcAft>
        <a:spcPct val="0"/>
      </a:spcAft>
      <a:defRPr sz="1200" kern="1200">
        <a:solidFill>
          <a:schemeClr val="tx1"/>
        </a:solidFill>
        <a:latin typeface="+mn-lt"/>
        <a:ea typeface="+mn-ea"/>
        <a:cs typeface="+mn-cs"/>
      </a:defRPr>
    </a:lvl3pPr>
    <a:lvl4pPr marL="1371874" algn="l" rtl="0" fontAlgn="base">
      <a:spcBef>
        <a:spcPct val="30000"/>
      </a:spcBef>
      <a:spcAft>
        <a:spcPct val="0"/>
      </a:spcAft>
      <a:defRPr sz="1200" kern="1200">
        <a:solidFill>
          <a:schemeClr val="tx1"/>
        </a:solidFill>
        <a:latin typeface="+mn-lt"/>
        <a:ea typeface="+mn-ea"/>
        <a:cs typeface="+mn-cs"/>
      </a:defRPr>
    </a:lvl4pPr>
    <a:lvl5pPr marL="1829166" algn="l" rtl="0" fontAlgn="base">
      <a:spcBef>
        <a:spcPct val="30000"/>
      </a:spcBef>
      <a:spcAft>
        <a:spcPct val="0"/>
      </a:spcAft>
      <a:defRPr sz="1200" kern="1200">
        <a:solidFill>
          <a:schemeClr val="tx1"/>
        </a:solidFill>
        <a:latin typeface="+mn-lt"/>
        <a:ea typeface="+mn-ea"/>
        <a:cs typeface="+mn-cs"/>
      </a:defRPr>
    </a:lvl5pPr>
    <a:lvl6pPr marL="2286457" algn="l" defTabSz="914583" rtl="0" eaLnBrk="1" latinLnBrk="0" hangingPunct="1">
      <a:defRPr sz="1200" kern="1200">
        <a:solidFill>
          <a:schemeClr val="tx1"/>
        </a:solidFill>
        <a:latin typeface="+mn-lt"/>
        <a:ea typeface="+mn-ea"/>
        <a:cs typeface="+mn-cs"/>
      </a:defRPr>
    </a:lvl6pPr>
    <a:lvl7pPr marL="2743749" algn="l" defTabSz="914583" rtl="0" eaLnBrk="1" latinLnBrk="0" hangingPunct="1">
      <a:defRPr sz="1200" kern="1200">
        <a:solidFill>
          <a:schemeClr val="tx1"/>
        </a:solidFill>
        <a:latin typeface="+mn-lt"/>
        <a:ea typeface="+mn-ea"/>
        <a:cs typeface="+mn-cs"/>
      </a:defRPr>
    </a:lvl7pPr>
    <a:lvl8pPr marL="3201040" algn="l" defTabSz="914583" rtl="0" eaLnBrk="1" latinLnBrk="0" hangingPunct="1">
      <a:defRPr sz="1200" kern="1200">
        <a:solidFill>
          <a:schemeClr val="tx1"/>
        </a:solidFill>
        <a:latin typeface="+mn-lt"/>
        <a:ea typeface="+mn-ea"/>
        <a:cs typeface="+mn-cs"/>
      </a:defRPr>
    </a:lvl8pPr>
    <a:lvl9pPr marL="3658332" algn="l" defTabSz="9145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1A221-D0FD-4727-BD78-A88ACD8B802A}" type="slidenum">
              <a:rPr lang="en-GB" altLang="nl-NL"/>
              <a:pPr/>
              <a:t>1</a:t>
            </a:fld>
            <a:endParaRPr lang="en-GB" altLang="nl-NL"/>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17</a:t>
            </a:fld>
            <a:endParaRPr lang="en-GB" altLang="nl-NL" dirty="0"/>
          </a:p>
        </p:txBody>
      </p:sp>
    </p:spTree>
    <p:extLst>
      <p:ext uri="{BB962C8B-B14F-4D97-AF65-F5344CB8AC3E}">
        <p14:creationId xmlns:p14="http://schemas.microsoft.com/office/powerpoint/2010/main" val="119832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18</a:t>
            </a:fld>
            <a:endParaRPr lang="en-GB" altLang="nl-NL" dirty="0"/>
          </a:p>
        </p:txBody>
      </p:sp>
    </p:spTree>
    <p:extLst>
      <p:ext uri="{BB962C8B-B14F-4D97-AF65-F5344CB8AC3E}">
        <p14:creationId xmlns:p14="http://schemas.microsoft.com/office/powerpoint/2010/main" val="2549175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20</a:t>
            </a:fld>
            <a:endParaRPr lang="en-GB" altLang="nl-NL" dirty="0"/>
          </a:p>
        </p:txBody>
      </p:sp>
    </p:spTree>
    <p:extLst>
      <p:ext uri="{BB962C8B-B14F-4D97-AF65-F5344CB8AC3E}">
        <p14:creationId xmlns:p14="http://schemas.microsoft.com/office/powerpoint/2010/main" val="288223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34AB2-9C41-4A32-9A89-58B697801E58}" type="slidenum">
              <a:rPr lang="en-GB" altLang="nl-NL"/>
              <a:pPr/>
              <a:t>2</a:t>
            </a:fld>
            <a:endParaRPr lang="en-GB" altLang="nl-NL"/>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verkrachting als een daad van (seksuele) penetratie zonder instemming </a:t>
            </a:r>
          </a:p>
          <a:p>
            <a:pPr lvl="1"/>
            <a:r>
              <a:rPr lang="nl-NL" dirty="0" smtClean="0"/>
              <a:t>18 lidstaten vereisen het gebruik van geweld of bedreigingen om verkrachting strafbaar te laten zijn</a:t>
            </a:r>
          </a:p>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9</a:t>
            </a:fld>
            <a:endParaRPr lang="en-GB" altLang="nl-NL" dirty="0"/>
          </a:p>
        </p:txBody>
      </p:sp>
    </p:spTree>
    <p:extLst>
      <p:ext uri="{BB962C8B-B14F-4D97-AF65-F5344CB8AC3E}">
        <p14:creationId xmlns:p14="http://schemas.microsoft.com/office/powerpoint/2010/main" val="82671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10</a:t>
            </a:fld>
            <a:endParaRPr lang="en-GB" altLang="nl-NL" dirty="0"/>
          </a:p>
        </p:txBody>
      </p:sp>
    </p:spTree>
    <p:extLst>
      <p:ext uri="{BB962C8B-B14F-4D97-AF65-F5344CB8AC3E}">
        <p14:creationId xmlns:p14="http://schemas.microsoft.com/office/powerpoint/2010/main" val="22194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11</a:t>
            </a:fld>
            <a:endParaRPr lang="en-GB" altLang="nl-NL" dirty="0"/>
          </a:p>
        </p:txBody>
      </p:sp>
    </p:spTree>
    <p:extLst>
      <p:ext uri="{BB962C8B-B14F-4D97-AF65-F5344CB8AC3E}">
        <p14:creationId xmlns:p14="http://schemas.microsoft.com/office/powerpoint/2010/main" val="265450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12</a:t>
            </a:fld>
            <a:endParaRPr lang="en-GB" altLang="nl-NL" dirty="0"/>
          </a:p>
        </p:txBody>
      </p:sp>
    </p:spTree>
    <p:extLst>
      <p:ext uri="{BB962C8B-B14F-4D97-AF65-F5344CB8AC3E}">
        <p14:creationId xmlns:p14="http://schemas.microsoft.com/office/powerpoint/2010/main" val="163474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13</a:t>
            </a:fld>
            <a:endParaRPr lang="en-GB" altLang="nl-NL" dirty="0"/>
          </a:p>
        </p:txBody>
      </p:sp>
    </p:spTree>
    <p:extLst>
      <p:ext uri="{BB962C8B-B14F-4D97-AF65-F5344CB8AC3E}">
        <p14:creationId xmlns:p14="http://schemas.microsoft.com/office/powerpoint/2010/main" val="145114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14</a:t>
            </a:fld>
            <a:endParaRPr lang="en-GB" altLang="nl-NL" dirty="0"/>
          </a:p>
        </p:txBody>
      </p:sp>
    </p:spTree>
    <p:extLst>
      <p:ext uri="{BB962C8B-B14F-4D97-AF65-F5344CB8AC3E}">
        <p14:creationId xmlns:p14="http://schemas.microsoft.com/office/powerpoint/2010/main" val="425140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smtClean="0"/>
          </a:p>
          <a:p>
            <a:endParaRPr lang="nl-NL" dirty="0"/>
          </a:p>
        </p:txBody>
      </p:sp>
      <p:sp>
        <p:nvSpPr>
          <p:cNvPr id="4" name="Tijdelijke aanduiding voor koptekst 3"/>
          <p:cNvSpPr>
            <a:spLocks noGrp="1"/>
          </p:cNvSpPr>
          <p:nvPr>
            <p:ph type="hdr" sz="quarter" idx="10"/>
          </p:nvPr>
        </p:nvSpPr>
        <p:spPr/>
        <p:txBody>
          <a:bodyPr/>
          <a:lstStyle/>
          <a:p>
            <a:r>
              <a:rPr lang="nl-NL" altLang="nl-NL" smtClean="0"/>
              <a:t>Richtlijnvoorstel van de Europese Commissie</a:t>
            </a:r>
            <a:endParaRPr lang="en-GB" altLang="nl-NL" dirty="0"/>
          </a:p>
        </p:txBody>
      </p:sp>
      <p:sp>
        <p:nvSpPr>
          <p:cNvPr id="5" name="Tijdelijke aanduiding voor datum 4"/>
          <p:cNvSpPr>
            <a:spLocks noGrp="1"/>
          </p:cNvSpPr>
          <p:nvPr>
            <p:ph type="dt" idx="11"/>
          </p:nvPr>
        </p:nvSpPr>
        <p:spPr/>
        <p:txBody>
          <a:bodyPr/>
          <a:lstStyle/>
          <a:p>
            <a:r>
              <a:rPr lang="nl-NL" altLang="nl-NL" smtClean="0"/>
              <a:t>24 mei 2022</a:t>
            </a:r>
            <a:endParaRPr lang="en-GB" altLang="nl-NL" dirty="0"/>
          </a:p>
        </p:txBody>
      </p:sp>
      <p:sp>
        <p:nvSpPr>
          <p:cNvPr id="6" name="Tijdelijke aanduiding voor voettekst 5"/>
          <p:cNvSpPr>
            <a:spLocks noGrp="1"/>
          </p:cNvSpPr>
          <p:nvPr>
            <p:ph type="ftr" sz="quarter" idx="12"/>
          </p:nvPr>
        </p:nvSpPr>
        <p:spPr/>
        <p:txBody>
          <a:bodyPr/>
          <a:lstStyle/>
          <a:p>
            <a:r>
              <a:rPr lang="nl-NL" altLang="nl-NL" smtClean="0"/>
              <a:t>EC richtlijnvoorstel ter bestrijding van geweld tegen vrouwen en huiselijk geweld </a:t>
            </a:r>
            <a:endParaRPr lang="en-GB" altLang="nl-NL" dirty="0"/>
          </a:p>
        </p:txBody>
      </p:sp>
      <p:sp>
        <p:nvSpPr>
          <p:cNvPr id="7" name="Tijdelijke aanduiding voor dianummer 6"/>
          <p:cNvSpPr>
            <a:spLocks noGrp="1"/>
          </p:cNvSpPr>
          <p:nvPr>
            <p:ph type="sldNum" sz="quarter" idx="13"/>
          </p:nvPr>
        </p:nvSpPr>
        <p:spPr/>
        <p:txBody>
          <a:bodyPr/>
          <a:lstStyle/>
          <a:p>
            <a:fld id="{CB23A63C-561F-4E0A-89ED-BED38469BC02}" type="slidenum">
              <a:rPr lang="en-GB" altLang="nl-NL" smtClean="0"/>
              <a:pPr/>
              <a:t>15</a:t>
            </a:fld>
            <a:endParaRPr lang="en-GB" altLang="nl-NL" dirty="0"/>
          </a:p>
        </p:txBody>
      </p:sp>
    </p:spTree>
    <p:extLst>
      <p:ext uri="{BB962C8B-B14F-4D97-AF65-F5344CB8AC3E}">
        <p14:creationId xmlns:p14="http://schemas.microsoft.com/office/powerpoint/2010/main" val="2888545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391913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5599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8248241" cy="2077200"/>
          </a:xfrm>
          <a:prstGeom prst="rect">
            <a:avLst/>
          </a:prstGeom>
        </p:spPr>
      </p:pic>
      <p:sp>
        <p:nvSpPr>
          <p:cNvPr id="9" name="title">
            <a:extLst>
              <a:ext uri="{FF2B5EF4-FFF2-40B4-BE49-F238E27FC236}">
                <a16:creationId xmlns:a16="http://schemas.microsoft.com/office/drawing/2014/main" id="{5137D17D-0AF8-44A0-99F5-EBC92ED0ADEB}"/>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0" name="subtitle">
            <a:extLst>
              <a:ext uri="{FF2B5EF4-FFF2-40B4-BE49-F238E27FC236}">
                <a16:creationId xmlns:a16="http://schemas.microsoft.com/office/drawing/2014/main" id="{7F2D1F8B-8C98-4C4C-B853-EFE96426CE24}"/>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1" name="speaker">
            <a:extLst>
              <a:ext uri="{FF2B5EF4-FFF2-40B4-BE49-F238E27FC236}">
                <a16:creationId xmlns:a16="http://schemas.microsoft.com/office/drawing/2014/main" id="{6CDDC9BC-6BE8-4EF6-B1D8-78980FAF6197}"/>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2" name="Tijdelijke aanduiding voor datum 1">
            <a:extLst>
              <a:ext uri="{FF2B5EF4-FFF2-40B4-BE49-F238E27FC236}">
                <a16:creationId xmlns:a16="http://schemas.microsoft.com/office/drawing/2014/main" id="{0344BB47-02F8-4604-9E4B-11D51EE5AC2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109794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290784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185978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smtClean="0"/>
              <a:t>24 mei 2022</a:t>
            </a:r>
            <a:endParaRPr lang="nl-NL"/>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9963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8348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88951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1566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37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8361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31963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95633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2781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8105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6201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7383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0273" y="6411352"/>
            <a:ext cx="304800" cy="264272"/>
          </a:xfrm>
        </p:spPr>
        <p:txBody>
          <a:bodyPr/>
          <a:lstStyle>
            <a:lvl1pPr>
              <a:defRPr sz="100" baseline="0">
                <a:solidFill>
                  <a:srgbClr val="CDCDCE"/>
                </a:solidFill>
              </a:defRPr>
            </a:lvl1pPr>
          </a:lstStyle>
          <a:p>
            <a:r>
              <a:rPr lang="nl-NL" smtClean="0"/>
              <a:t>24 mei 2022</a:t>
            </a:r>
            <a:endParaRPr lang="nl-NL" dirty="0"/>
          </a:p>
        </p:txBody>
      </p:sp>
      <p:sp>
        <p:nvSpPr>
          <p:cNvPr id="3" name="Footer Placeholder 2"/>
          <p:cNvSpPr>
            <a:spLocks noGrp="1"/>
          </p:cNvSpPr>
          <p:nvPr>
            <p:ph type="ftr" sz="quarter" idx="11"/>
          </p:nvPr>
        </p:nvSpPr>
        <p:spPr>
          <a:xfrm>
            <a:off x="-533400" y="5907239"/>
            <a:ext cx="381000" cy="322075"/>
          </a:xfrm>
        </p:spPr>
        <p:txBody>
          <a:bodyPr/>
          <a:lstStyle>
            <a:lvl1pPr>
              <a:defRPr sz="100" baseline="0">
                <a:solidFill>
                  <a:srgbClr val="CDCDCE"/>
                </a:solidFill>
              </a:defRPr>
            </a:lvl1pPr>
          </a:lstStyle>
          <a:p>
            <a:r>
              <a:rPr lang="nl-NL" smtClean="0"/>
              <a:t>Richtlijnvoorstel EC ter bestrijding GtV en HG</a:t>
            </a:r>
            <a:endParaRPr lang="nl-NL" dirty="0"/>
          </a:p>
        </p:txBody>
      </p:sp>
      <p:sp>
        <p:nvSpPr>
          <p:cNvPr id="4" name="Slide Number Placeholder 3"/>
          <p:cNvSpPr>
            <a:spLocks noGrp="1"/>
          </p:cNvSpPr>
          <p:nvPr>
            <p:ph type="sldNum" sz="quarter" idx="12"/>
          </p:nvPr>
        </p:nvSpPr>
        <p:spPr>
          <a:xfrm>
            <a:off x="12344401" y="5548009"/>
            <a:ext cx="3048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07884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2192000" cy="576000"/>
          </a:xfrm>
          <a:solidFill>
            <a:schemeClr val="tx2"/>
          </a:solidFill>
        </p:spPr>
        <p:txBody>
          <a:bodyPr lIns="756000" anchor="ctr">
            <a:noAutofit/>
          </a:bodyPr>
          <a:lstStyle>
            <a:lvl1pPr>
              <a:defRPr sz="3200">
                <a:solidFill>
                  <a:srgbClr val="FFFFFF"/>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2192000"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pic>
        <p:nvPicPr>
          <p:cNvPr id="5" name="minjus_head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914400" y="6411352"/>
            <a:ext cx="457200" cy="264272"/>
          </a:xfrm>
        </p:spPr>
        <p:txBody>
          <a:bodyPr/>
          <a:lstStyle>
            <a:lvl1pPr>
              <a:defRPr sz="100" baseline="0">
                <a:solidFill>
                  <a:srgbClr val="CDCDCE"/>
                </a:solidFill>
              </a:defRPr>
            </a:lvl1pPr>
          </a:lstStyle>
          <a:p>
            <a:r>
              <a:rPr lang="nl-NL" smtClean="0"/>
              <a:t>24 mei 2022</a:t>
            </a:r>
            <a:endParaRPr lang="nl-NL" dirty="0"/>
          </a:p>
        </p:txBody>
      </p:sp>
      <p:sp>
        <p:nvSpPr>
          <p:cNvPr id="6" name="Footer Placeholder 5"/>
          <p:cNvSpPr>
            <a:spLocks noGrp="1"/>
          </p:cNvSpPr>
          <p:nvPr>
            <p:ph type="ftr" sz="quarter" idx="28"/>
          </p:nvPr>
        </p:nvSpPr>
        <p:spPr>
          <a:xfrm>
            <a:off x="-914400" y="5729776"/>
            <a:ext cx="457200" cy="322075"/>
          </a:xfrm>
        </p:spPr>
        <p:txBody>
          <a:bodyPr/>
          <a:lstStyle>
            <a:lvl1pPr>
              <a:defRPr sz="100" baseline="0">
                <a:solidFill>
                  <a:srgbClr val="CDCDCE"/>
                </a:solidFill>
              </a:defRPr>
            </a:lvl1pPr>
          </a:lstStyle>
          <a:p>
            <a:r>
              <a:rPr lang="nl-NL" smtClean="0"/>
              <a:t>Richtlijnvoorstel EC ter bestrijding GtV en HG</a:t>
            </a:r>
            <a:endParaRPr lang="nl-NL" dirty="0"/>
          </a:p>
        </p:txBody>
      </p:sp>
      <p:sp>
        <p:nvSpPr>
          <p:cNvPr id="7" name="Slide Number Placeholder 6"/>
          <p:cNvSpPr>
            <a:spLocks noGrp="1"/>
          </p:cNvSpPr>
          <p:nvPr>
            <p:ph type="sldNum" sz="quarter" idx="29"/>
          </p:nvPr>
        </p:nvSpPr>
        <p:spPr>
          <a:xfrm>
            <a:off x="12344401" y="6250314"/>
            <a:ext cx="4572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722678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dirty="0"/>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29063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dirty="0"/>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dirty="0"/>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3916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3578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49675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360990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436629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7794042" cy="2077200"/>
          </a:xfrm>
          <a:prstGeom prst="rect">
            <a:avLst/>
          </a:prstGeom>
        </p:spPr>
      </p:pic>
      <p:sp>
        <p:nvSpPr>
          <p:cNvPr id="7" name="title">
            <a:extLst>
              <a:ext uri="{FF2B5EF4-FFF2-40B4-BE49-F238E27FC236}">
                <a16:creationId xmlns:a16="http://schemas.microsoft.com/office/drawing/2014/main" id="{564C2207-EE24-4D8E-B07D-84658A73CA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9" name="subtitle">
            <a:extLst>
              <a:ext uri="{FF2B5EF4-FFF2-40B4-BE49-F238E27FC236}">
                <a16:creationId xmlns:a16="http://schemas.microsoft.com/office/drawing/2014/main" id="{0BF0409F-E479-4C60-9254-0A0175580A5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0" name="speaker">
            <a:extLst>
              <a:ext uri="{FF2B5EF4-FFF2-40B4-BE49-F238E27FC236}">
                <a16:creationId xmlns:a16="http://schemas.microsoft.com/office/drawing/2014/main" id="{0D2D08E0-AB17-4F70-968C-8E4001A7FE60}"/>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1" name="Tijdelijke aanduiding voor datum 1">
            <a:extLst>
              <a:ext uri="{FF2B5EF4-FFF2-40B4-BE49-F238E27FC236}">
                <a16:creationId xmlns:a16="http://schemas.microsoft.com/office/drawing/2014/main" id="{A0C38B65-E5AC-4FB7-9D06-CDB90AF9DF8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2155378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userDrawn="1">
  <p:cSld name="(niet gebruiken) 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hasCustomPrompt="1"/>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r>
              <a:rPr lang="nl-NL" altLang="nl-NL" noProof="0" smtClean="0"/>
              <a:t>Richtlijnvoorstel van de Europese Commissie</a:t>
            </a:r>
            <a:endParaRPr lang="nl-NL" altLang="nl-NL" noProof="0" dirty="0"/>
          </a:p>
        </p:txBody>
      </p:sp>
      <p:sp>
        <p:nvSpPr>
          <p:cNvPr id="4099" name="subtitle"/>
          <p:cNvSpPr>
            <a:spLocks noGrp="1" noChangeArrowheads="1"/>
          </p:cNvSpPr>
          <p:nvPr>
            <p:ph type="subTitle" idx="1" hasCustomPrompt="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r>
              <a:rPr lang="nl-NL" altLang="nl-NL" noProof="0" smtClean="0"/>
              <a:t>Ter bestrijding van geweld tegen vrouwen en hg</a:t>
            </a:r>
            <a:endParaRPr lang="nl-NL" altLang="nl-NL" noProof="0" dirty="0"/>
          </a:p>
        </p:txBody>
      </p:sp>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smtClean="0"/>
              <a:t>Eva Maenen</a:t>
            </a:r>
            <a:endParaRPr lang="nl-NL" dirty="0"/>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smtClean="0"/>
              <a:t>24 mei 2022</a:t>
            </a:r>
            <a:endParaRPr lang="nl-NL"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17941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1951727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33600" y="6311900"/>
            <a:ext cx="5003800" cy="264272"/>
          </a:xfrm>
        </p:spPr>
        <p:txBody>
          <a:bodyPr lIns="118800" tIns="46800"/>
          <a:lstStyle>
            <a:lvl1pPr marL="0">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1418655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752726"/>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3158738"/>
            <a:ext cx="5003800" cy="264272"/>
          </a:xfrm>
        </p:spPr>
        <p:txBody>
          <a:bodyPr lIns="118800" tIns="46800"/>
          <a:lstStyle>
            <a:lvl1pPr>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1834531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68247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dirty="0"/>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97203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284459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35008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r>
              <a:rPr lang="nl-NL" smtClean="0"/>
              <a:t>24 mei 2022</a:t>
            </a:r>
            <a:endParaRPr lang="nl-NL"/>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009676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810838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65727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1254313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872706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368405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8248241" cy="2077200"/>
          </a:xfrm>
          <a:prstGeom prst="rect">
            <a:avLst/>
          </a:prstGeom>
        </p:spPr>
      </p:pic>
      <p:sp>
        <p:nvSpPr>
          <p:cNvPr id="11" name="title">
            <a:extLst>
              <a:ext uri="{FF2B5EF4-FFF2-40B4-BE49-F238E27FC236}">
                <a16:creationId xmlns:a16="http://schemas.microsoft.com/office/drawing/2014/main" id="{61BF13E2-8C51-47EA-8C5D-429DE5C24C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956E2755-AF31-4F0B-BF4D-A2724E234F76}"/>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B744D96-1319-4E4A-9728-F6CA574B6FA2}"/>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A6CDBC5A-1AD0-4140-8A55-B0D63B97C05C}"/>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1521811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4099244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50758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r>
              <a:rPr lang="nl-NL" smtClean="0"/>
              <a:t>24 mei 2022</a:t>
            </a:r>
            <a:endParaRPr lang="nl-NL"/>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58880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58270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095299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81590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575134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5479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smtClean="0"/>
              <a:t>24 mei 2022</a:t>
            </a:r>
            <a:endParaRPr lang="nl-NL"/>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52690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28079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925310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rgbClr val="FFFFFF"/>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703093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65259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424728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775244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smtClean="0"/>
              <a:t>24 mei 2022</a:t>
            </a:r>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497910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279216"/>
            <a:ext cx="457200" cy="264272"/>
          </a:xfrm>
        </p:spPr>
        <p:txBody>
          <a:bodyPr/>
          <a:lstStyle>
            <a:lvl1pPr>
              <a:defRPr sz="100" baseline="0">
                <a:solidFill>
                  <a:srgbClr val="CDCDCE"/>
                </a:solidFill>
              </a:defRPr>
            </a:lvl1pPr>
          </a:lstStyle>
          <a:p>
            <a:r>
              <a:rPr lang="nl-NL" smtClean="0"/>
              <a:t>24 mei 2022</a:t>
            </a:r>
            <a:endParaRPr lang="nl-NL" dirty="0"/>
          </a:p>
        </p:txBody>
      </p:sp>
      <p:sp>
        <p:nvSpPr>
          <p:cNvPr id="3" name="Footer Placeholder 2"/>
          <p:cNvSpPr>
            <a:spLocks noGrp="1"/>
          </p:cNvSpPr>
          <p:nvPr>
            <p:ph type="ftr" sz="quarter" idx="11"/>
          </p:nvPr>
        </p:nvSpPr>
        <p:spPr>
          <a:xfrm>
            <a:off x="-838200" y="5715000"/>
            <a:ext cx="533400" cy="322075"/>
          </a:xfrm>
        </p:spPr>
        <p:txBody>
          <a:bodyPr/>
          <a:lstStyle>
            <a:lvl1pPr>
              <a:defRPr sz="100" baseline="0">
                <a:solidFill>
                  <a:srgbClr val="CDCDCE"/>
                </a:solidFill>
              </a:defRPr>
            </a:lvl1pPr>
          </a:lstStyle>
          <a:p>
            <a:r>
              <a:rPr lang="nl-NL" smtClean="0"/>
              <a:t>Richtlijnvoorstel EC ter bestrijding GtV en HG</a:t>
            </a:r>
            <a:endParaRPr lang="nl-NL" dirty="0"/>
          </a:p>
        </p:txBody>
      </p:sp>
      <p:sp>
        <p:nvSpPr>
          <p:cNvPr id="4" name="Slide Number Placeholder 3"/>
          <p:cNvSpPr>
            <a:spLocks noGrp="1"/>
          </p:cNvSpPr>
          <p:nvPr>
            <p:ph type="sldNum" sz="quarter" idx="12"/>
          </p:nvPr>
        </p:nvSpPr>
        <p:spPr>
          <a:xfrm>
            <a:off x="12268200" y="6118178"/>
            <a:ext cx="542928"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122977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1938001" cy="576000"/>
          </a:xfrm>
          <a:solidFill>
            <a:schemeClr val="tx2"/>
          </a:solidFill>
        </p:spPr>
        <p:txBody>
          <a:bodyPr lIns="756000" anchor="ctr">
            <a:noAutofit/>
          </a:bodyPr>
          <a:lstStyle>
            <a:lvl1pPr>
              <a:defRPr sz="3200">
                <a:solidFill>
                  <a:srgbClr val="FFFFFF"/>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1938001"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sp>
        <p:nvSpPr>
          <p:cNvPr id="5"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6" name="minjus_head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819150" y="6593728"/>
            <a:ext cx="514350" cy="264272"/>
          </a:xfrm>
        </p:spPr>
        <p:txBody>
          <a:bodyPr/>
          <a:lstStyle>
            <a:lvl1pPr>
              <a:defRPr sz="100" baseline="0">
                <a:solidFill>
                  <a:srgbClr val="CDCDCE"/>
                </a:solidFill>
              </a:defRPr>
            </a:lvl1pPr>
          </a:lstStyle>
          <a:p>
            <a:r>
              <a:rPr lang="nl-NL" smtClean="0"/>
              <a:t>24 mei 2022</a:t>
            </a:r>
            <a:endParaRPr lang="nl-NL" dirty="0"/>
          </a:p>
        </p:txBody>
      </p:sp>
      <p:sp>
        <p:nvSpPr>
          <p:cNvPr id="7" name="Footer Placeholder 6"/>
          <p:cNvSpPr>
            <a:spLocks noGrp="1"/>
          </p:cNvSpPr>
          <p:nvPr>
            <p:ph type="ftr" sz="quarter" idx="28"/>
          </p:nvPr>
        </p:nvSpPr>
        <p:spPr>
          <a:xfrm>
            <a:off x="-838200" y="6221413"/>
            <a:ext cx="685800" cy="322075"/>
          </a:xfrm>
        </p:spPr>
        <p:txBody>
          <a:bodyPr/>
          <a:lstStyle>
            <a:lvl1pPr>
              <a:defRPr sz="100" baseline="0">
                <a:solidFill>
                  <a:srgbClr val="CDCDCE"/>
                </a:solidFill>
              </a:defRPr>
            </a:lvl1pPr>
          </a:lstStyle>
          <a:p>
            <a:r>
              <a:rPr lang="nl-NL" smtClean="0"/>
              <a:t>Richtlijnvoorstel EC ter bestrijding GtV en HG</a:t>
            </a:r>
            <a:endParaRPr lang="nl-NL" dirty="0"/>
          </a:p>
        </p:txBody>
      </p:sp>
      <p:sp>
        <p:nvSpPr>
          <p:cNvPr id="8" name="Slide Number Placeholder 7"/>
          <p:cNvSpPr>
            <a:spLocks noGrp="1"/>
          </p:cNvSpPr>
          <p:nvPr>
            <p:ph type="sldNum" sz="quarter" idx="29"/>
          </p:nvPr>
        </p:nvSpPr>
        <p:spPr>
          <a:xfrm>
            <a:off x="12268200" y="6221413"/>
            <a:ext cx="534989"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845135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63846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smtClean="0"/>
              <a:t>24 mei 2022</a:t>
            </a:r>
            <a:endParaRPr lang="nl-NL"/>
          </a:p>
        </p:txBody>
      </p:sp>
      <p:sp>
        <p:nvSpPr>
          <p:cNvPr id="4" name="Tijdelijke aanduiding voor voettekst 3"/>
          <p:cNvSpPr>
            <a:spLocks noGrp="1"/>
          </p:cNvSpPr>
          <p:nvPr>
            <p:ph type="ftr" sz="quarter" idx="11"/>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00639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58254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smtClean="0"/>
              <a:t>24 mei 2022</a:t>
            </a:r>
            <a:endParaRPr lang="nl-NL"/>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432166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1934825"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r>
              <a:rPr lang="nl-NL" smtClean="0"/>
              <a:t>24 mei 2022</a:t>
            </a:r>
            <a:endParaRPr lang="nl-NL"/>
          </a:p>
        </p:txBody>
      </p:sp>
      <p:sp>
        <p:nvSpPr>
          <p:cNvPr id="4" name="Tijdelijke aanduiding voor voettekst 3"/>
          <p:cNvSpPr>
            <a:spLocks noGrp="1"/>
          </p:cNvSpPr>
          <p:nvPr>
            <p:ph type="ftr" sz="quarter" idx="24"/>
          </p:nvPr>
        </p:nvSpPr>
        <p:spPr/>
        <p:txBody>
          <a:body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73639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smtClean="0"/>
              <a:t>24 mei 2022</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smtClean="0"/>
              <a:t>Richtlijnvoorstel EC ter bestrijding GtV en HG</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6133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7794042" cy="2077200"/>
          </a:xfrm>
          <a:prstGeom prst="rect">
            <a:avLst/>
          </a:prstGeom>
        </p:spPr>
      </p:pic>
      <p:sp>
        <p:nvSpPr>
          <p:cNvPr id="11" name="title">
            <a:extLst>
              <a:ext uri="{FF2B5EF4-FFF2-40B4-BE49-F238E27FC236}">
                <a16:creationId xmlns:a16="http://schemas.microsoft.com/office/drawing/2014/main" id="{D7718FF1-437B-4CE4-845A-8802395C1E28}"/>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5DD59E9C-7BEA-4C94-8505-1387211B52E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E68A4B3-C001-4359-9D29-741C2832E191}"/>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2B516B1A-152C-480B-9006-6CE4309333FD}"/>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3248729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userDrawn="1">
  <p:cSld name="(niet gebruiken) 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1"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292172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98242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3907792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smtClean="0"/>
              <a:t>24 mei 2022</a:t>
            </a:r>
            <a:endParaRPr lang="nl-NL" dirty="0"/>
          </a:p>
        </p:txBody>
      </p:sp>
    </p:spTree>
    <p:extLst>
      <p:ext uri="{BB962C8B-B14F-4D97-AF65-F5344CB8AC3E}">
        <p14:creationId xmlns:p14="http://schemas.microsoft.com/office/powerpoint/2010/main" val="1181363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6311900"/>
            <a:ext cx="5003800" cy="264272"/>
          </a:xfrm>
        </p:spPr>
        <p:txBody>
          <a:bodyPr lIns="118800" tIns="46800"/>
          <a:lstStyle>
            <a:lvl1pPr>
              <a:lnSpc>
                <a:spcPct val="90000"/>
              </a:lnSpc>
              <a:spcBef>
                <a:spcPts val="1200"/>
              </a:spcBef>
              <a:defRPr sz="1600" baseline="0">
                <a:solidFill>
                  <a:schemeClr val="tx1"/>
                </a:solidFill>
              </a:defRPr>
            </a:lvl1pPr>
          </a:lstStyle>
          <a:p>
            <a:r>
              <a:rPr lang="nl-NL" smtClean="0"/>
              <a:t>24 mei 2022</a:t>
            </a:r>
            <a:endParaRPr lang="nl-NL" dirty="0"/>
          </a:p>
        </p:txBody>
      </p:sp>
    </p:spTree>
    <p:extLst>
      <p:ext uri="{BB962C8B-B14F-4D97-AF65-F5344CB8AC3E}">
        <p14:creationId xmlns:p14="http://schemas.microsoft.com/office/powerpoint/2010/main" val="41522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215599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smtClean="0"/>
              <a:t>24 mei 2022</a:t>
            </a:r>
            <a:endParaRPr lang="nl-NL" dirty="0"/>
          </a:p>
        </p:txBody>
      </p:sp>
      <p:sp>
        <p:nvSpPr>
          <p:cNvPr id="6" name="Tijdelijke aanduiding voor voettekst 5"/>
          <p:cNvSpPr>
            <a:spLocks noGrp="1"/>
          </p:cNvSpPr>
          <p:nvPr>
            <p:ph type="ftr" sz="quarter" idx="11"/>
          </p:nvPr>
        </p:nvSpPr>
        <p:spPr/>
        <p:txBody>
          <a:bodyPr/>
          <a:lstStyle/>
          <a:p>
            <a:r>
              <a:rPr lang="nl-NL" smtClean="0"/>
              <a:t>Richtlijnvoorstel EC ter bestrijding GtV en HG</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52854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r>
              <a:rPr lang="nl-NL" smtClean="0"/>
              <a:t>24 mei 2022</a:t>
            </a:r>
            <a:endParaRPr lang="nl-NL" dirty="0"/>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r>
              <a:rPr lang="nl-NL" smtClean="0"/>
              <a:t>Richtlijnvoorstel EC ter bestrijding GtV en HG</a:t>
            </a:r>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pic>
        <p:nvPicPr>
          <p:cNvPr id="2" name="minjus_heade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6" r:id="rId2"/>
    <p:sldLayoutId id="2147483650" r:id="rId3"/>
    <p:sldLayoutId id="2147483661" r:id="rId4"/>
    <p:sldLayoutId id="2147483662" r:id="rId5"/>
    <p:sldLayoutId id="2147483663" r:id="rId6"/>
    <p:sldLayoutId id="2147483652" r:id="rId7"/>
    <p:sldLayoutId id="2147483666" r:id="rId8"/>
    <p:sldLayoutId id="2147483664" r:id="rId9"/>
    <p:sldLayoutId id="2147483665" r:id="rId10"/>
    <p:sldLayoutId id="2147483723"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724" r:id="rId32"/>
    <p:sldLayoutId id="2147483649" r:id="rId33"/>
    <p:sldLayoutId id="2147483657" r:id="rId34"/>
    <p:sldLayoutId id="2147483659" r:id="rId35"/>
    <p:sldLayoutId id="2147483660" r:id="rId36"/>
  </p:sldLayoutIdLst>
  <p:hf sldNum="0" hdr="0" ft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r>
              <a:rPr lang="nl-NL" smtClean="0"/>
              <a:t>24 mei 2022</a:t>
            </a:r>
            <a:endParaRPr lang="nl-NL"/>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r>
              <a:rPr lang="nl-NL" smtClean="0"/>
              <a:t>Richtlijnvoorstel EC ter bestrijding GtV en HG</a:t>
            </a:r>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sp>
        <p:nvSpPr>
          <p:cNvPr id="2"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10" name="minjus_heade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486105803"/>
      </p:ext>
    </p:extLst>
  </p:cSld>
  <p:clrMap bg1="lt1" tx1="dk1" bg2="lt2" tx2="dk2" accent1="accent1" accent2="accent2" accent3="accent3" accent4="accent4" accent5="accent5" accent6="accent6" hlink="hlink" folHlink="folHlink"/>
  <p:sldLayoutIdLst>
    <p:sldLayoutId id="2147483692" r:id="rId1"/>
    <p:sldLayoutId id="2147483702" r:id="rId2"/>
    <p:sldLayoutId id="2147483690" r:id="rId3"/>
    <p:sldLayoutId id="2147483695" r:id="rId4"/>
    <p:sldLayoutId id="2147483696" r:id="rId5"/>
    <p:sldLayoutId id="2147483697" r:id="rId6"/>
    <p:sldLayoutId id="2147483698" r:id="rId7"/>
    <p:sldLayoutId id="2147483699" r:id="rId8"/>
    <p:sldLayoutId id="2147483700" r:id="rId9"/>
    <p:sldLayoutId id="2147483701" r:id="rId10"/>
    <p:sldLayoutId id="2147483725"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6" r:id="rId32"/>
    <p:sldLayoutId id="2147483689" r:id="rId33"/>
    <p:sldLayoutId id="2147483691" r:id="rId34"/>
    <p:sldLayoutId id="2147483693" r:id="rId35"/>
    <p:sldLayoutId id="2147483694" r:id="rId36"/>
  </p:sldLayoutIdLst>
  <p:hf sldNum="0" hdr="0" ft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titel">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Richtlijnvoorstel van de Europese Commissie</a:t>
            </a:r>
            <a:endParaRPr lang="nl-NL" dirty="0"/>
          </a:p>
        </p:txBody>
      </p:sp>
      <p:sp>
        <p:nvSpPr>
          <p:cNvPr id="5" name="Ondertitel 4"/>
          <p:cNvSpPr>
            <a:spLocks noGrp="1"/>
          </p:cNvSpPr>
          <p:nvPr>
            <p:ph type="subTitle" idx="1"/>
          </p:nvPr>
        </p:nvSpPr>
        <p:spPr/>
        <p:txBody>
          <a:bodyPr/>
          <a:lstStyle/>
          <a:p>
            <a:r>
              <a:rPr lang="nl-NL" dirty="0" smtClean="0"/>
              <a:t>Ter bestrijding van geweld tegen vrouwen en huiselijk geweld</a:t>
            </a:r>
            <a:endParaRPr lang="nl-NL" dirty="0"/>
          </a:p>
        </p:txBody>
      </p:sp>
      <p:sp>
        <p:nvSpPr>
          <p:cNvPr id="2" name="Tijdelijke aanduiding voor tekst 1"/>
          <p:cNvSpPr>
            <a:spLocks noGrp="1"/>
          </p:cNvSpPr>
          <p:nvPr>
            <p:ph type="body" sz="quarter" idx="11"/>
          </p:nvPr>
        </p:nvSpPr>
        <p:spPr>
          <a:xfrm>
            <a:off x="632776" y="2668274"/>
            <a:ext cx="10568624" cy="389360"/>
          </a:xfrm>
        </p:spPr>
        <p:txBody>
          <a:bodyPr/>
          <a:lstStyle/>
          <a:p>
            <a:r>
              <a:rPr lang="nl-NL" sz="1200" dirty="0" smtClean="0"/>
              <a:t>Ministerie van Justitie en Veiligheid en ministerie van Volksgezondheid, Welzijn en Sport</a:t>
            </a:r>
            <a:endParaRPr lang="nl-NL" sz="1200" dirty="0"/>
          </a:p>
        </p:txBody>
      </p:sp>
      <p:pic>
        <p:nvPicPr>
          <p:cNvPr id="10" name="strapline"/>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494" b="37494"/>
          <a:stretch>
            <a:fillRect/>
          </a:stretch>
        </p:blipFill>
        <p:spPr/>
      </p:pic>
      <p:sp>
        <p:nvSpPr>
          <p:cNvPr id="3" name="Tijdelijke aanduiding voor datum 2"/>
          <p:cNvSpPr>
            <a:spLocks noGrp="1"/>
          </p:cNvSpPr>
          <p:nvPr>
            <p:ph type="dt" sz="half" idx="12"/>
          </p:nvPr>
        </p:nvSpPr>
        <p:spPr/>
        <p:txBody>
          <a:bodyPr/>
          <a:lstStyle/>
          <a:p>
            <a:r>
              <a:rPr lang="nl-NL" smtClean="0"/>
              <a:t>24 mei 2022</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a:bodyPr>
          <a:lstStyle/>
          <a:p>
            <a:pPr marL="0" indent="0">
              <a:buNone/>
            </a:pPr>
            <a:r>
              <a:rPr lang="nl-NL" dirty="0" smtClean="0"/>
              <a:t>Het versterken van slachtofferbescherming door te kijken naar de specifieke behoeften van slachtoffers van geweld tegen vrouwen en huiselijk geweld, via: </a:t>
            </a:r>
          </a:p>
          <a:p>
            <a:r>
              <a:rPr lang="nl-NL" dirty="0" smtClean="0"/>
              <a:t>Individuele beoordeling van de beschermingsbehoefte van slachtoffers (Art. 18-19) </a:t>
            </a:r>
          </a:p>
          <a:p>
            <a:r>
              <a:rPr lang="nl-NL" dirty="0" smtClean="0"/>
              <a:t>Snelle en gecoördineerde behandeling van de beschermings- en hulpvraag van slachtoffers (Art. 20)</a:t>
            </a:r>
          </a:p>
          <a:p>
            <a:r>
              <a:rPr lang="nl-NL" dirty="0" smtClean="0"/>
              <a:t>Minimumvoorschriften voor locatieverboden en beschermingsbevelen (Art. 21)</a:t>
            </a:r>
          </a:p>
          <a:p>
            <a:endParaRPr lang="nl-NL" dirty="0" smtClean="0"/>
          </a:p>
        </p:txBody>
      </p:sp>
      <p:sp>
        <p:nvSpPr>
          <p:cNvPr id="16" name="Titel 15"/>
          <p:cNvSpPr>
            <a:spLocks noGrp="1"/>
          </p:cNvSpPr>
          <p:nvPr>
            <p:ph type="title"/>
          </p:nvPr>
        </p:nvSpPr>
        <p:spPr/>
        <p:txBody>
          <a:bodyPr>
            <a:normAutofit/>
          </a:bodyPr>
          <a:lstStyle/>
          <a:p>
            <a:r>
              <a:rPr lang="nl-NL" dirty="0" smtClean="0"/>
              <a:t>Slachtofferbescherming</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285989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77500" lnSpcReduction="20000"/>
          </a:bodyPr>
          <a:lstStyle/>
          <a:p>
            <a:r>
              <a:rPr lang="en-US" dirty="0" err="1" smtClean="0"/>
              <a:t>Gemakkelijke</a:t>
            </a:r>
            <a:r>
              <a:rPr lang="en-US" dirty="0" smtClean="0"/>
              <a:t>, </a:t>
            </a:r>
            <a:r>
              <a:rPr lang="en-US" dirty="0" err="1" smtClean="0"/>
              <a:t>toegankelijke</a:t>
            </a:r>
            <a:r>
              <a:rPr lang="en-US" dirty="0"/>
              <a:t> </a:t>
            </a:r>
            <a:r>
              <a:rPr lang="en-US" dirty="0" smtClean="0"/>
              <a:t>en </a:t>
            </a:r>
            <a:r>
              <a:rPr lang="en-US" dirty="0" err="1" smtClean="0"/>
              <a:t>veilige</a:t>
            </a:r>
            <a:r>
              <a:rPr lang="en-US" dirty="0" smtClean="0"/>
              <a:t> </a:t>
            </a:r>
            <a:r>
              <a:rPr lang="en-US" dirty="0" err="1"/>
              <a:t>manieren</a:t>
            </a:r>
            <a:r>
              <a:rPr lang="en-US" dirty="0"/>
              <a:t> </a:t>
            </a:r>
            <a:r>
              <a:rPr lang="en-US" dirty="0" smtClean="0"/>
              <a:t>om (online) </a:t>
            </a:r>
            <a:r>
              <a:rPr lang="en-US" dirty="0" err="1"/>
              <a:t>aangifte</a:t>
            </a:r>
            <a:r>
              <a:rPr lang="en-US" dirty="0"/>
              <a:t> </a:t>
            </a:r>
            <a:r>
              <a:rPr lang="en-US" dirty="0" err="1"/>
              <a:t>te</a:t>
            </a:r>
            <a:r>
              <a:rPr lang="en-US" dirty="0"/>
              <a:t> </a:t>
            </a:r>
            <a:r>
              <a:rPr lang="en-US" dirty="0" err="1"/>
              <a:t>doen</a:t>
            </a:r>
            <a:r>
              <a:rPr lang="en-US" dirty="0"/>
              <a:t> </a:t>
            </a:r>
            <a:r>
              <a:rPr lang="en-US" dirty="0" smtClean="0"/>
              <a:t>(</a:t>
            </a:r>
            <a:r>
              <a:rPr lang="en-US" dirty="0"/>
              <a:t>Art.16</a:t>
            </a:r>
            <a:r>
              <a:rPr lang="en-US" dirty="0" smtClean="0"/>
              <a:t>)</a:t>
            </a:r>
          </a:p>
          <a:p>
            <a:pPr lvl="1"/>
            <a:r>
              <a:rPr lang="en-US" dirty="0" err="1" smtClean="0"/>
              <a:t>Inclusief</a:t>
            </a:r>
            <a:r>
              <a:rPr lang="en-US" dirty="0" smtClean="0"/>
              <a:t> het </a:t>
            </a:r>
            <a:r>
              <a:rPr lang="en-US" dirty="0" err="1" smtClean="0"/>
              <a:t>verbod</a:t>
            </a:r>
            <a:r>
              <a:rPr lang="en-US" dirty="0" smtClean="0"/>
              <a:t> om </a:t>
            </a:r>
            <a:r>
              <a:rPr lang="nl-NL" dirty="0"/>
              <a:t>persoonsgegevens met betrekking tot de verblijfsstatus van het slachtoffer door te geven aan de bevoegde </a:t>
            </a:r>
            <a:r>
              <a:rPr lang="nl-NL" dirty="0" smtClean="0"/>
              <a:t>migratieautoriteiten ten minste tot de individuele beoordeling is voltooid (lid 5).</a:t>
            </a:r>
            <a:endParaRPr lang="en-US" dirty="0"/>
          </a:p>
          <a:p>
            <a:r>
              <a:rPr lang="nl-NL" dirty="0" smtClean="0"/>
              <a:t>Minimumvoorschriften inzake strafrechtelijke </a:t>
            </a:r>
            <a:r>
              <a:rPr lang="nl-NL" dirty="0"/>
              <a:t>onderzoeken en gerechtelijke procedures </a:t>
            </a:r>
            <a:r>
              <a:rPr lang="en-US" dirty="0" err="1" smtClean="0"/>
              <a:t>betreffende</a:t>
            </a:r>
            <a:r>
              <a:rPr lang="en-US" dirty="0" smtClean="0"/>
              <a:t> het </a:t>
            </a:r>
            <a:r>
              <a:rPr lang="nl-NL" dirty="0"/>
              <a:t>seksueel gedrag van het slachtoffer in het verleden </a:t>
            </a:r>
            <a:r>
              <a:rPr lang="en-US" dirty="0" smtClean="0"/>
              <a:t>(</a:t>
            </a:r>
            <a:r>
              <a:rPr lang="en-US" dirty="0"/>
              <a:t>Art. 22)</a:t>
            </a:r>
          </a:p>
          <a:p>
            <a:r>
              <a:rPr lang="en-US" dirty="0" err="1" smtClean="0"/>
              <a:t>Nationale</a:t>
            </a:r>
            <a:r>
              <a:rPr lang="en-US" dirty="0" smtClean="0"/>
              <a:t> </a:t>
            </a:r>
            <a:r>
              <a:rPr lang="en-US" dirty="0" err="1" smtClean="0"/>
              <a:t>organen</a:t>
            </a:r>
            <a:r>
              <a:rPr lang="en-US" dirty="0" smtClean="0"/>
              <a:t> </a:t>
            </a:r>
            <a:r>
              <a:rPr lang="en-US" dirty="0" err="1" smtClean="0"/>
              <a:t>geven</a:t>
            </a:r>
            <a:r>
              <a:rPr lang="en-US" dirty="0" smtClean="0"/>
              <a:t> </a:t>
            </a:r>
            <a:r>
              <a:rPr lang="en-US" dirty="0" err="1" smtClean="0"/>
              <a:t>bijstand</a:t>
            </a:r>
            <a:r>
              <a:rPr lang="en-US" dirty="0" smtClean="0"/>
              <a:t>, </a:t>
            </a:r>
            <a:r>
              <a:rPr lang="en-US" dirty="0" err="1" smtClean="0"/>
              <a:t>advies</a:t>
            </a:r>
            <a:r>
              <a:rPr lang="en-US" dirty="0" smtClean="0"/>
              <a:t> en </a:t>
            </a:r>
            <a:r>
              <a:rPr lang="en-US" dirty="0" err="1" smtClean="0"/>
              <a:t>representeren</a:t>
            </a:r>
            <a:r>
              <a:rPr lang="en-US" dirty="0" smtClean="0"/>
              <a:t> </a:t>
            </a:r>
            <a:r>
              <a:rPr lang="en-US" dirty="0" err="1" smtClean="0"/>
              <a:t>slachtoffers</a:t>
            </a:r>
            <a:r>
              <a:rPr lang="en-US" dirty="0" smtClean="0"/>
              <a:t> </a:t>
            </a:r>
            <a:r>
              <a:rPr lang="en-US" dirty="0"/>
              <a:t>in </a:t>
            </a:r>
            <a:r>
              <a:rPr lang="en-US" dirty="0" err="1" smtClean="0"/>
              <a:t>strafrechtelijke</a:t>
            </a:r>
            <a:r>
              <a:rPr lang="en-US" dirty="0" smtClean="0"/>
              <a:t> procedures </a:t>
            </a:r>
            <a:r>
              <a:rPr lang="en-US" dirty="0" err="1" smtClean="0"/>
              <a:t>inzake</a:t>
            </a:r>
            <a:r>
              <a:rPr lang="en-US" dirty="0" smtClean="0"/>
              <a:t> </a:t>
            </a:r>
            <a:r>
              <a:rPr lang="en-US" dirty="0" err="1" smtClean="0"/>
              <a:t>huiselijk</a:t>
            </a:r>
            <a:r>
              <a:rPr lang="en-US" dirty="0" smtClean="0"/>
              <a:t> </a:t>
            </a:r>
            <a:r>
              <a:rPr lang="en-US" dirty="0" err="1" smtClean="0"/>
              <a:t>geweld</a:t>
            </a:r>
            <a:r>
              <a:rPr lang="en-US" dirty="0" smtClean="0"/>
              <a:t> en </a:t>
            </a:r>
            <a:r>
              <a:rPr lang="en-US" dirty="0" err="1" smtClean="0"/>
              <a:t>geweld</a:t>
            </a:r>
            <a:r>
              <a:rPr lang="en-US" dirty="0" smtClean="0"/>
              <a:t> </a:t>
            </a:r>
            <a:r>
              <a:rPr lang="en-US" dirty="0" err="1" smtClean="0"/>
              <a:t>tegen</a:t>
            </a:r>
            <a:r>
              <a:rPr lang="en-US" dirty="0" smtClean="0"/>
              <a:t> </a:t>
            </a:r>
            <a:r>
              <a:rPr lang="en-US" dirty="0" err="1" smtClean="0"/>
              <a:t>vrouwen</a:t>
            </a:r>
            <a:r>
              <a:rPr lang="en-US" dirty="0" smtClean="0"/>
              <a:t>(Art</a:t>
            </a:r>
            <a:r>
              <a:rPr lang="en-US" dirty="0"/>
              <a:t>. 24)</a:t>
            </a:r>
          </a:p>
          <a:p>
            <a:r>
              <a:rPr lang="en-US" dirty="0" err="1" smtClean="0"/>
              <a:t>Minimumvoorschriften</a:t>
            </a:r>
            <a:r>
              <a:rPr lang="en-US" dirty="0" smtClean="0"/>
              <a:t> </a:t>
            </a:r>
            <a:r>
              <a:rPr lang="en-US" dirty="0" err="1" smtClean="0"/>
              <a:t>inzake</a:t>
            </a:r>
            <a:r>
              <a:rPr lang="en-US" dirty="0" smtClean="0"/>
              <a:t> het </a:t>
            </a:r>
            <a:r>
              <a:rPr lang="en-US" dirty="0" err="1" smtClean="0"/>
              <a:t>verwijderen</a:t>
            </a:r>
            <a:r>
              <a:rPr lang="en-US" dirty="0" smtClean="0"/>
              <a:t> van </a:t>
            </a:r>
            <a:r>
              <a:rPr lang="en-US" dirty="0" err="1" smtClean="0"/>
              <a:t>illegaal</a:t>
            </a:r>
            <a:r>
              <a:rPr lang="en-US" dirty="0" smtClean="0"/>
              <a:t> </a:t>
            </a:r>
            <a:r>
              <a:rPr lang="en-US" dirty="0"/>
              <a:t>online </a:t>
            </a:r>
            <a:r>
              <a:rPr lang="en-US" dirty="0" err="1" smtClean="0"/>
              <a:t>materiaal</a:t>
            </a:r>
            <a:r>
              <a:rPr lang="en-US" dirty="0" smtClean="0"/>
              <a:t> en het </a:t>
            </a:r>
            <a:r>
              <a:rPr lang="en-US" dirty="0" err="1" smtClean="0"/>
              <a:t>behouden</a:t>
            </a:r>
            <a:r>
              <a:rPr lang="en-US" dirty="0" smtClean="0"/>
              <a:t> van </a:t>
            </a:r>
            <a:r>
              <a:rPr lang="en-US" dirty="0" err="1" smtClean="0"/>
              <a:t>bewijs</a:t>
            </a:r>
            <a:r>
              <a:rPr lang="en-US" dirty="0" smtClean="0"/>
              <a:t> </a:t>
            </a:r>
            <a:r>
              <a:rPr lang="en-US" dirty="0"/>
              <a:t>(Art. 25)</a:t>
            </a:r>
          </a:p>
          <a:p>
            <a:r>
              <a:rPr lang="en-US" dirty="0" smtClean="0"/>
              <a:t>Het </a:t>
            </a:r>
            <a:r>
              <a:rPr lang="en-US" dirty="0" err="1" smtClean="0"/>
              <a:t>recht</a:t>
            </a:r>
            <a:r>
              <a:rPr lang="en-US" dirty="0" smtClean="0"/>
              <a:t> </a:t>
            </a:r>
            <a:r>
              <a:rPr lang="en-US" dirty="0" err="1" smtClean="0"/>
              <a:t>voor</a:t>
            </a:r>
            <a:r>
              <a:rPr lang="en-US" dirty="0" smtClean="0"/>
              <a:t> </a:t>
            </a:r>
            <a:r>
              <a:rPr lang="en-US" dirty="0" err="1" smtClean="0"/>
              <a:t>slachtoffers</a:t>
            </a:r>
            <a:r>
              <a:rPr lang="en-US" dirty="0" smtClean="0"/>
              <a:t> </a:t>
            </a:r>
            <a:r>
              <a:rPr lang="nl-NL" dirty="0" smtClean="0"/>
              <a:t>om </a:t>
            </a:r>
            <a:r>
              <a:rPr lang="nl-NL" dirty="0"/>
              <a:t>van de dader volledige </a:t>
            </a:r>
            <a:r>
              <a:rPr lang="nl-NL" dirty="0" smtClean="0"/>
              <a:t>schadevergoeding </a:t>
            </a:r>
            <a:r>
              <a:rPr lang="nl-NL" dirty="0"/>
              <a:t>te vorderen </a:t>
            </a:r>
            <a:r>
              <a:rPr lang="nl-NL" dirty="0" smtClean="0"/>
              <a:t>en</a:t>
            </a:r>
            <a:r>
              <a:rPr lang="en-US" dirty="0" smtClean="0"/>
              <a:t> </a:t>
            </a:r>
            <a:r>
              <a:rPr lang="nl-NL" dirty="0"/>
              <a:t>in de loop van de strafprocedure een beslissing over </a:t>
            </a:r>
            <a:r>
              <a:rPr lang="nl-NL" dirty="0" smtClean="0"/>
              <a:t>schadevergoeding te </a:t>
            </a:r>
            <a:r>
              <a:rPr lang="nl-NL" dirty="0"/>
              <a:t>kunnen verkrijgen </a:t>
            </a:r>
            <a:r>
              <a:rPr lang="en-US" dirty="0" smtClean="0"/>
              <a:t>(</a:t>
            </a:r>
            <a:r>
              <a:rPr lang="en-US" dirty="0"/>
              <a:t>Art. 26)</a:t>
            </a:r>
            <a:endParaRPr lang="nl-NL" dirty="0"/>
          </a:p>
          <a:p>
            <a:endParaRPr lang="nl-NL" dirty="0" smtClean="0"/>
          </a:p>
        </p:txBody>
      </p:sp>
      <p:sp>
        <p:nvSpPr>
          <p:cNvPr id="16" name="Titel 15"/>
          <p:cNvSpPr>
            <a:spLocks noGrp="1"/>
          </p:cNvSpPr>
          <p:nvPr>
            <p:ph type="title"/>
          </p:nvPr>
        </p:nvSpPr>
        <p:spPr/>
        <p:txBody>
          <a:bodyPr>
            <a:normAutofit/>
          </a:bodyPr>
          <a:lstStyle/>
          <a:p>
            <a:r>
              <a:rPr lang="nl-NL" dirty="0" smtClean="0"/>
              <a:t>Toegang tot de rechter </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165541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77500" lnSpcReduction="20000"/>
          </a:bodyPr>
          <a:lstStyle/>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Een </a:t>
            </a:r>
            <a:r>
              <a:rPr lang="nl-NL" sz="2200" dirty="0">
                <a:ea typeface="+mn-ea"/>
                <a:cs typeface="+mn-cs"/>
              </a:rPr>
              <a:t>gecoördineerd hulpaanbod via een centrale toegang of hulp op één </a:t>
            </a:r>
            <a:r>
              <a:rPr lang="nl-NL" sz="2200" dirty="0" smtClean="0">
                <a:ea typeface="+mn-ea"/>
                <a:cs typeface="+mn-cs"/>
              </a:rPr>
              <a:t>locatie (Art. 27).</a:t>
            </a:r>
          </a:p>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Gespecialiseerde hulp voor slachtoffers van:</a:t>
            </a:r>
          </a:p>
          <a:p>
            <a:pPr marL="633600" lvl="2">
              <a:lnSpc>
                <a:spcPct val="120000"/>
              </a:lnSpc>
              <a:spcBef>
                <a:spcPts val="1200"/>
              </a:spcBef>
              <a:buSzPct val="80000"/>
              <a:buFont typeface="Verdana" panose="020B0604030504040204" pitchFamily="34" charset="0"/>
              <a:buChar char="›"/>
            </a:pPr>
            <a:r>
              <a:rPr lang="nl-NL" sz="2000" dirty="0" smtClean="0">
                <a:ea typeface="+mn-ea"/>
                <a:cs typeface="+mn-cs"/>
              </a:rPr>
              <a:t>Seksueel geweld (Art. 28)</a:t>
            </a:r>
          </a:p>
          <a:p>
            <a:pPr marL="633600" lvl="2">
              <a:lnSpc>
                <a:spcPct val="120000"/>
              </a:lnSpc>
              <a:spcBef>
                <a:spcPts val="1200"/>
              </a:spcBef>
              <a:buSzPct val="80000"/>
              <a:buFont typeface="Verdana" panose="020B0604030504040204" pitchFamily="34" charset="0"/>
              <a:buChar char="›"/>
            </a:pPr>
            <a:r>
              <a:rPr lang="nl-NL" sz="2000" dirty="0" smtClean="0">
                <a:ea typeface="+mn-ea"/>
                <a:cs typeface="+mn-cs"/>
              </a:rPr>
              <a:t>Vrouwelijke genitale verminking (Art.29)</a:t>
            </a:r>
          </a:p>
          <a:p>
            <a:pPr marL="633600" lvl="2">
              <a:lnSpc>
                <a:spcPct val="120000"/>
              </a:lnSpc>
              <a:spcBef>
                <a:spcPts val="1200"/>
              </a:spcBef>
              <a:buSzPct val="80000"/>
              <a:buFont typeface="Verdana" panose="020B0604030504040204" pitchFamily="34" charset="0"/>
              <a:buChar char="›"/>
            </a:pPr>
            <a:r>
              <a:rPr lang="nl-NL" sz="2000" dirty="0" smtClean="0">
                <a:ea typeface="+mn-ea"/>
                <a:cs typeface="+mn-cs"/>
              </a:rPr>
              <a:t>Seksuele intimidatie </a:t>
            </a:r>
            <a:r>
              <a:rPr lang="nl-NL" sz="2000" dirty="0"/>
              <a:t>op de werkvloer (Art. </a:t>
            </a:r>
            <a:r>
              <a:rPr lang="nl-NL" sz="2000" dirty="0" smtClean="0"/>
              <a:t>30)</a:t>
            </a:r>
            <a:endParaRPr lang="nl-NL" sz="2000" dirty="0">
              <a:ea typeface="+mn-ea"/>
              <a:cs typeface="+mn-cs"/>
            </a:endParaRPr>
          </a:p>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Kosteloze medisch en forensisch onderzoek, </a:t>
            </a:r>
            <a:r>
              <a:rPr lang="nl-NL" sz="2200" dirty="0">
                <a:ea typeface="+mn-ea"/>
                <a:cs typeface="+mn-cs"/>
              </a:rPr>
              <a:t>traumazorg en psychologische begeleiding </a:t>
            </a:r>
            <a:r>
              <a:rPr lang="nl-NL" sz="2200" dirty="0" smtClean="0">
                <a:ea typeface="+mn-ea"/>
                <a:cs typeface="+mn-cs"/>
              </a:rPr>
              <a:t>voor slachtoffers van seksueel geweld (Art. 28, lid 2)</a:t>
            </a:r>
          </a:p>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Hulplijnen </a:t>
            </a:r>
            <a:r>
              <a:rPr lang="nl-NL" sz="2200" dirty="0">
                <a:ea typeface="+mn-ea"/>
                <a:cs typeface="+mn-cs"/>
              </a:rPr>
              <a:t>voor slachtoffers 24/7 </a:t>
            </a:r>
            <a:r>
              <a:rPr lang="nl-NL" sz="2200" dirty="0" smtClean="0">
                <a:ea typeface="+mn-ea"/>
                <a:cs typeface="+mn-cs"/>
              </a:rPr>
              <a:t>bereikbaar (Art. 31). </a:t>
            </a:r>
          </a:p>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(Vrouwen)Opvang (Art. 32)</a:t>
            </a:r>
          </a:p>
          <a:p>
            <a:pPr marL="316800" lvl="1">
              <a:lnSpc>
                <a:spcPct val="120000"/>
              </a:lnSpc>
              <a:spcBef>
                <a:spcPts val="1200"/>
              </a:spcBef>
              <a:buSzPct val="80000"/>
              <a:buFont typeface="Verdana" panose="020B0604030504040204" pitchFamily="34" charset="0"/>
              <a:buChar char="›"/>
            </a:pPr>
            <a:r>
              <a:rPr lang="nl-NL" sz="2200" dirty="0" smtClean="0">
                <a:ea typeface="+mn-ea"/>
                <a:cs typeface="+mn-cs"/>
              </a:rPr>
              <a:t>Belang van het kind: Specifieke hulpverlening en veiligheid van kinderen (Art. 33-34)</a:t>
            </a:r>
            <a:endParaRPr lang="nl-NL" sz="2200" dirty="0">
              <a:ea typeface="+mn-ea"/>
              <a:cs typeface="+mn-cs"/>
            </a:endParaRPr>
          </a:p>
          <a:p>
            <a:endParaRPr lang="nl-NL" dirty="0" smtClean="0">
              <a:solidFill>
                <a:srgbClr val="FF0000"/>
              </a:solidFill>
            </a:endParaRPr>
          </a:p>
        </p:txBody>
      </p:sp>
      <p:sp>
        <p:nvSpPr>
          <p:cNvPr id="16" name="Titel 15"/>
          <p:cNvSpPr>
            <a:spLocks noGrp="1"/>
          </p:cNvSpPr>
          <p:nvPr>
            <p:ph type="title"/>
          </p:nvPr>
        </p:nvSpPr>
        <p:spPr/>
        <p:txBody>
          <a:bodyPr>
            <a:normAutofit/>
          </a:bodyPr>
          <a:lstStyle/>
          <a:p>
            <a:r>
              <a:rPr lang="nl-NL" dirty="0" smtClean="0"/>
              <a:t>Slachtofferhulpverlening</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90354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a:bodyPr>
          <a:lstStyle/>
          <a:p>
            <a:pPr marL="316800" lvl="1">
              <a:lnSpc>
                <a:spcPct val="120000"/>
              </a:lnSpc>
              <a:spcBef>
                <a:spcPts val="1200"/>
              </a:spcBef>
              <a:buSzPct val="80000"/>
              <a:buFont typeface="Verdana" panose="020B0604030504040204" pitchFamily="34" charset="0"/>
              <a:buChar char="›"/>
            </a:pPr>
            <a:r>
              <a:rPr lang="nl-NL" sz="2200" dirty="0"/>
              <a:t>Training van professionals (Art.37).</a:t>
            </a:r>
          </a:p>
          <a:p>
            <a:pPr lvl="1">
              <a:lnSpc>
                <a:spcPct val="120000"/>
              </a:lnSpc>
            </a:pPr>
            <a:r>
              <a:rPr lang="nl-NL" sz="1700" dirty="0"/>
              <a:t>Trauma-, gender- en </a:t>
            </a:r>
            <a:r>
              <a:rPr lang="nl-NL" sz="1700" dirty="0" err="1"/>
              <a:t>kindsensitief</a:t>
            </a:r>
            <a:r>
              <a:rPr lang="nl-NL" sz="1700" dirty="0"/>
              <a:t> werken.</a:t>
            </a:r>
          </a:p>
          <a:p>
            <a:pPr lvl="1">
              <a:lnSpc>
                <a:spcPct val="120000"/>
              </a:lnSpc>
            </a:pPr>
            <a:r>
              <a:rPr lang="nl-NL" sz="1700" dirty="0"/>
              <a:t>Mediatrainingen over negatieve stereotyperingen, </a:t>
            </a:r>
            <a:r>
              <a:rPr lang="nl-NL" sz="1700" dirty="0" err="1"/>
              <a:t>victimblaming</a:t>
            </a:r>
            <a:r>
              <a:rPr lang="nl-NL" sz="1700" dirty="0"/>
              <a:t> en </a:t>
            </a:r>
            <a:r>
              <a:rPr lang="nl-NL" sz="1700" dirty="0" err="1"/>
              <a:t>sexualiseren</a:t>
            </a:r>
            <a:r>
              <a:rPr lang="nl-NL" sz="1700" dirty="0"/>
              <a:t> van vrouwen.   </a:t>
            </a:r>
          </a:p>
          <a:p>
            <a:pPr lvl="1">
              <a:lnSpc>
                <a:spcPct val="120000"/>
              </a:lnSpc>
            </a:pPr>
            <a:r>
              <a:rPr lang="nl-NL" sz="1700" dirty="0"/>
              <a:t>Trainingen voor leidinggevenden over seksueel overschrijdend gedrag op de werkvloer. </a:t>
            </a:r>
          </a:p>
          <a:p>
            <a:pPr>
              <a:lnSpc>
                <a:spcPct val="120000"/>
              </a:lnSpc>
            </a:pPr>
            <a:r>
              <a:rPr lang="nl-NL" sz="2100" dirty="0"/>
              <a:t>Interventieprogramma’s voor personen die vrezen een strafbaar feit op het gebied van geweld tegen vrouwen of huiselijk geweld te zullen </a:t>
            </a:r>
            <a:r>
              <a:rPr lang="nl-NL" sz="2100" dirty="0" smtClean="0"/>
              <a:t>plegen (</a:t>
            </a:r>
            <a:r>
              <a:rPr lang="nl-NL" sz="2100" dirty="0"/>
              <a:t>Art. 38</a:t>
            </a:r>
            <a:r>
              <a:rPr lang="nl-NL" sz="2100" dirty="0" smtClean="0"/>
              <a:t>)</a:t>
            </a:r>
            <a:endParaRPr lang="nl-NL" sz="2100" dirty="0"/>
          </a:p>
          <a:p>
            <a:endParaRPr lang="nl-NL" dirty="0" smtClean="0">
              <a:solidFill>
                <a:srgbClr val="FF0000"/>
              </a:solidFill>
            </a:endParaRPr>
          </a:p>
        </p:txBody>
      </p:sp>
      <p:sp>
        <p:nvSpPr>
          <p:cNvPr id="16" name="Titel 15"/>
          <p:cNvSpPr>
            <a:spLocks noGrp="1"/>
          </p:cNvSpPr>
          <p:nvPr>
            <p:ph type="title"/>
          </p:nvPr>
        </p:nvSpPr>
        <p:spPr/>
        <p:txBody>
          <a:bodyPr>
            <a:normAutofit/>
          </a:bodyPr>
          <a:lstStyle/>
          <a:p>
            <a:r>
              <a:rPr lang="nl-NL" dirty="0" smtClean="0"/>
              <a:t>Preventie </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02197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a:bodyPr>
          <a:lstStyle/>
          <a:p>
            <a:r>
              <a:rPr lang="en-US" dirty="0" err="1" smtClean="0"/>
              <a:t>Zorgen</a:t>
            </a:r>
            <a:r>
              <a:rPr lang="en-US" dirty="0" smtClean="0"/>
              <a:t> </a:t>
            </a:r>
            <a:r>
              <a:rPr lang="en-US" dirty="0" err="1" smtClean="0"/>
              <a:t>voor</a:t>
            </a:r>
            <a:r>
              <a:rPr lang="en-US" dirty="0" smtClean="0"/>
              <a:t> </a:t>
            </a:r>
            <a:r>
              <a:rPr lang="en-US" dirty="0" err="1" smtClean="0"/>
              <a:t>een</a:t>
            </a:r>
            <a:r>
              <a:rPr lang="en-US" dirty="0" smtClean="0"/>
              <a:t> </a:t>
            </a:r>
            <a:r>
              <a:rPr lang="en-US" dirty="0" err="1"/>
              <a:t>m</a:t>
            </a:r>
            <a:r>
              <a:rPr lang="en-US" dirty="0" err="1" smtClean="0"/>
              <a:t>ultidisciplinaire</a:t>
            </a:r>
            <a:r>
              <a:rPr lang="en-US" dirty="0" smtClean="0"/>
              <a:t> </a:t>
            </a:r>
            <a:r>
              <a:rPr lang="en-US" dirty="0" err="1" smtClean="0"/>
              <a:t>aanpak</a:t>
            </a:r>
            <a:r>
              <a:rPr lang="en-US" dirty="0" smtClean="0"/>
              <a:t> (Art</a:t>
            </a:r>
            <a:r>
              <a:rPr lang="en-US" dirty="0"/>
              <a:t>. 40)</a:t>
            </a:r>
          </a:p>
          <a:p>
            <a:r>
              <a:rPr lang="nl-NL" dirty="0"/>
              <a:t>Samenwerking op het niveau van de </a:t>
            </a:r>
            <a:r>
              <a:rPr lang="nl-NL" dirty="0" smtClean="0"/>
              <a:t>Unie </a:t>
            </a:r>
            <a:r>
              <a:rPr lang="en-US" dirty="0" smtClean="0"/>
              <a:t>(Art</a:t>
            </a:r>
            <a:r>
              <a:rPr lang="en-US" dirty="0"/>
              <a:t>. 43</a:t>
            </a:r>
            <a:r>
              <a:rPr lang="en-US" dirty="0" smtClean="0"/>
              <a:t>)</a:t>
            </a:r>
          </a:p>
          <a:p>
            <a:pPr lvl="1"/>
            <a:r>
              <a:rPr lang="en-US" dirty="0" err="1" smtClean="0"/>
              <a:t>Uitwisseling</a:t>
            </a:r>
            <a:r>
              <a:rPr lang="en-US" dirty="0" smtClean="0"/>
              <a:t> van </a:t>
            </a:r>
            <a:r>
              <a:rPr lang="en-US" dirty="0" err="1" smtClean="0"/>
              <a:t>beste</a:t>
            </a:r>
            <a:r>
              <a:rPr lang="en-US" dirty="0" smtClean="0"/>
              <a:t> </a:t>
            </a:r>
            <a:r>
              <a:rPr lang="en-US" dirty="0" err="1" smtClean="0"/>
              <a:t>praktijken</a:t>
            </a:r>
            <a:r>
              <a:rPr lang="en-US" dirty="0" smtClean="0"/>
              <a:t>, informative en </a:t>
            </a:r>
            <a:r>
              <a:rPr lang="en-US" dirty="0" err="1" smtClean="0"/>
              <a:t>verlenen</a:t>
            </a:r>
            <a:r>
              <a:rPr lang="en-US" dirty="0" smtClean="0"/>
              <a:t> van </a:t>
            </a:r>
            <a:r>
              <a:rPr lang="en-US" dirty="0" err="1" smtClean="0"/>
              <a:t>bijstand</a:t>
            </a:r>
            <a:endParaRPr lang="en-US" dirty="0"/>
          </a:p>
          <a:p>
            <a:r>
              <a:rPr lang="en-US" dirty="0" err="1" smtClean="0"/>
              <a:t>Versterken</a:t>
            </a:r>
            <a:r>
              <a:rPr lang="en-US" dirty="0" smtClean="0"/>
              <a:t> van </a:t>
            </a:r>
            <a:r>
              <a:rPr lang="en-US" dirty="0" err="1" smtClean="0"/>
              <a:t>huiselijk</a:t>
            </a:r>
            <a:r>
              <a:rPr lang="en-US" dirty="0" smtClean="0"/>
              <a:t> </a:t>
            </a:r>
            <a:r>
              <a:rPr lang="en-US" dirty="0" err="1" smtClean="0"/>
              <a:t>geweld</a:t>
            </a:r>
            <a:r>
              <a:rPr lang="en-US" dirty="0" smtClean="0"/>
              <a:t> en </a:t>
            </a:r>
            <a:r>
              <a:rPr lang="en-US" dirty="0" err="1" smtClean="0"/>
              <a:t>geweld</a:t>
            </a:r>
            <a:r>
              <a:rPr lang="en-US" dirty="0" smtClean="0"/>
              <a:t> </a:t>
            </a:r>
            <a:r>
              <a:rPr lang="en-US" dirty="0" err="1" smtClean="0"/>
              <a:t>tegen</a:t>
            </a:r>
            <a:r>
              <a:rPr lang="en-US" dirty="0" smtClean="0"/>
              <a:t> </a:t>
            </a:r>
            <a:r>
              <a:rPr lang="en-US" dirty="0" err="1" smtClean="0"/>
              <a:t>vrouwen</a:t>
            </a:r>
            <a:r>
              <a:rPr lang="en-US" dirty="0" smtClean="0"/>
              <a:t> </a:t>
            </a:r>
            <a:r>
              <a:rPr lang="en-US" dirty="0" err="1" smtClean="0"/>
              <a:t>dataverzameling</a:t>
            </a:r>
            <a:r>
              <a:rPr lang="en-US" dirty="0" smtClean="0"/>
              <a:t> (Art</a:t>
            </a:r>
            <a:r>
              <a:rPr lang="en-US" dirty="0"/>
              <a:t>. 44</a:t>
            </a:r>
            <a:r>
              <a:rPr lang="en-US" dirty="0" smtClean="0"/>
              <a:t>)</a:t>
            </a:r>
          </a:p>
          <a:p>
            <a:endParaRPr lang="en-US" dirty="0"/>
          </a:p>
          <a:p>
            <a:r>
              <a:rPr lang="nl-NL" dirty="0" smtClean="0"/>
              <a:t>Monitoring en gegevensverzameling: Europees </a:t>
            </a:r>
            <a:r>
              <a:rPr lang="nl-NL" dirty="0"/>
              <a:t>Instituut voor Gendergelijkheid (EIGE</a:t>
            </a:r>
            <a:r>
              <a:rPr lang="nl-NL" dirty="0" smtClean="0"/>
              <a:t>)</a:t>
            </a:r>
          </a:p>
          <a:p>
            <a:pPr marL="0" indent="0">
              <a:buNone/>
            </a:pPr>
            <a:endParaRPr lang="nl-NL" dirty="0" smtClean="0"/>
          </a:p>
        </p:txBody>
      </p:sp>
      <p:sp>
        <p:nvSpPr>
          <p:cNvPr id="16" name="Titel 15"/>
          <p:cNvSpPr>
            <a:spLocks noGrp="1"/>
          </p:cNvSpPr>
          <p:nvPr>
            <p:ph type="title"/>
          </p:nvPr>
        </p:nvSpPr>
        <p:spPr/>
        <p:txBody>
          <a:bodyPr>
            <a:normAutofit fontScale="90000"/>
          </a:bodyPr>
          <a:lstStyle/>
          <a:p>
            <a:r>
              <a:rPr lang="nl-NL" dirty="0" smtClean="0"/>
              <a:t>Coördinatie en samenwerking op nationaal en </a:t>
            </a:r>
            <a:br>
              <a:rPr lang="nl-NL" dirty="0" smtClean="0"/>
            </a:br>
            <a:r>
              <a:rPr lang="nl-NL" dirty="0" smtClean="0"/>
              <a:t>EU-niveau	 </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258423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a:xfrm>
            <a:off x="620487" y="2289486"/>
            <a:ext cx="10923589" cy="3931927"/>
          </a:xfrm>
        </p:spPr>
        <p:txBody>
          <a:bodyPr>
            <a:normAutofit fontScale="85000" lnSpcReduction="10000"/>
          </a:bodyPr>
          <a:lstStyle/>
          <a:p>
            <a:r>
              <a:rPr lang="nl-NL" dirty="0"/>
              <a:t>De Europese Commissie heeft het initiatiefrecht voor EU-wetgeving. </a:t>
            </a:r>
          </a:p>
          <a:p>
            <a:r>
              <a:rPr lang="nl-NL" dirty="0"/>
              <a:t>De Raad en het Europees </a:t>
            </a:r>
            <a:r>
              <a:rPr lang="nl-NL" dirty="0" smtClean="0"/>
              <a:t>Parlement (EP) </a:t>
            </a:r>
            <a:r>
              <a:rPr lang="nl-NL" dirty="0"/>
              <a:t>stellen de wettelijke maatregelen vast. </a:t>
            </a:r>
          </a:p>
          <a:p>
            <a:pPr lvl="1"/>
            <a:r>
              <a:rPr lang="nl-NL" dirty="0" smtClean="0"/>
              <a:t>Binnen </a:t>
            </a:r>
            <a:r>
              <a:rPr lang="nl-NL" dirty="0"/>
              <a:t>de Raad wordt onderhandeld en uiteindelijk een compromis bereikt in de vorm van een algemene oriëntatie. </a:t>
            </a:r>
            <a:endParaRPr lang="nl-NL" dirty="0" smtClean="0"/>
          </a:p>
          <a:p>
            <a:pPr lvl="1"/>
            <a:r>
              <a:rPr lang="nl-NL" dirty="0" smtClean="0"/>
              <a:t>In dit geval onderhandelt Nederland met de andere lidstaten in de </a:t>
            </a:r>
            <a:r>
              <a:rPr lang="nl-NL" dirty="0"/>
              <a:t>justitiële samenwerking in strafzaken </a:t>
            </a:r>
            <a:r>
              <a:rPr lang="nl-NL" dirty="0" smtClean="0"/>
              <a:t>werkgroep tot en met de Raad </a:t>
            </a:r>
            <a:r>
              <a:rPr lang="nl-NL" dirty="0"/>
              <a:t>Justitie en Binnenlandse </a:t>
            </a:r>
            <a:r>
              <a:rPr lang="nl-NL" dirty="0" smtClean="0"/>
              <a:t>Zaken. </a:t>
            </a:r>
          </a:p>
          <a:p>
            <a:pPr lvl="1"/>
            <a:r>
              <a:rPr lang="nl-NL" dirty="0" smtClean="0"/>
              <a:t>Binnen het EP worden parallel amendementen voorbereid en vastgesteld. </a:t>
            </a:r>
          </a:p>
          <a:p>
            <a:pPr lvl="1"/>
            <a:r>
              <a:rPr lang="nl-NL" dirty="0" smtClean="0"/>
              <a:t>De </a:t>
            </a:r>
            <a:r>
              <a:rPr lang="nl-NL" dirty="0"/>
              <a:t>voorzitter van de Raad </a:t>
            </a:r>
            <a:r>
              <a:rPr lang="nl-NL" dirty="0" smtClean="0"/>
              <a:t>en </a:t>
            </a:r>
            <a:r>
              <a:rPr lang="nl-NL" dirty="0"/>
              <a:t>de rapporteur van het EP onderhandelen vervolgens over een compromis tussen EP en Raad. De EC neemt deel aan deze </a:t>
            </a:r>
            <a:r>
              <a:rPr lang="nl-NL" u="sng" dirty="0" err="1"/>
              <a:t>triloog</a:t>
            </a:r>
            <a:r>
              <a:rPr lang="nl-NL" dirty="0"/>
              <a:t> als “</a:t>
            </a:r>
            <a:r>
              <a:rPr lang="nl-NL" dirty="0" smtClean="0"/>
              <a:t>onafhankelijke </a:t>
            </a:r>
            <a:r>
              <a:rPr lang="nl-NL" dirty="0"/>
              <a:t>makelaar</a:t>
            </a:r>
            <a:r>
              <a:rPr lang="nl-NL" dirty="0" smtClean="0"/>
              <a:t>”.</a:t>
            </a:r>
            <a:endParaRPr lang="nl-NL" dirty="0"/>
          </a:p>
          <a:p>
            <a:pPr lvl="1"/>
            <a:r>
              <a:rPr lang="nl-NL" dirty="0" smtClean="0"/>
              <a:t>Wanneer een akkoord </a:t>
            </a:r>
            <a:r>
              <a:rPr lang="nl-NL" dirty="0"/>
              <a:t>start de implementatieperiode voor de lidstaten. </a:t>
            </a:r>
            <a:endParaRPr lang="nl-NL" dirty="0" smtClean="0"/>
          </a:p>
          <a:p>
            <a:pPr lvl="1"/>
            <a:r>
              <a:rPr lang="nl-NL" dirty="0" smtClean="0"/>
              <a:t>Nederland heeft twee jaar om de richtlijn om te zetten in eigen wetgeving</a:t>
            </a:r>
          </a:p>
          <a:p>
            <a:endParaRPr lang="nl-NL" dirty="0" smtClean="0"/>
          </a:p>
        </p:txBody>
      </p:sp>
      <p:sp>
        <p:nvSpPr>
          <p:cNvPr id="16" name="Titel 15"/>
          <p:cNvSpPr>
            <a:spLocks noGrp="1"/>
          </p:cNvSpPr>
          <p:nvPr>
            <p:ph type="title"/>
          </p:nvPr>
        </p:nvSpPr>
        <p:spPr/>
        <p:txBody>
          <a:bodyPr>
            <a:normAutofit/>
          </a:bodyPr>
          <a:lstStyle/>
          <a:p>
            <a:r>
              <a:rPr lang="nl-NL" dirty="0" smtClean="0"/>
              <a:t>Het wetgevingsproces van de EU</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291561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556616585"/>
              </p:ext>
            </p:extLst>
          </p:nvPr>
        </p:nvGraphicFramePr>
        <p:xfrm>
          <a:off x="635000" y="2056761"/>
          <a:ext cx="6756400" cy="205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lstStyle/>
          <a:p>
            <a:r>
              <a:rPr lang="nl-NL" dirty="0" smtClean="0"/>
              <a:t>EU proces</a:t>
            </a:r>
            <a:endParaRPr lang="nl-NL" dirty="0"/>
          </a:p>
        </p:txBody>
      </p:sp>
      <p:graphicFrame>
        <p:nvGraphicFramePr>
          <p:cNvPr id="9" name="Tijdelijke aanduiding voor inhoud 6"/>
          <p:cNvGraphicFramePr>
            <a:graphicFrameLocks/>
          </p:cNvGraphicFramePr>
          <p:nvPr>
            <p:extLst>
              <p:ext uri="{D42A27DB-BD31-4B8C-83A1-F6EECF244321}">
                <p14:modId xmlns:p14="http://schemas.microsoft.com/office/powerpoint/2010/main" val="1393961602"/>
              </p:ext>
            </p:extLst>
          </p:nvPr>
        </p:nvGraphicFramePr>
        <p:xfrm>
          <a:off x="699295" y="4006150"/>
          <a:ext cx="6692105" cy="2054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3942957911"/>
              </p:ext>
            </p:extLst>
          </p:nvPr>
        </p:nvGraphicFramePr>
        <p:xfrm>
          <a:off x="8938664" y="1900706"/>
          <a:ext cx="2859885" cy="41596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Tekstvak 1"/>
          <p:cNvSpPr txBox="1"/>
          <p:nvPr/>
        </p:nvSpPr>
        <p:spPr>
          <a:xfrm>
            <a:off x="7397262" y="3366632"/>
            <a:ext cx="1471360" cy="1327671"/>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pPr>
            <a:r>
              <a:rPr lang="nl-NL" sz="1100" u="sng" dirty="0" err="1" smtClean="0"/>
              <a:t>Triloog</a:t>
            </a:r>
            <a:r>
              <a:rPr lang="nl-NL" sz="1100" u="sng" dirty="0" smtClean="0"/>
              <a:t/>
            </a:r>
            <a:br>
              <a:rPr lang="nl-NL" sz="1100" u="sng" dirty="0" smtClean="0"/>
            </a:br>
            <a:r>
              <a:rPr lang="nl-NL" sz="1100" dirty="0" smtClean="0"/>
              <a:t>Raad,</a:t>
            </a:r>
            <a:br>
              <a:rPr lang="nl-NL" sz="1100" dirty="0" smtClean="0"/>
            </a:br>
            <a:r>
              <a:rPr lang="nl-NL" sz="1100" dirty="0" smtClean="0"/>
              <a:t>Parlement</a:t>
            </a:r>
            <a:br>
              <a:rPr lang="nl-NL" sz="1100" dirty="0" smtClean="0"/>
            </a:br>
            <a:r>
              <a:rPr lang="nl-NL" sz="1100" dirty="0" smtClean="0"/>
              <a:t>en </a:t>
            </a:r>
            <a:br>
              <a:rPr lang="nl-NL" sz="1100" dirty="0" smtClean="0"/>
            </a:br>
            <a:r>
              <a:rPr lang="nl-NL" sz="1100" dirty="0" smtClean="0"/>
              <a:t>Commissie</a:t>
            </a:r>
            <a:endParaRPr lang="nl-NL" sz="1100" dirty="0"/>
          </a:p>
        </p:txBody>
      </p:sp>
      <p:sp>
        <p:nvSpPr>
          <p:cNvPr id="12" name="Tijdelijke aanduiding voor datum 11"/>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67079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a:xfrm>
            <a:off x="620487" y="2289486"/>
            <a:ext cx="10923589" cy="3931927"/>
          </a:xfrm>
        </p:spPr>
        <p:txBody>
          <a:bodyPr>
            <a:normAutofit fontScale="92500"/>
          </a:bodyPr>
          <a:lstStyle/>
          <a:p>
            <a:r>
              <a:rPr lang="nl-NL" dirty="0" smtClean="0"/>
              <a:t>De </a:t>
            </a:r>
            <a:r>
              <a:rPr lang="nl-NL" dirty="0"/>
              <a:t>strafbaarstellingen </a:t>
            </a:r>
            <a:r>
              <a:rPr lang="nl-NL" dirty="0" smtClean="0"/>
              <a:t>inzake </a:t>
            </a:r>
            <a:r>
              <a:rPr lang="nl-NL" dirty="0"/>
              <a:t>geweld tegen vrouwen worden in het Wetboek van Strafrecht grotendeels afgedekt door de algemene strafbaarstellingen t.a.v</a:t>
            </a:r>
            <a:r>
              <a:rPr lang="nl-NL" dirty="0" smtClean="0"/>
              <a:t>. geweld</a:t>
            </a:r>
            <a:r>
              <a:rPr lang="nl-NL" dirty="0"/>
              <a:t>. </a:t>
            </a:r>
            <a:r>
              <a:rPr lang="nl-NL" dirty="0" smtClean="0"/>
              <a:t>Mogelijke aanpassingen verwacht op het gebeid van VGV en online geweld i.v.m. de verjaringstermijnen. </a:t>
            </a:r>
          </a:p>
          <a:p>
            <a:r>
              <a:rPr lang="nl-NL" dirty="0" smtClean="0"/>
              <a:t>Mogelijke aanpassingen van het Wetboek </a:t>
            </a:r>
            <a:r>
              <a:rPr lang="nl-NL" dirty="0"/>
              <a:t>van Strafvordering en het Besluit slachtoffers van strafbare </a:t>
            </a:r>
            <a:r>
              <a:rPr lang="nl-NL" dirty="0" smtClean="0"/>
              <a:t>feiten i.v.m</a:t>
            </a:r>
            <a:r>
              <a:rPr lang="nl-NL" dirty="0"/>
              <a:t>. de bescherming van slachtoffers, toegang tot de rechter en slachtofferhulp. </a:t>
            </a:r>
            <a:endParaRPr lang="nl-NL" dirty="0" smtClean="0"/>
          </a:p>
          <a:p>
            <a:r>
              <a:rPr lang="nl-NL" dirty="0" smtClean="0"/>
              <a:t>Mogelijke aanpassingen van maatschappelijke ondersteuning wetgeving en zorgverzekeringswetgeving i.v.m. slachtofferhulpverlening</a:t>
            </a:r>
            <a:endParaRPr lang="nl-NL" dirty="0"/>
          </a:p>
          <a:p>
            <a:r>
              <a:rPr lang="nl-NL" dirty="0" smtClean="0"/>
              <a:t>Mogelijke aanpassing van de arbeidswetgeving i.v.m. de ondersteuning en preventie seksuele intimidatie op de werkvloer.</a:t>
            </a:r>
            <a:endParaRPr lang="nl-NL" dirty="0"/>
          </a:p>
          <a:p>
            <a:endParaRPr lang="nl-NL" dirty="0" smtClean="0"/>
          </a:p>
        </p:txBody>
      </p:sp>
      <p:sp>
        <p:nvSpPr>
          <p:cNvPr id="16" name="Titel 15"/>
          <p:cNvSpPr>
            <a:spLocks noGrp="1"/>
          </p:cNvSpPr>
          <p:nvPr>
            <p:ph type="title"/>
          </p:nvPr>
        </p:nvSpPr>
        <p:spPr/>
        <p:txBody>
          <a:bodyPr>
            <a:normAutofit fontScale="90000"/>
          </a:bodyPr>
          <a:lstStyle/>
          <a:p>
            <a:r>
              <a:rPr lang="nl-NL" dirty="0" smtClean="0"/>
              <a:t>Wat betekent de richtlijn voor de Nederlandse wetgeving?  </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162351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70000" lnSpcReduction="20000"/>
          </a:bodyPr>
          <a:lstStyle/>
          <a:p>
            <a:r>
              <a:rPr lang="nl-NL" dirty="0" smtClean="0"/>
              <a:t>(lid 2)</a:t>
            </a:r>
            <a:r>
              <a:rPr lang="nl-NL" i="1" dirty="0" smtClean="0"/>
              <a:t> </a:t>
            </a:r>
            <a:r>
              <a:rPr lang="nl-NL" i="1" dirty="0"/>
              <a:t>Met deze individuele beoordeling wordt begonnen na het </a:t>
            </a:r>
            <a:r>
              <a:rPr lang="nl-NL" b="1" i="1" dirty="0"/>
              <a:t>eerste contact van het slachtoffer met de bevoegde autoriteiten. </a:t>
            </a:r>
            <a:r>
              <a:rPr lang="nl-NL" i="1" dirty="0"/>
              <a:t>De bevoegde gerechtelijke autoriteiten gaan uiterlijk bij de inleiding van de strafprocedure na of een beoordeling is verricht. Indien dit niet het geval is, verhelpen zij de situatie door zo spoedig mogelijk een beoordeling te verrichten. </a:t>
            </a:r>
            <a:endParaRPr lang="nl-NL" i="1" dirty="0" smtClean="0"/>
          </a:p>
          <a:p>
            <a:r>
              <a:rPr lang="nl-NL" dirty="0" smtClean="0"/>
              <a:t>Dit is een aanvulling op de richtlijn 2012/29/EU inzake slachtofferrechten die van toepassing is op alle slachtoffers van strafbare feiten. </a:t>
            </a:r>
          </a:p>
          <a:p>
            <a:r>
              <a:rPr lang="nl-NL" dirty="0" smtClean="0"/>
              <a:t>De aanvulling vraagt om de individuele beoordeling te starten bij eerste contact in plaats van zo snel mogelijk bij geweld tegen vrouwen of huiselijk geweld.</a:t>
            </a:r>
          </a:p>
          <a:p>
            <a:r>
              <a:rPr lang="nl-NL" dirty="0"/>
              <a:t>Als artikel </a:t>
            </a:r>
            <a:r>
              <a:rPr lang="nl-NL" dirty="0" smtClean="0"/>
              <a:t>18 </a:t>
            </a:r>
            <a:r>
              <a:rPr lang="nl-NL" dirty="0"/>
              <a:t>van toepassing wordt betekent dit dat de Nederlandse wetgeving dusdanig moet worden gewijzigd dat </a:t>
            </a:r>
            <a:endParaRPr lang="nl-NL" dirty="0" smtClean="0"/>
          </a:p>
          <a:p>
            <a:pPr marL="770400" lvl="1" indent="-457200">
              <a:buFont typeface="+mj-lt"/>
              <a:buAutoNum type="arabicParenR"/>
            </a:pPr>
            <a:r>
              <a:rPr lang="nl-NL" dirty="0" smtClean="0"/>
              <a:t>De individuele beoordeling van de beschermingsbehoeften van slachtoffers door de eerst door het slachtoffer getroffen bevoegde autoriteit wordt uitgevoerd;</a:t>
            </a:r>
          </a:p>
          <a:p>
            <a:pPr marL="770400" lvl="1" indent="-457200">
              <a:buFont typeface="+mj-lt"/>
              <a:buAutoNum type="arabicParenR"/>
            </a:pPr>
            <a:r>
              <a:rPr lang="nl-NL" dirty="0" smtClean="0"/>
              <a:t>Deze individuele beoordeling ook een risicotaxatie m.b.t. plegers includeert;</a:t>
            </a:r>
          </a:p>
          <a:p>
            <a:pPr marL="770400" lvl="1" indent="-457200">
              <a:buFont typeface="+mj-lt"/>
              <a:buAutoNum type="arabicParenR"/>
            </a:pPr>
            <a:r>
              <a:rPr lang="nl-NL" dirty="0" smtClean="0"/>
              <a:t>De individuele beoordeling regelmatig wordt geactualiseerd.</a:t>
            </a:r>
          </a:p>
          <a:p>
            <a:pPr marL="770400" lvl="1" indent="-457200">
              <a:buFont typeface="+mj-lt"/>
              <a:buAutoNum type="arabicParenR"/>
            </a:pPr>
            <a:r>
              <a:rPr lang="nl-NL" dirty="0" smtClean="0"/>
              <a:t>Aanpassing Besluit slachtoffers </a:t>
            </a:r>
            <a:r>
              <a:rPr lang="nl-NL" dirty="0"/>
              <a:t>van strafbare feiten </a:t>
            </a:r>
          </a:p>
        </p:txBody>
      </p:sp>
      <p:sp>
        <p:nvSpPr>
          <p:cNvPr id="16" name="Titel 15"/>
          <p:cNvSpPr>
            <a:spLocks noGrp="1"/>
          </p:cNvSpPr>
          <p:nvPr>
            <p:ph type="title"/>
          </p:nvPr>
        </p:nvSpPr>
        <p:spPr/>
        <p:txBody>
          <a:bodyPr>
            <a:normAutofit fontScale="90000"/>
          </a:bodyPr>
          <a:lstStyle/>
          <a:p>
            <a:r>
              <a:rPr lang="nl-NL" dirty="0"/>
              <a:t>Individuele beoordeling van de beschermingsbehoefte van slachtoffers (Art. </a:t>
            </a:r>
            <a:r>
              <a:rPr lang="nl-NL" dirty="0" smtClean="0"/>
              <a:t>18) </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44733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70000" lnSpcReduction="20000"/>
          </a:bodyPr>
          <a:lstStyle/>
          <a:p>
            <a:r>
              <a:rPr lang="nl-NL" dirty="0" smtClean="0"/>
              <a:t>(lid 1) </a:t>
            </a:r>
            <a:r>
              <a:rPr lang="nl-NL" i="1" dirty="0"/>
              <a:t>Indien bij de in de artikelen 18 en 19 bedoelde beoordelingen specifieke ondersteunings- of beschermingsbehoeften aan het licht zijn gekomen of indien het slachtoffer om hulp verzoekt, zorgen de lidstaten ervoor dat hulporganisaties contact opnemen met het slachtoffer om hulp te bieden.</a:t>
            </a:r>
          </a:p>
          <a:p>
            <a:r>
              <a:rPr lang="nl-NL" dirty="0" smtClean="0"/>
              <a:t>Artikel 20 stelt dat </a:t>
            </a:r>
            <a:r>
              <a:rPr lang="nl-NL" dirty="0"/>
              <a:t>hulporganisaties </a:t>
            </a:r>
            <a:r>
              <a:rPr lang="nl-NL" dirty="0" smtClean="0"/>
              <a:t>contact moeten </a:t>
            </a:r>
            <a:r>
              <a:rPr lang="nl-NL" dirty="0"/>
              <a:t>opnemen met het slachtoffer om </a:t>
            </a:r>
            <a:r>
              <a:rPr lang="nl-NL" dirty="0" smtClean="0"/>
              <a:t>hulp </a:t>
            </a:r>
            <a:r>
              <a:rPr lang="nl-NL" dirty="0"/>
              <a:t>te </a:t>
            </a:r>
            <a:r>
              <a:rPr lang="nl-NL" dirty="0" smtClean="0"/>
              <a:t>bieden indien specifieke </a:t>
            </a:r>
            <a:r>
              <a:rPr lang="nl-NL" dirty="0"/>
              <a:t>ondersteunings- of beschermingsbehoeften aan het licht zijn </a:t>
            </a:r>
            <a:r>
              <a:rPr lang="nl-NL" dirty="0" smtClean="0"/>
              <a:t>gekomen.</a:t>
            </a:r>
          </a:p>
          <a:p>
            <a:r>
              <a:rPr lang="nl-NL" dirty="0" smtClean="0"/>
              <a:t>Ook wanneer het slachtoffer niet om hulp verzoekt.</a:t>
            </a:r>
          </a:p>
          <a:p>
            <a:r>
              <a:rPr lang="nl-NL" dirty="0"/>
              <a:t>Indien </a:t>
            </a:r>
            <a:r>
              <a:rPr lang="nl-NL" dirty="0" smtClean="0"/>
              <a:t>nodig ook zonder </a:t>
            </a:r>
            <a:r>
              <a:rPr lang="nl-NL" dirty="0"/>
              <a:t>toestemming van </a:t>
            </a:r>
            <a:r>
              <a:rPr lang="nl-NL" dirty="0" smtClean="0"/>
              <a:t>ouders bij </a:t>
            </a:r>
            <a:r>
              <a:rPr lang="nl-NL" dirty="0"/>
              <a:t>doorverwijzing </a:t>
            </a:r>
            <a:r>
              <a:rPr lang="nl-NL" dirty="0" smtClean="0"/>
              <a:t>van minderjarigen.</a:t>
            </a:r>
            <a:endParaRPr lang="nl-NL" dirty="0"/>
          </a:p>
          <a:p>
            <a:r>
              <a:rPr lang="nl-NL" dirty="0"/>
              <a:t>R</a:t>
            </a:r>
            <a:r>
              <a:rPr lang="nl-NL" dirty="0" smtClean="0"/>
              <a:t>elevante </a:t>
            </a:r>
            <a:r>
              <a:rPr lang="nl-NL" dirty="0"/>
              <a:t>persoonsgegevens over slachtoffers en hun situatie worden doorgegeven aan de betrokken hulporganisaties, indien dit noodzakelijk </a:t>
            </a:r>
            <a:r>
              <a:rPr lang="nl-NL" dirty="0" smtClean="0"/>
              <a:t>is, </a:t>
            </a:r>
            <a:r>
              <a:rPr lang="nl-NL" dirty="0"/>
              <a:t>om ervoor te zorgen dat de slachtoffers passende ondersteuning en bescherming </a:t>
            </a:r>
            <a:r>
              <a:rPr lang="nl-NL" dirty="0" smtClean="0"/>
              <a:t>krijgen. </a:t>
            </a:r>
          </a:p>
          <a:p>
            <a:r>
              <a:rPr lang="nl-NL" dirty="0"/>
              <a:t>Als artikel </a:t>
            </a:r>
            <a:r>
              <a:rPr lang="nl-NL" dirty="0" smtClean="0"/>
              <a:t>20 </a:t>
            </a:r>
            <a:r>
              <a:rPr lang="nl-NL" dirty="0"/>
              <a:t>van toepassing wordt betekent dit dat de Nederlandse wetgeving dusdanig moet worden gewijzigd dat </a:t>
            </a:r>
          </a:p>
          <a:p>
            <a:pPr marL="770400" lvl="1" indent="-457200">
              <a:buFont typeface="+mj-lt"/>
              <a:buAutoNum type="arabicParenR"/>
            </a:pPr>
            <a:r>
              <a:rPr lang="nl-NL" dirty="0" smtClean="0"/>
              <a:t>zonder hulpvraag contact- en persoonsgegevens mogen worden gedeeld met hulporganisaties</a:t>
            </a:r>
          </a:p>
          <a:p>
            <a:pPr marL="770400" lvl="1" indent="-457200">
              <a:buFont typeface="+mj-lt"/>
              <a:buAutoNum type="arabicParenR"/>
            </a:pPr>
            <a:r>
              <a:rPr lang="nl-NL" dirty="0" smtClean="0"/>
              <a:t>toestemming van ouders niet vereist is </a:t>
            </a:r>
            <a:r>
              <a:rPr lang="nl-NL" dirty="0"/>
              <a:t>voor het doorverwijzen van </a:t>
            </a:r>
            <a:r>
              <a:rPr lang="nl-NL" dirty="0" smtClean="0"/>
              <a:t>minderjarigen</a:t>
            </a:r>
          </a:p>
        </p:txBody>
      </p:sp>
      <p:sp>
        <p:nvSpPr>
          <p:cNvPr id="3" name="Titel 2"/>
          <p:cNvSpPr>
            <a:spLocks noGrp="1"/>
          </p:cNvSpPr>
          <p:nvPr>
            <p:ph type="title"/>
          </p:nvPr>
        </p:nvSpPr>
        <p:spPr/>
        <p:txBody>
          <a:bodyPr>
            <a:normAutofit fontScale="90000"/>
          </a:bodyPr>
          <a:lstStyle/>
          <a:p>
            <a:r>
              <a:rPr lang="nl-NL" dirty="0" smtClean="0"/>
              <a:t>Privacy van slachtoffers: </a:t>
            </a:r>
            <a:r>
              <a:rPr lang="nl-NL" dirty="0"/>
              <a:t>Doorverwijzing naar hulporganisaties </a:t>
            </a:r>
            <a:r>
              <a:rPr lang="nl-NL" dirty="0" smtClean="0"/>
              <a:t>(Art. 20)</a:t>
            </a:r>
            <a:endParaRPr lang="nl-NL" dirty="0"/>
          </a:p>
        </p:txBody>
      </p:sp>
      <p:sp>
        <p:nvSpPr>
          <p:cNvPr id="8" name="Tijdelijke aanduiding voor datum 7"/>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08667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kleuren">
    <p:spTree>
      <p:nvGrpSpPr>
        <p:cNvPr id="1" name=""/>
        <p:cNvGrpSpPr/>
        <p:nvPr/>
      </p:nvGrpSpPr>
      <p:grpSpPr>
        <a:xfrm>
          <a:off x="0" y="0"/>
          <a:ext cx="0" cy="0"/>
          <a:chOff x="0" y="0"/>
          <a:chExt cx="0" cy="0"/>
        </a:xfrm>
      </p:grpSpPr>
      <p:sp>
        <p:nvSpPr>
          <p:cNvPr id="13" name="Titel 12"/>
          <p:cNvSpPr>
            <a:spLocks noGrp="1"/>
          </p:cNvSpPr>
          <p:nvPr>
            <p:ph type="title"/>
          </p:nvPr>
        </p:nvSpPr>
        <p:spPr/>
        <p:txBody>
          <a:bodyPr>
            <a:normAutofit/>
          </a:bodyPr>
          <a:lstStyle/>
          <a:p>
            <a:r>
              <a:rPr lang="nl-NL" dirty="0" smtClean="0"/>
              <a:t>Inhoudsopgave</a:t>
            </a:r>
            <a:endParaRPr lang="nl-NL" dirty="0"/>
          </a:p>
        </p:txBody>
      </p:sp>
      <p:sp>
        <p:nvSpPr>
          <p:cNvPr id="15" name="Tijdelijke aanduiding voor tekst 14"/>
          <p:cNvSpPr>
            <a:spLocks noGrp="1"/>
          </p:cNvSpPr>
          <p:nvPr>
            <p:ph type="body" sz="quarter" idx="13"/>
          </p:nvPr>
        </p:nvSpPr>
        <p:spPr/>
        <p:txBody>
          <a:bodyPr/>
          <a:lstStyle/>
          <a:p>
            <a:r>
              <a:rPr lang="nl-NL" dirty="0" smtClean="0"/>
              <a:t>1</a:t>
            </a:r>
            <a:endParaRPr lang="nl-NL" dirty="0"/>
          </a:p>
        </p:txBody>
      </p:sp>
      <p:sp>
        <p:nvSpPr>
          <p:cNvPr id="16" name="Tijdelijke aanduiding voor tekst 15"/>
          <p:cNvSpPr>
            <a:spLocks noGrp="1"/>
          </p:cNvSpPr>
          <p:nvPr>
            <p:ph type="body" sz="quarter" idx="14"/>
          </p:nvPr>
        </p:nvSpPr>
        <p:spPr>
          <a:xfrm>
            <a:off x="7791732" y="916926"/>
            <a:ext cx="3943068" cy="817562"/>
          </a:xfrm>
        </p:spPr>
        <p:txBody>
          <a:bodyPr>
            <a:normAutofit lnSpcReduction="10000"/>
          </a:bodyPr>
          <a:lstStyle/>
          <a:p>
            <a:r>
              <a:rPr lang="nl-NL" dirty="0" smtClean="0"/>
              <a:t>De noodzaak en doelstelling van de richtlijn volgens de Commissie	</a:t>
            </a:r>
            <a:endParaRPr lang="nl-NL" dirty="0"/>
          </a:p>
        </p:txBody>
      </p:sp>
      <p:sp>
        <p:nvSpPr>
          <p:cNvPr id="17" name="Tijdelijke aanduiding voor tekst 16"/>
          <p:cNvSpPr>
            <a:spLocks noGrp="1"/>
          </p:cNvSpPr>
          <p:nvPr>
            <p:ph type="body" sz="quarter" idx="15"/>
          </p:nvPr>
        </p:nvSpPr>
        <p:spPr/>
        <p:txBody>
          <a:bodyPr/>
          <a:lstStyle/>
          <a:p>
            <a:r>
              <a:rPr lang="nl-NL" dirty="0" smtClean="0"/>
              <a:t>2</a:t>
            </a:r>
            <a:endParaRPr lang="nl-NL" dirty="0"/>
          </a:p>
        </p:txBody>
      </p:sp>
      <p:sp>
        <p:nvSpPr>
          <p:cNvPr id="18" name="Tijdelijke aanduiding voor tekst 17"/>
          <p:cNvSpPr>
            <a:spLocks noGrp="1"/>
          </p:cNvSpPr>
          <p:nvPr>
            <p:ph type="body" sz="quarter" idx="16"/>
          </p:nvPr>
        </p:nvSpPr>
        <p:spPr/>
        <p:txBody>
          <a:bodyPr/>
          <a:lstStyle/>
          <a:p>
            <a:r>
              <a:rPr lang="nl-NL" dirty="0" smtClean="0"/>
              <a:t>Juridisch kader </a:t>
            </a:r>
            <a:endParaRPr lang="nl-NL" dirty="0"/>
          </a:p>
        </p:txBody>
      </p:sp>
      <p:sp>
        <p:nvSpPr>
          <p:cNvPr id="19" name="Tijdelijke aanduiding voor tekst 18"/>
          <p:cNvSpPr>
            <a:spLocks noGrp="1"/>
          </p:cNvSpPr>
          <p:nvPr>
            <p:ph type="body" sz="quarter" idx="17"/>
          </p:nvPr>
        </p:nvSpPr>
        <p:spPr/>
        <p:txBody>
          <a:bodyPr/>
          <a:lstStyle/>
          <a:p>
            <a:r>
              <a:rPr lang="nl-NL" dirty="0" smtClean="0"/>
              <a:t>3</a:t>
            </a:r>
            <a:endParaRPr lang="nl-NL" dirty="0"/>
          </a:p>
        </p:txBody>
      </p:sp>
      <p:sp>
        <p:nvSpPr>
          <p:cNvPr id="20" name="Tijdelijke aanduiding voor tekst 19"/>
          <p:cNvSpPr>
            <a:spLocks noGrp="1"/>
          </p:cNvSpPr>
          <p:nvPr>
            <p:ph type="body" sz="quarter" idx="18"/>
          </p:nvPr>
        </p:nvSpPr>
        <p:spPr/>
        <p:txBody>
          <a:bodyPr/>
          <a:lstStyle/>
          <a:p>
            <a:r>
              <a:rPr lang="nl-NL" dirty="0"/>
              <a:t>Belangrijkste elementen van de richtlijn </a:t>
            </a:r>
          </a:p>
        </p:txBody>
      </p:sp>
      <p:sp>
        <p:nvSpPr>
          <p:cNvPr id="21" name="Tijdelijke aanduiding voor tekst 20"/>
          <p:cNvSpPr>
            <a:spLocks noGrp="1"/>
          </p:cNvSpPr>
          <p:nvPr>
            <p:ph type="body" sz="quarter" idx="19"/>
          </p:nvPr>
        </p:nvSpPr>
        <p:spPr/>
        <p:txBody>
          <a:bodyPr/>
          <a:lstStyle/>
          <a:p>
            <a:r>
              <a:rPr lang="nl-NL" dirty="0" smtClean="0"/>
              <a:t>4</a:t>
            </a:r>
            <a:endParaRPr lang="nl-NL" dirty="0"/>
          </a:p>
        </p:txBody>
      </p:sp>
      <p:sp>
        <p:nvSpPr>
          <p:cNvPr id="22" name="Tijdelijke aanduiding voor tekst 21"/>
          <p:cNvSpPr>
            <a:spLocks noGrp="1"/>
          </p:cNvSpPr>
          <p:nvPr>
            <p:ph type="body" sz="quarter" idx="20"/>
          </p:nvPr>
        </p:nvSpPr>
        <p:spPr/>
        <p:txBody>
          <a:bodyPr>
            <a:normAutofit/>
          </a:bodyPr>
          <a:lstStyle/>
          <a:p>
            <a:r>
              <a:rPr lang="nl-NL" dirty="0"/>
              <a:t>Wat betekent de richtlijn voor de Nederlandse </a:t>
            </a:r>
            <a:r>
              <a:rPr lang="nl-NL" dirty="0" smtClean="0"/>
              <a:t>wetgeving</a:t>
            </a:r>
            <a:endParaRPr lang="nl-NL" dirty="0"/>
          </a:p>
        </p:txBody>
      </p:sp>
      <p:sp>
        <p:nvSpPr>
          <p:cNvPr id="23" name="Tijdelijke aanduiding voor tekst 22"/>
          <p:cNvSpPr>
            <a:spLocks noGrp="1"/>
          </p:cNvSpPr>
          <p:nvPr>
            <p:ph type="body" sz="quarter" idx="21"/>
          </p:nvPr>
        </p:nvSpPr>
        <p:spPr/>
        <p:txBody>
          <a:bodyPr/>
          <a:lstStyle/>
          <a:p>
            <a:r>
              <a:rPr lang="nl-NL" dirty="0" smtClean="0"/>
              <a:t>5</a:t>
            </a:r>
            <a:endParaRPr lang="nl-NL" dirty="0"/>
          </a:p>
        </p:txBody>
      </p:sp>
      <p:sp>
        <p:nvSpPr>
          <p:cNvPr id="24" name="Tijdelijke aanduiding voor tekst 23"/>
          <p:cNvSpPr>
            <a:spLocks noGrp="1"/>
          </p:cNvSpPr>
          <p:nvPr>
            <p:ph type="body" sz="quarter" idx="22"/>
          </p:nvPr>
        </p:nvSpPr>
        <p:spPr/>
        <p:txBody>
          <a:bodyPr>
            <a:normAutofit/>
          </a:bodyPr>
          <a:lstStyle/>
          <a:p>
            <a:r>
              <a:rPr lang="nl-NL" dirty="0" smtClean="0"/>
              <a:t>Voorbeelden van aanpassingen</a:t>
            </a:r>
            <a:endParaRPr lang="nl-NL" dirty="0"/>
          </a:p>
        </p:txBody>
      </p:sp>
      <p:sp>
        <p:nvSpPr>
          <p:cNvPr id="7" name="Tijdelijke aanduiding voor datum 6"/>
          <p:cNvSpPr>
            <a:spLocks noGrp="1"/>
          </p:cNvSpPr>
          <p:nvPr>
            <p:ph type="dt" sz="half" idx="23"/>
          </p:nvPr>
        </p:nvSpPr>
        <p:spPr/>
        <p:txBody>
          <a:bodyPr/>
          <a:lstStyle/>
          <a:p>
            <a:r>
              <a:rPr lang="nl-NL" smtClean="0"/>
              <a:t>24 mei 2022</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a:bodyPr>
          <a:lstStyle/>
          <a:p>
            <a:pPr>
              <a:lnSpc>
                <a:spcPct val="80000"/>
              </a:lnSpc>
            </a:pPr>
            <a:r>
              <a:rPr lang="nl-NL" sz="1900" i="1" dirty="0" smtClean="0"/>
              <a:t>(Lid 1) De </a:t>
            </a:r>
            <a:r>
              <a:rPr lang="nl-NL" sz="1900" i="1" dirty="0"/>
              <a:t>lidstaten voorzien in goed uitgeruste, gemakkelijk toegankelijke crisiscentra voor slachtoffers van verkrachting of verwijzingscentra voor slachtoffers van seksueel geweld om te zorgen voor doeltreffende ondersteuning van slachtoffers van seksueel geweld, met inbegrip van bijstand bij het bewaren en documenteren van bewijsmateriaal. Deze centra voorzien in medisch en forensisch onderzoek, traumazorg en psychologische begeleiding, nadat het strafbare feit is gepleegd en zo lang als daarna noodzakelijk is. Indien het slachtoffer een kind is, worden deze diensten op een kindvriendelijke manier verleend.</a:t>
            </a:r>
          </a:p>
          <a:p>
            <a:pPr>
              <a:lnSpc>
                <a:spcPct val="80000"/>
              </a:lnSpc>
            </a:pPr>
            <a:r>
              <a:rPr lang="nl-NL" sz="1900" i="1" dirty="0" smtClean="0"/>
              <a:t>(Lid 2) De </a:t>
            </a:r>
            <a:r>
              <a:rPr lang="nl-NL" sz="1900" i="1" dirty="0"/>
              <a:t>in lid 1 bedoelde diensten zijn </a:t>
            </a:r>
            <a:r>
              <a:rPr lang="nl-NL" sz="1900" b="1" i="1" dirty="0"/>
              <a:t>gratis beschikbaar </a:t>
            </a:r>
            <a:r>
              <a:rPr lang="nl-NL" sz="1900" i="1" dirty="0"/>
              <a:t>en elke dag van de week toegankelijk. Zij kunnen deel uitmaken van de in artikel 27 bedoelde diensten.</a:t>
            </a:r>
            <a:endParaRPr lang="nl-NL" sz="1900" i="1" dirty="0" smtClean="0"/>
          </a:p>
          <a:p>
            <a:pPr>
              <a:lnSpc>
                <a:spcPct val="80000"/>
              </a:lnSpc>
            </a:pPr>
            <a:r>
              <a:rPr lang="nl-NL" sz="2000" dirty="0" smtClean="0"/>
              <a:t>Als </a:t>
            </a:r>
            <a:r>
              <a:rPr lang="nl-NL" sz="2000" dirty="0"/>
              <a:t>artikel </a:t>
            </a:r>
            <a:r>
              <a:rPr lang="nl-NL" sz="2000" dirty="0" smtClean="0"/>
              <a:t>28 </a:t>
            </a:r>
            <a:r>
              <a:rPr lang="nl-NL" sz="2000" dirty="0"/>
              <a:t>van toepassing wordt betekent dit dat de Nederlandse wetgeving dusdanig moet worden gewijzigd dat </a:t>
            </a:r>
            <a:endParaRPr lang="nl-NL" sz="2000" dirty="0" smtClean="0"/>
          </a:p>
          <a:p>
            <a:pPr lvl="1">
              <a:lnSpc>
                <a:spcPct val="80000"/>
              </a:lnSpc>
            </a:pPr>
            <a:r>
              <a:rPr lang="nl-NL" sz="1600" dirty="0" smtClean="0"/>
              <a:t>Slachtoffers van seksueel geweld een uitzonderingspositie hebben binnen het Nederlands zorgstelsel m.b.t. </a:t>
            </a:r>
            <a:r>
              <a:rPr lang="nl-NL" sz="1600" dirty="0"/>
              <a:t>een verplicht eigen </a:t>
            </a:r>
            <a:r>
              <a:rPr lang="nl-NL" sz="1600" dirty="0" smtClean="0"/>
              <a:t>risico</a:t>
            </a:r>
            <a:endParaRPr lang="nl-NL" sz="1600" dirty="0"/>
          </a:p>
          <a:p>
            <a:pPr>
              <a:lnSpc>
                <a:spcPct val="80000"/>
              </a:lnSpc>
            </a:pPr>
            <a:endParaRPr lang="nl-NL" sz="1900" dirty="0"/>
          </a:p>
          <a:p>
            <a:endParaRPr lang="nl-NL" dirty="0" smtClean="0">
              <a:solidFill>
                <a:srgbClr val="FF0000"/>
              </a:solidFill>
            </a:endParaRPr>
          </a:p>
        </p:txBody>
      </p:sp>
      <p:sp>
        <p:nvSpPr>
          <p:cNvPr id="16" name="Titel 15"/>
          <p:cNvSpPr>
            <a:spLocks noGrp="1"/>
          </p:cNvSpPr>
          <p:nvPr>
            <p:ph type="title"/>
          </p:nvPr>
        </p:nvSpPr>
        <p:spPr/>
        <p:txBody>
          <a:bodyPr>
            <a:normAutofit fontScale="90000"/>
          </a:bodyPr>
          <a:lstStyle/>
          <a:p>
            <a:r>
              <a:rPr lang="nl-NL" dirty="0" smtClean="0"/>
              <a:t>Gespecialiseerde hulp voor slachtoffers van seksueel geweld (Art</a:t>
            </a:r>
            <a:r>
              <a:rPr lang="nl-NL" dirty="0"/>
              <a:t>. </a:t>
            </a:r>
            <a:r>
              <a:rPr lang="nl-NL" dirty="0" smtClean="0"/>
              <a:t>28)</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213439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a:xfrm>
            <a:off x="635001" y="2289487"/>
            <a:ext cx="10923589" cy="3990664"/>
          </a:xfrm>
        </p:spPr>
        <p:txBody>
          <a:bodyPr>
            <a:normAutofit fontScale="85000" lnSpcReduction="20000"/>
          </a:bodyPr>
          <a:lstStyle/>
          <a:p>
            <a:r>
              <a:rPr lang="nl-NL" dirty="0" smtClean="0"/>
              <a:t>Geweld tegen vrouwen</a:t>
            </a:r>
          </a:p>
          <a:p>
            <a:pPr lvl="1"/>
            <a:r>
              <a:rPr lang="nl-NL" dirty="0" smtClean="0"/>
              <a:t>Geweld richting een vrouw of meisje omdat ze een vrouw of meisje is; </a:t>
            </a:r>
          </a:p>
          <a:p>
            <a:pPr lvl="1"/>
            <a:r>
              <a:rPr lang="nl-NL" dirty="0" smtClean="0"/>
              <a:t>Geweld dat vrouwen of meisjes onevenredig raken;</a:t>
            </a:r>
          </a:p>
          <a:p>
            <a:pPr lvl="2"/>
            <a:r>
              <a:rPr lang="nl-NL" dirty="0" smtClean="0"/>
              <a:t>seksueel </a:t>
            </a:r>
            <a:r>
              <a:rPr lang="nl-NL" dirty="0"/>
              <a:t>geweld, </a:t>
            </a:r>
            <a:r>
              <a:rPr lang="nl-NL" dirty="0" smtClean="0"/>
              <a:t>kindermishandeling, huiselijk </a:t>
            </a:r>
            <a:r>
              <a:rPr lang="nl-NL" dirty="0"/>
              <a:t>geweld, </a:t>
            </a:r>
            <a:r>
              <a:rPr lang="nl-NL" dirty="0" smtClean="0"/>
              <a:t>schadelijke </a:t>
            </a:r>
            <a:r>
              <a:rPr lang="nl-NL" dirty="0"/>
              <a:t>praktijken, </a:t>
            </a:r>
            <a:r>
              <a:rPr lang="nl-NL" dirty="0" err="1" smtClean="0"/>
              <a:t>stalking</a:t>
            </a:r>
            <a:r>
              <a:rPr lang="nl-NL" dirty="0"/>
              <a:t>, </a:t>
            </a:r>
            <a:r>
              <a:rPr lang="nl-NL" dirty="0" smtClean="0"/>
              <a:t>mensenhandel </a:t>
            </a:r>
            <a:r>
              <a:rPr lang="nl-NL" dirty="0"/>
              <a:t>met oog op seksuele uitbuiting, </a:t>
            </a:r>
            <a:r>
              <a:rPr lang="nl-NL" dirty="0" err="1" smtClean="0"/>
              <a:t>haatzaaiende</a:t>
            </a:r>
            <a:r>
              <a:rPr lang="nl-NL" dirty="0" smtClean="0"/>
              <a:t> </a:t>
            </a:r>
            <a:r>
              <a:rPr lang="nl-NL" dirty="0"/>
              <a:t>uitlatingen, </a:t>
            </a:r>
            <a:r>
              <a:rPr lang="nl-NL" dirty="0" smtClean="0"/>
              <a:t>gender</a:t>
            </a:r>
            <a:r>
              <a:rPr lang="nl-NL" dirty="0"/>
              <a:t>/ geslacht discriminatie, </a:t>
            </a:r>
            <a:r>
              <a:rPr lang="nl-NL" dirty="0" smtClean="0"/>
              <a:t>gedwongen </a:t>
            </a:r>
            <a:r>
              <a:rPr lang="nl-NL" dirty="0"/>
              <a:t>abortus of sterilisatie, </a:t>
            </a:r>
            <a:r>
              <a:rPr lang="nl-NL" dirty="0" smtClean="0"/>
              <a:t>seksuele </a:t>
            </a:r>
            <a:r>
              <a:rPr lang="nl-NL" dirty="0"/>
              <a:t>intimidatie (op de werkvloer), </a:t>
            </a:r>
            <a:r>
              <a:rPr lang="nl-NL" dirty="0" smtClean="0"/>
              <a:t>en </a:t>
            </a:r>
            <a:r>
              <a:rPr lang="nl-NL" dirty="0"/>
              <a:t>diverse vormen van onlinegeweld (“cybergeweld”), met inbegrip van het zonder instemming delen of manipuleren van intiem materiaal, </a:t>
            </a:r>
            <a:r>
              <a:rPr lang="nl-NL" dirty="0" err="1"/>
              <a:t>cyberstalking</a:t>
            </a:r>
            <a:r>
              <a:rPr lang="nl-NL" dirty="0"/>
              <a:t> en cyberintimidatie. </a:t>
            </a:r>
            <a:endParaRPr lang="nl-NL" dirty="0" smtClean="0"/>
          </a:p>
          <a:p>
            <a:r>
              <a:rPr lang="nl-NL" dirty="0" smtClean="0"/>
              <a:t>Huiselijk geweld</a:t>
            </a:r>
          </a:p>
          <a:p>
            <a:pPr lvl="1"/>
            <a:r>
              <a:rPr lang="nl-NL" dirty="0"/>
              <a:t>Geweld dat gepleegd wordt door iemand in de huiselijke kring van het slachtoffer;</a:t>
            </a:r>
          </a:p>
          <a:p>
            <a:pPr lvl="1"/>
            <a:r>
              <a:rPr lang="nl-NL" dirty="0"/>
              <a:t>De term 'huiselijk geweld' verwijst naar de relatie tussen pleger en slachtoffer. Er is meestal sprake van een machtsverschil. Het slachtoffer is afhankelijk van de dader. Het gaat bij huiselijk geweld om lichamelijke, seksuele en psychische vormen van geweld</a:t>
            </a:r>
            <a:r>
              <a:rPr lang="nl-NL" dirty="0" smtClean="0"/>
              <a:t>.</a:t>
            </a:r>
            <a:br>
              <a:rPr lang="nl-NL" dirty="0" smtClean="0"/>
            </a:br>
            <a:endParaRPr lang="nl-NL" dirty="0"/>
          </a:p>
          <a:p>
            <a:r>
              <a:rPr lang="nl-NL" dirty="0" smtClean="0"/>
              <a:t>Deze richtlijn zal het eerste wetgevend EU-instrument zijn die specifiek gericht is op dit soort geweld.</a:t>
            </a:r>
          </a:p>
        </p:txBody>
      </p:sp>
      <p:sp>
        <p:nvSpPr>
          <p:cNvPr id="16" name="Titel 15"/>
          <p:cNvSpPr>
            <a:spLocks noGrp="1"/>
          </p:cNvSpPr>
          <p:nvPr>
            <p:ph type="title"/>
          </p:nvPr>
        </p:nvSpPr>
        <p:spPr>
          <a:xfrm>
            <a:off x="635001" y="1143000"/>
            <a:ext cx="10923589" cy="948047"/>
          </a:xfrm>
        </p:spPr>
        <p:txBody>
          <a:bodyPr>
            <a:normAutofit/>
          </a:bodyPr>
          <a:lstStyle/>
          <a:p>
            <a:r>
              <a:rPr lang="nl-NL" sz="3200" dirty="0" smtClean="0"/>
              <a:t>Geweld tegen vrouwen en huiselijk geweld</a:t>
            </a:r>
            <a:endParaRPr lang="nl-NL" sz="3200"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421650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92500" lnSpcReduction="20000"/>
          </a:bodyPr>
          <a:lstStyle/>
          <a:p>
            <a:r>
              <a:rPr lang="nl-NL" dirty="0" smtClean="0"/>
              <a:t>Gemiddeld 1 </a:t>
            </a:r>
            <a:r>
              <a:rPr lang="nl-NL" dirty="0"/>
              <a:t>op de </a:t>
            </a:r>
            <a:r>
              <a:rPr lang="nl-NL" dirty="0" smtClean="0"/>
              <a:t>3 </a:t>
            </a:r>
            <a:r>
              <a:rPr lang="nl-NL" dirty="0"/>
              <a:t>vrouwen in de EU </a:t>
            </a:r>
            <a:r>
              <a:rPr lang="nl-NL" dirty="0" smtClean="0"/>
              <a:t>heeft sinds </a:t>
            </a:r>
            <a:r>
              <a:rPr lang="nl-NL" dirty="0"/>
              <a:t>de leeftijd van 15 jaar te maken gehad met fysiek of seksueel </a:t>
            </a:r>
            <a:r>
              <a:rPr lang="nl-NL" dirty="0" smtClean="0"/>
              <a:t>geweld. 1 op de 2 jonge vrouwen met online geweld. </a:t>
            </a:r>
          </a:p>
          <a:p>
            <a:r>
              <a:rPr lang="nl-NL" dirty="0" smtClean="0"/>
              <a:t>Het is een schending van mensenrechten en vorm van discriminatie.</a:t>
            </a:r>
          </a:p>
          <a:p>
            <a:r>
              <a:rPr lang="nl-NL" dirty="0" smtClean="0"/>
              <a:t>Bescherming kernwaarden en handhaving grondrechten van de EU</a:t>
            </a:r>
          </a:p>
          <a:p>
            <a:pPr lvl="1"/>
            <a:r>
              <a:rPr lang="nl-NL" dirty="0"/>
              <a:t>o</a:t>
            </a:r>
            <a:r>
              <a:rPr lang="nl-NL" dirty="0" smtClean="0"/>
              <a:t>.a. Recht op menselijke waardigheid, recht op leven, verbod op vernederende behandelingen en recht op non-discriminatie.</a:t>
            </a:r>
          </a:p>
          <a:p>
            <a:r>
              <a:rPr lang="nl-NL" dirty="0" smtClean="0"/>
              <a:t>Slachtoffers ervaren rechtsonzekerheid binnen de EU door de verschillende aanpakken van deze vormen van geweld.</a:t>
            </a:r>
          </a:p>
          <a:p>
            <a:r>
              <a:rPr lang="nl-NL" dirty="0" smtClean="0"/>
              <a:t>Alleen </a:t>
            </a:r>
            <a:r>
              <a:rPr lang="nl-NL" dirty="0"/>
              <a:t>een </a:t>
            </a:r>
            <a:r>
              <a:rPr lang="nl-NL" dirty="0" smtClean="0"/>
              <a:t>alomvattend </a:t>
            </a:r>
            <a:r>
              <a:rPr lang="nl-NL" dirty="0"/>
              <a:t>rechtsinstrument dat op alle onderdelen van het probleem is gericht, zal </a:t>
            </a:r>
            <a:r>
              <a:rPr lang="nl-NL" dirty="0" smtClean="0"/>
              <a:t>volgens de Commissie de </a:t>
            </a:r>
            <a:r>
              <a:rPr lang="nl-NL" dirty="0"/>
              <a:t>verandering teweegbrengen en effectief bijdragen tot de uitbanning van geweld tegen vrouwen.</a:t>
            </a:r>
            <a:endParaRPr lang="nl-NL" dirty="0" smtClean="0"/>
          </a:p>
        </p:txBody>
      </p:sp>
      <p:sp>
        <p:nvSpPr>
          <p:cNvPr id="16" name="Titel 15"/>
          <p:cNvSpPr>
            <a:spLocks noGrp="1"/>
          </p:cNvSpPr>
          <p:nvPr>
            <p:ph type="title"/>
          </p:nvPr>
        </p:nvSpPr>
        <p:spPr/>
        <p:txBody>
          <a:bodyPr>
            <a:normAutofit fontScale="90000"/>
          </a:bodyPr>
          <a:lstStyle/>
          <a:p>
            <a:r>
              <a:rPr lang="nl-NL" dirty="0" smtClean="0"/>
              <a:t>De noodzaak van </a:t>
            </a:r>
            <a:r>
              <a:rPr lang="nl-NL" dirty="0"/>
              <a:t>de richtlijn volgens de Commissie</a:t>
            </a:r>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187850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85000" lnSpcReduction="20000"/>
          </a:bodyPr>
          <a:lstStyle/>
          <a:p>
            <a:r>
              <a:rPr lang="nl-NL" dirty="0" smtClean="0"/>
              <a:t>Bestrijden en voorkomen van geweld tegen vrouwen en huiselijk geweld teneinde van een hoog niveau van veiligheid en verbetering van de sociale situatie. </a:t>
            </a:r>
          </a:p>
          <a:p>
            <a:r>
              <a:rPr lang="nl-NL" dirty="0" smtClean="0"/>
              <a:t>Borging van de volledige uitoefening van de grondrechten binnen de Unie</a:t>
            </a:r>
          </a:p>
          <a:p>
            <a:pPr lvl="1"/>
            <a:r>
              <a:rPr lang="nl-NL" dirty="0" smtClean="0"/>
              <a:t>Recht op gelijke behandeling</a:t>
            </a:r>
          </a:p>
          <a:p>
            <a:pPr lvl="1"/>
            <a:r>
              <a:rPr lang="nl-NL" dirty="0" smtClean="0"/>
              <a:t>Non-discriminatie mannen en vrouwen</a:t>
            </a:r>
          </a:p>
          <a:p>
            <a:r>
              <a:rPr lang="nl-NL" dirty="0" smtClean="0"/>
              <a:t>De bestaande EU-rechtsinstrumenten doeltreffender maken via één instrument.</a:t>
            </a:r>
          </a:p>
          <a:p>
            <a:pPr marL="0" indent="0">
              <a:buNone/>
            </a:pPr>
            <a:endParaRPr lang="nl-NL" dirty="0"/>
          </a:p>
          <a:p>
            <a:r>
              <a:rPr lang="nl-NL" i="1" dirty="0" smtClean="0"/>
              <a:t>Het zijn minimumvoorschriften die de lidstaten de mogelijkheid geven om strengere normen vast te stellen en de ruimte laten voor </a:t>
            </a:r>
            <a:r>
              <a:rPr lang="nl-NL" i="1" dirty="0" err="1" smtClean="0"/>
              <a:t>landspecifieke</a:t>
            </a:r>
            <a:r>
              <a:rPr lang="nl-NL" i="1" dirty="0" smtClean="0"/>
              <a:t> situaties. </a:t>
            </a:r>
          </a:p>
          <a:p>
            <a:r>
              <a:rPr lang="nl-NL" i="1" dirty="0"/>
              <a:t>De betreffende maatregelen kunnen elk slachtoffer van deze delicten ten goede komen</a:t>
            </a:r>
            <a:r>
              <a:rPr lang="nl-NL" i="1" dirty="0" smtClean="0"/>
              <a:t>.</a:t>
            </a:r>
            <a:endParaRPr lang="nl-NL" dirty="0" smtClean="0"/>
          </a:p>
        </p:txBody>
      </p:sp>
      <p:sp>
        <p:nvSpPr>
          <p:cNvPr id="16" name="Titel 15"/>
          <p:cNvSpPr>
            <a:spLocks noGrp="1"/>
          </p:cNvSpPr>
          <p:nvPr>
            <p:ph type="title"/>
          </p:nvPr>
        </p:nvSpPr>
        <p:spPr/>
        <p:txBody>
          <a:bodyPr>
            <a:normAutofit/>
          </a:bodyPr>
          <a:lstStyle/>
          <a:p>
            <a:r>
              <a:rPr lang="nl-NL" dirty="0" smtClean="0"/>
              <a:t>De doelstelling van </a:t>
            </a:r>
            <a:r>
              <a:rPr lang="nl-NL" dirty="0"/>
              <a:t>de </a:t>
            </a:r>
            <a:r>
              <a:rPr lang="nl-NL" dirty="0" smtClean="0"/>
              <a:t>richtlijn</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47086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NL" dirty="0" smtClean="0"/>
              <a:t>Aanvulling op het Verdrag van Istanbul inzake geweld tegen vrouwen en huiselijk geweld</a:t>
            </a:r>
          </a:p>
          <a:p>
            <a:pPr lvl="1"/>
            <a:r>
              <a:rPr lang="nl-NL" dirty="0" smtClean="0"/>
              <a:t>Het includeert online geweld (tegen vrouwen)</a:t>
            </a:r>
          </a:p>
          <a:p>
            <a:pPr lvl="1"/>
            <a:r>
              <a:rPr lang="nl-NL" dirty="0" smtClean="0"/>
              <a:t>Het realiseert het </a:t>
            </a:r>
            <a:r>
              <a:rPr lang="nl-NL" dirty="0"/>
              <a:t>Verdrag </a:t>
            </a:r>
            <a:r>
              <a:rPr lang="nl-NL" dirty="0" smtClean="0"/>
              <a:t>op </a:t>
            </a:r>
            <a:r>
              <a:rPr lang="nl-NL" dirty="0"/>
              <a:t>de gebieden die onder de bevoegdheid van de EU </a:t>
            </a:r>
            <a:r>
              <a:rPr lang="nl-NL" dirty="0" smtClean="0"/>
              <a:t>vallen voor </a:t>
            </a:r>
            <a:r>
              <a:rPr lang="nl-NL" u="sng" dirty="0" smtClean="0"/>
              <a:t>alle</a:t>
            </a:r>
            <a:r>
              <a:rPr lang="nl-NL" dirty="0" smtClean="0"/>
              <a:t> lidstaten, </a:t>
            </a:r>
            <a:r>
              <a:rPr lang="nl-NL" dirty="0"/>
              <a:t>waardoor de door het </a:t>
            </a:r>
            <a:r>
              <a:rPr lang="nl-NL" dirty="0" smtClean="0"/>
              <a:t>Verdrag </a:t>
            </a:r>
            <a:r>
              <a:rPr lang="nl-NL" dirty="0"/>
              <a:t>geboden bescherming wordt versterkt. </a:t>
            </a:r>
            <a:endParaRPr lang="nl-NL" dirty="0" smtClean="0"/>
          </a:p>
          <a:p>
            <a:r>
              <a:rPr lang="nl-NL" dirty="0" smtClean="0"/>
              <a:t>Deze richtlijn vult o.a. de volgende EU-richtlijnen aan:</a:t>
            </a:r>
          </a:p>
          <a:p>
            <a:pPr lvl="1"/>
            <a:r>
              <a:rPr lang="nl-NL" dirty="0"/>
              <a:t>Richtlijn </a:t>
            </a:r>
            <a:r>
              <a:rPr lang="nl-NL" dirty="0" smtClean="0"/>
              <a:t>2012/29/EU </a:t>
            </a:r>
            <a:r>
              <a:rPr lang="nl-NL" dirty="0"/>
              <a:t>inzake </a:t>
            </a:r>
            <a:r>
              <a:rPr lang="nl-NL" dirty="0" smtClean="0"/>
              <a:t>slachtofferrechten</a:t>
            </a:r>
          </a:p>
          <a:p>
            <a:pPr lvl="1"/>
            <a:r>
              <a:rPr lang="nl-NL" dirty="0" smtClean="0"/>
              <a:t>Richtlijn 2011/99/EU betreffende het Europees beschermingsbevel </a:t>
            </a:r>
          </a:p>
          <a:p>
            <a:pPr lvl="1"/>
            <a:r>
              <a:rPr lang="nl-NL" dirty="0" smtClean="0"/>
              <a:t>Richtlijn 2011/93/EU ter bestrijding van seksueel misbruik van kinderen </a:t>
            </a:r>
          </a:p>
          <a:p>
            <a:pPr lvl="1"/>
            <a:r>
              <a:rPr lang="nl-NL" dirty="0" smtClean="0"/>
              <a:t>Richtlijn </a:t>
            </a:r>
            <a:r>
              <a:rPr lang="nl-NL" dirty="0"/>
              <a:t>2004/80/EG over </a:t>
            </a:r>
            <a:r>
              <a:rPr lang="nl-NL" dirty="0" smtClean="0"/>
              <a:t>schadeloosstelling</a:t>
            </a:r>
          </a:p>
          <a:p>
            <a:pPr lvl="1"/>
            <a:r>
              <a:rPr lang="nl-NL" dirty="0" smtClean="0"/>
              <a:t>De </a:t>
            </a:r>
            <a:r>
              <a:rPr lang="nl-NL" dirty="0"/>
              <a:t>richtlijnen inzake gendergelijkheid</a:t>
            </a:r>
            <a:endParaRPr lang="nl-NL" dirty="0" smtClean="0"/>
          </a:p>
          <a:p>
            <a:pPr lvl="1"/>
            <a:endParaRPr lang="nl-NL" dirty="0" smtClean="0"/>
          </a:p>
          <a:p>
            <a:pPr lvl="1"/>
            <a:endParaRPr lang="nl-NL" dirty="0"/>
          </a:p>
        </p:txBody>
      </p:sp>
      <p:sp>
        <p:nvSpPr>
          <p:cNvPr id="3" name="Titel 2"/>
          <p:cNvSpPr>
            <a:spLocks noGrp="1"/>
          </p:cNvSpPr>
          <p:nvPr>
            <p:ph type="title"/>
          </p:nvPr>
        </p:nvSpPr>
        <p:spPr/>
        <p:txBody>
          <a:bodyPr/>
          <a:lstStyle/>
          <a:p>
            <a:r>
              <a:rPr lang="nl-NL" dirty="0" smtClean="0"/>
              <a:t>EU-richtlijnen en het Verdrag van Istanbul</a:t>
            </a:r>
            <a:endParaRPr lang="nl-NL" dirty="0"/>
          </a:p>
        </p:txBody>
      </p:sp>
      <p:sp>
        <p:nvSpPr>
          <p:cNvPr id="8" name="Tijdelijke aanduiding voor datum 7"/>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7473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NL" dirty="0"/>
              <a:t>In het Verdrag inzake de Werking van de Europese Unie (VWEU) is vastgelegd op welke beleidsterreinen regelgeving kan worden vastgesteld. </a:t>
            </a:r>
          </a:p>
          <a:p>
            <a:r>
              <a:rPr lang="nl-NL" dirty="0"/>
              <a:t>Voor deze richtlijn zijn de artikelen 82 en 83 van het VWEU van belang. </a:t>
            </a:r>
          </a:p>
          <a:p>
            <a:pPr lvl="1"/>
            <a:r>
              <a:rPr lang="nl-NL" b="1" dirty="0"/>
              <a:t>Artikel 82, tweede lid, </a:t>
            </a:r>
            <a:r>
              <a:rPr lang="nl-NL" dirty="0"/>
              <a:t>geeft een rechtsgrondslag voor minimumvoorschriften “voor zover nodig ter bevordering van de wederzijdse erkenning van vonnissen en rechterlijke beslissingen en van de politiële en justitiële samenwerking in strafzaken met een grensoverschrijdende dimensie”. In deze bepaling worden </a:t>
            </a:r>
            <a:r>
              <a:rPr lang="nl-NL" u="sng" dirty="0"/>
              <a:t>de rechten van slachtoffers van misdrijven</a:t>
            </a:r>
            <a:r>
              <a:rPr lang="nl-NL" dirty="0"/>
              <a:t> expliciet genoemd. </a:t>
            </a:r>
          </a:p>
          <a:p>
            <a:pPr lvl="1"/>
            <a:r>
              <a:rPr lang="nl-NL" b="1" dirty="0"/>
              <a:t>Artikel 83, eerste lid, </a:t>
            </a:r>
            <a:r>
              <a:rPr lang="nl-NL" dirty="0"/>
              <a:t>geeft een rechtsgrondslag voor minimumvoorschriften “betreffende de bepaling van strafbare feiten en sancties in verband met vormen van </a:t>
            </a:r>
            <a:r>
              <a:rPr lang="nl-NL" u="sng" dirty="0"/>
              <a:t>bijzonder zware criminaliteit met een grensoverschrijdende dimensie</a:t>
            </a:r>
            <a:r>
              <a:rPr lang="nl-NL" dirty="0"/>
              <a:t> die voortvloeit uit de aard of de gevolgen van deze strafbare feiten of uit een bijzondere noodzaak om deze op gemeenschappelijke basis te bestrijden</a:t>
            </a:r>
            <a:r>
              <a:rPr lang="nl-NL" dirty="0" smtClean="0"/>
              <a:t>. Het betreft o.a. de </a:t>
            </a:r>
            <a:r>
              <a:rPr lang="nl-NL" dirty="0"/>
              <a:t>volgende vormen van criminaliteit: </a:t>
            </a:r>
            <a:r>
              <a:rPr lang="nl-NL" u="sng" dirty="0" smtClean="0"/>
              <a:t>seksuele </a:t>
            </a:r>
            <a:r>
              <a:rPr lang="nl-NL" u="sng" dirty="0"/>
              <a:t>uitbuiting </a:t>
            </a:r>
            <a:r>
              <a:rPr lang="nl-NL" u="sng" dirty="0" smtClean="0"/>
              <a:t>van </a:t>
            </a:r>
            <a:r>
              <a:rPr lang="nl-NL" u="sng" dirty="0"/>
              <a:t>vrouwen en </a:t>
            </a:r>
            <a:r>
              <a:rPr lang="nl-NL" u="sng" dirty="0" smtClean="0"/>
              <a:t>kinderen en</a:t>
            </a:r>
            <a:r>
              <a:rPr lang="nl-NL" dirty="0" smtClean="0"/>
              <a:t> </a:t>
            </a:r>
            <a:r>
              <a:rPr lang="nl-NL" u="sng" dirty="0" smtClean="0"/>
              <a:t>computercriminaliteit</a:t>
            </a:r>
            <a:endParaRPr lang="nl-NL" dirty="0"/>
          </a:p>
          <a:p>
            <a:pPr marL="0" indent="0">
              <a:buNone/>
            </a:pPr>
            <a:endParaRPr lang="nl-NL" b="1" dirty="0" smtClean="0"/>
          </a:p>
          <a:p>
            <a:endParaRPr lang="nl-NL" dirty="0"/>
          </a:p>
        </p:txBody>
      </p:sp>
      <p:sp>
        <p:nvSpPr>
          <p:cNvPr id="3" name="Titel 2"/>
          <p:cNvSpPr>
            <a:spLocks noGrp="1"/>
          </p:cNvSpPr>
          <p:nvPr>
            <p:ph type="title"/>
          </p:nvPr>
        </p:nvSpPr>
        <p:spPr/>
        <p:txBody>
          <a:bodyPr/>
          <a:lstStyle/>
          <a:p>
            <a:r>
              <a:rPr lang="nl-NL" b="1" dirty="0" smtClean="0"/>
              <a:t>Juridisch kader</a:t>
            </a:r>
            <a:endParaRPr lang="nl-NL" dirty="0"/>
          </a:p>
        </p:txBody>
      </p:sp>
      <p:sp>
        <p:nvSpPr>
          <p:cNvPr id="8" name="Tijdelijke aanduiding voor datum 7"/>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333915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lnSpcReduction="10000"/>
          </a:bodyPr>
          <a:lstStyle/>
          <a:p>
            <a:r>
              <a:rPr lang="nl-NL" dirty="0"/>
              <a:t>De Commissie stelt voor in het EU-recht </a:t>
            </a:r>
            <a:r>
              <a:rPr lang="nl-NL" dirty="0" smtClean="0"/>
              <a:t>minimumvoorschriften </a:t>
            </a:r>
            <a:r>
              <a:rPr lang="nl-NL" dirty="0"/>
              <a:t>op te nemen om</a:t>
            </a:r>
            <a:r>
              <a:rPr lang="nl-NL" dirty="0" smtClean="0"/>
              <a:t>:</a:t>
            </a:r>
          </a:p>
          <a:p>
            <a:pPr lvl="1"/>
            <a:r>
              <a:rPr lang="nl-NL" dirty="0" smtClean="0"/>
              <a:t>Bepaalde </a:t>
            </a:r>
            <a:r>
              <a:rPr lang="nl-NL" dirty="0"/>
              <a:t>vormen van geweld tegen vrouwen strafbaar te stellen;</a:t>
            </a:r>
          </a:p>
          <a:p>
            <a:pPr lvl="1"/>
            <a:r>
              <a:rPr lang="nl-NL" dirty="0"/>
              <a:t>S</a:t>
            </a:r>
            <a:r>
              <a:rPr lang="nl-NL" dirty="0" smtClean="0"/>
              <a:t>lachtoffers </a:t>
            </a:r>
            <a:r>
              <a:rPr lang="nl-NL" dirty="0"/>
              <a:t>te beschermen en de toegang tot de rechter te </a:t>
            </a:r>
            <a:r>
              <a:rPr lang="nl-NL" dirty="0" smtClean="0"/>
              <a:t>verbeteren;</a:t>
            </a:r>
          </a:p>
          <a:p>
            <a:pPr lvl="1"/>
            <a:r>
              <a:rPr lang="nl-NL" dirty="0"/>
              <a:t>S</a:t>
            </a:r>
            <a:r>
              <a:rPr lang="nl-NL" dirty="0" smtClean="0"/>
              <a:t>lachtoffers </a:t>
            </a:r>
            <a:r>
              <a:rPr lang="nl-NL" dirty="0"/>
              <a:t>te ondersteunen en te zorgen voor coördinatie tussen de bevoegde diensten, </a:t>
            </a:r>
            <a:r>
              <a:rPr lang="nl-NL" dirty="0" smtClean="0"/>
              <a:t>en</a:t>
            </a:r>
          </a:p>
          <a:p>
            <a:pPr lvl="1"/>
            <a:r>
              <a:rPr lang="nl-NL" dirty="0"/>
              <a:t>I</a:t>
            </a:r>
            <a:r>
              <a:rPr lang="nl-NL" dirty="0" smtClean="0"/>
              <a:t>n </a:t>
            </a:r>
            <a:r>
              <a:rPr lang="nl-NL" dirty="0"/>
              <a:t>de eerste plaats te voorkomen dat dergelijke vormen van criminaliteit zich voordoen.</a:t>
            </a:r>
          </a:p>
          <a:p>
            <a:r>
              <a:rPr lang="nl-NL" dirty="0" smtClean="0"/>
              <a:t>Vanwege een gebrek aan EU-brede gegevens, stelt de Commissie ook voor om het verzamelen van gegevens in de hele EU verplicht te stellen.</a:t>
            </a:r>
          </a:p>
        </p:txBody>
      </p:sp>
      <p:sp>
        <p:nvSpPr>
          <p:cNvPr id="16" name="Titel 15"/>
          <p:cNvSpPr>
            <a:spLocks noGrp="1"/>
          </p:cNvSpPr>
          <p:nvPr>
            <p:ph type="title"/>
          </p:nvPr>
        </p:nvSpPr>
        <p:spPr/>
        <p:txBody>
          <a:bodyPr>
            <a:normAutofit/>
          </a:bodyPr>
          <a:lstStyle/>
          <a:p>
            <a:r>
              <a:rPr lang="nl-NL" dirty="0"/>
              <a:t>Belangrijkste elementen van de richtlijn </a:t>
            </a:r>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29694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a:bodyPr>
          <a:lstStyle/>
          <a:p>
            <a:r>
              <a:rPr lang="nl-NL" dirty="0" smtClean="0"/>
              <a:t>Verkrachting als </a:t>
            </a:r>
            <a:r>
              <a:rPr lang="nl-NL" dirty="0"/>
              <a:t>een daad van </a:t>
            </a:r>
            <a:r>
              <a:rPr lang="nl-NL" dirty="0" smtClean="0"/>
              <a:t>seksuele </a:t>
            </a:r>
            <a:r>
              <a:rPr lang="nl-NL" dirty="0"/>
              <a:t>penetratie zonder </a:t>
            </a:r>
            <a:r>
              <a:rPr lang="nl-NL" dirty="0" smtClean="0"/>
              <a:t>instemming (</a:t>
            </a:r>
            <a:r>
              <a:rPr lang="nl-NL" dirty="0"/>
              <a:t>Art. 5)</a:t>
            </a:r>
            <a:endParaRPr lang="nl-NL" dirty="0" smtClean="0"/>
          </a:p>
          <a:p>
            <a:r>
              <a:rPr lang="nl-NL" dirty="0"/>
              <a:t>Vrouwelijke genitale verminking (Art. 6)</a:t>
            </a:r>
          </a:p>
          <a:p>
            <a:r>
              <a:rPr lang="nl-NL" dirty="0" smtClean="0"/>
              <a:t>Online geweld</a:t>
            </a:r>
          </a:p>
          <a:p>
            <a:pPr lvl="1"/>
            <a:r>
              <a:rPr lang="nl-NL" dirty="0" smtClean="0"/>
              <a:t>Het </a:t>
            </a:r>
            <a:r>
              <a:rPr lang="nl-NL" dirty="0"/>
              <a:t>zonder toestemming delen van intiem </a:t>
            </a:r>
            <a:r>
              <a:rPr lang="nl-NL" dirty="0" smtClean="0"/>
              <a:t>beeldmateriaal </a:t>
            </a:r>
            <a:r>
              <a:rPr lang="nl-NL" dirty="0"/>
              <a:t>(Art. 7)</a:t>
            </a:r>
            <a:endParaRPr lang="nl-NL" dirty="0" smtClean="0"/>
          </a:p>
          <a:p>
            <a:pPr lvl="1"/>
            <a:r>
              <a:rPr lang="nl-NL" dirty="0" smtClean="0"/>
              <a:t>Online </a:t>
            </a:r>
            <a:r>
              <a:rPr lang="nl-NL" dirty="0" err="1" smtClean="0"/>
              <a:t>stalking</a:t>
            </a:r>
            <a:r>
              <a:rPr lang="nl-NL" dirty="0"/>
              <a:t> (Art. 8)</a:t>
            </a:r>
            <a:endParaRPr lang="nl-NL" dirty="0" smtClean="0"/>
          </a:p>
          <a:p>
            <a:pPr lvl="1"/>
            <a:r>
              <a:rPr lang="nl-NL" dirty="0"/>
              <a:t>Online intimidatie (Art. 9)</a:t>
            </a:r>
            <a:endParaRPr lang="nl-NL" dirty="0" smtClean="0"/>
          </a:p>
          <a:p>
            <a:pPr lvl="1"/>
            <a:r>
              <a:rPr lang="nl-NL" dirty="0" smtClean="0"/>
              <a:t>Online aansporen tot geweld of haat gebaseerd op sekse of gender </a:t>
            </a:r>
            <a:r>
              <a:rPr lang="nl-NL" dirty="0"/>
              <a:t>(</a:t>
            </a:r>
            <a:r>
              <a:rPr lang="nl-NL" dirty="0" smtClean="0"/>
              <a:t>Art. 10)</a:t>
            </a:r>
          </a:p>
        </p:txBody>
      </p:sp>
      <p:sp>
        <p:nvSpPr>
          <p:cNvPr id="16" name="Titel 15"/>
          <p:cNvSpPr>
            <a:spLocks noGrp="1"/>
          </p:cNvSpPr>
          <p:nvPr>
            <p:ph type="title"/>
          </p:nvPr>
        </p:nvSpPr>
        <p:spPr/>
        <p:txBody>
          <a:bodyPr>
            <a:normAutofit/>
          </a:bodyPr>
          <a:lstStyle/>
          <a:p>
            <a:r>
              <a:rPr lang="nl-NL" dirty="0" smtClean="0"/>
              <a:t>Strafbaarstelling op EU-niveau</a:t>
            </a:r>
            <a:endParaRPr lang="nl-NL" dirty="0"/>
          </a:p>
        </p:txBody>
      </p:sp>
      <p:sp>
        <p:nvSpPr>
          <p:cNvPr id="3" name="Tijdelijke aanduiding voor datum 2"/>
          <p:cNvSpPr>
            <a:spLocks noGrp="1"/>
          </p:cNvSpPr>
          <p:nvPr>
            <p:ph type="dt" sz="half" idx="10"/>
          </p:nvPr>
        </p:nvSpPr>
        <p:spPr/>
        <p:txBody>
          <a:bodyPr/>
          <a:lstStyle/>
          <a:p>
            <a:r>
              <a:rPr lang="nl-NL" smtClean="0"/>
              <a:t>24 mei 2022</a:t>
            </a:r>
            <a:endParaRPr lang="nl-NL"/>
          </a:p>
        </p:txBody>
      </p:sp>
    </p:spTree>
    <p:extLst>
      <p:ext uri="{BB962C8B-B14F-4D97-AF65-F5344CB8AC3E}">
        <p14:creationId xmlns:p14="http://schemas.microsoft.com/office/powerpoint/2010/main" val="1087820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minjus&quot; profile=&quot;minjus&quot; model=&quot;presentatiebreed-2016.xml&quot; country-code=&quot;31&quot; target=&quot;Microsoft PowerPoint&quot; target-version=&quot;16.0.5131&quot; existing=&quot;Presentatie3#Presentation&quot;&gt;&lt;presentatie template=&quot;presentatiebreed-2016.pptx&quot; id=&quot;cc2b9302a9c849c5ae2713e078f0c527&quot; version=&quot;1.0&quot; lcid=&quot;1043&quot;&gt;&lt;PAPER/&gt;&lt;version_xml value=&quot;1.1-2017-02-15&quot;/&gt;&lt;titel value=&quot;Richtlijnvoorstel van de Europese Commissie&quot; formatted-value=&quot;Richtlijnvoorstel van de Europese Commissie&quot; format-disabled=&quot;true&quot;/&gt;&lt;subtitel value=&quot;Ter bestrijding van geweld tegen vrouwen en hg&quot; formatted-value=&quot;Ter bestrijding van geweld tegen vrouwen en hg&quot; format-disabled=&quot;true&quot;/&gt;&lt;datum value=&quot;2022-04-19T00:00:00&quot; formatted-value=&quot;19 april 2022&quot;/&gt;&lt;spreker value=&quot;Eva Maenen&quot; formatted-value=&quot;Eva Maenen&quot; format-disabled=&quot;true&quot;/&gt;&lt;voettekst formatted-value=&quot;EC richtlijnvoorstel ter bestrijding van geweld tegen vrouwen en huiselijk geweld &quot; value=&quot;EC richtlijnvoorstel ter bestrijding van geweld tegen vrouwen en huiselijk geweld &quot; format-disabled=&quot;true&quot;/&gt;&lt;woordmerk formatted-value=&quot;(slides)/images/woordmerk2016/RO_BEELDMERK_Logo_2_RGB_diap_nl.png&quot;/&gt;&lt;lsttaal/&gt;&lt;rubriek value=&quot;1&quot; formatted-value=&quot; &quot;/&gt;&lt;merking value=&quot;1&quot; formatted-value=&quot; &quot;/&gt;&lt;rubricering formatted-value=&quot;&quot;/&gt;&lt;kleuren value=&quot;donkerblauw&quot; formatted-value=&quot;Donkerblauw&quot;/&gt;&lt;eerstedia value=&quot;afbeelding-horizontaal&quot; formatted-value=&quot;afbeelding-horizontaal&quot; format-disabled=&quot;true&quot;/&gt;&lt;eerstediaspeciaal formatted-value=&quot;&quot;/&gt;&lt;typelogo value=&quot;3&quot; formatted-value=&quot;Geen (alleen lint)&quot;/&gt;&lt;afbeelding value=&quot;17&quot; formatted-value=&quot;Gebouw&quot;/&gt;&lt;strapline-image formatted-value=&quot;$/(slides)/images/dividers/Gebouw_breed.jpg&quot;/&gt;&lt;voorbeeld-alleenkleur formatted-value=&quot;(thumbnails)/donkerblauw.JPG&quot;/&gt;&lt;voorbeeld-afbeelding-verticaal formatted-value=&quot;(thumbnails)/donkerblauw-afbeelding-verticaal-Gebouw.JPG&quot;/&gt;&lt;voorbeeld-afbeelding-horizontaal formatted-value=&quot;(thumbnails)/donkerblauw-afbeelding-horizontaal-Gebouw.JPG&quot;/&gt;&lt;voorbeeld-verticaal formatted-value=&quot;(thumbnails)/donkerblauw-verticaal.JPG&quot;/&gt;&lt;voorbeeld-horizontaal formatted-value=&quot;(thumbnails)/donkerblauw-horizontaal.JPG&quot;/&gt;&lt;reopened value=&quot;true&quot; formatted-value=&quot;true&quot;/&gt;&lt;fitstslide-in value=&quot;afbeelding-horizontaal&quot; formatted-value=&quot;titel&quot;/&gt;&lt;fitstslide-change value=&quot;false&quot;/&gt;&lt;organisatie-item value=&quot;229&quot; formatted-value=&quot;DGSenB - DJFC&quot;&gt;&lt;organisatie zoekveld=&quot;DGSenB - DJFC&quot; facebook=&quot;&quot; linkedin=&quot;&quot; twitter=&quot;&quot; youtube=&quot;&quot; id=&quot;229&quot;&gt;&#10;    &lt;taal id=&quot;1034&quot; zoekveld=&quot;DGSenB - DJFC&quot; omschrijving=&quot;Dirección General de Sanciones y Protección - Dirección de Juventud, Familia y Enfoque de Fenómenos Relacionados con la Delincuencia&quot; naamdirectoraatgeneraal=&quot;Dirección General de Sanciones y Protección&quot; naamdirectie=&quot;Dirección de Juventud, Familia y Enfoque de Fenómenos Relacionados con la Delincuencia&quot; naamgebouw=&quot;&quot; baadres=&quot;Turfmarkt 147&quot; bapostcode=&quot;2511 DP&quot; baplaats=&quot;La Haya&quot; paadres=&quot;20301&quot; papostcode=&quot;2500 EH&quot; paplaats=&quot;La Haya&quot; land=&quot;Países Bajos&quot; telefoonnummer=&quot;&quot; faxnummer=&quot;&quot; website=&quot;www.rijksoverheid.nl/jenv&quot; banknaam=&quot;&quot; banknummer=&quot;&quot; logo=&quot;RO_J&quot; kleuren=&quot;alles&quot; vrijkopje=&quot;&quot; vrij1=&quot;&quot; vrij2=&quot;&quot; vrij3=&quot;&quot; vrij4=&quot;&quot; vrij5=&quot;&quot; vrij6=&quot;&quot; vrij7=&quot;&quot; vrij8=&quot;&quot; payoff=&quot;&quot; instructies=&quot;En su eventual contestación, por favor, indique la fecha y nuestro número de referencia. Le rogamos en cada carta trate un solo asunto.&quot; email=&quot;&quot; iban=&quot;&quot; bic=&quot;&quot; infonummer=&quot;&quot; search=&quot;DGSenB - DJFC&quot; koptekst=&quot;\nDirección General de Sanciones y Protección\nDirección de Juventud, Familia y Enfoque de Fenómenos Relacionados con la Delincuencia&quot; bezoekadres=&quot;Bezoekadres\nTurfmarkt 147\n2511 DP La Haya\nTelefoon \nFax \nwww.rijksoverheid.nl/jenv&quot; postadres=&quot;Postadres:\nPostbus 20301,\n2500 EH La Haya&quot;/&gt;&#10;    &lt;taal id=&quot;1031&quot; zoekveld=&quot;DGSenB - DJFC&quot; omschrijving=&quot;Generaldirektorat Strafen und Schutz - Direktion Jugend, Familie und Bekämpfung von Kriminalitätsphänomenen&quot; naamdirectoraatgeneraal=&quot;Generaldirektorat Strafen und Schutz&quot; naamdirectie=&quot;Direktion Jugend, Familie und Bekämpfung von Kriminalitätsphänomenen&quot; naamgebouw=&quot;&quot; baadres=&quot;Turfmarkt 147&quot; bapostcode=&quot;2511 DP&quot; baplaats=&quot;Den Haag&quot; paadres=&quot;20301&quot; papostcode=&quot;2500 EH&quot; paplaats=&quot;Den Haag&quot; land=&quot;Niederlande&quot; telefoonnummer=&quot;&quot; faxnummer=&quot;&quot; website=&quot;www.rijksoverheid.nl/jenv&quot; banknaam=&quot;&quot; banknummer=&quot;&quot; logo=&quot;RO_J&quot; kleuren=&quot;alles&quot; vrijkopje=&quot;&quot; vrij1=&quot;&quot; vrij2=&quot;&quot; vrij3=&quot;&quot; vrij4=&quot;&quot; vrij5=&quot;&quot; vrij6=&quot;&quot; vrij7=&quot;&quot; vrij8=&quot;&quot; payoff=&quot;&quot; instructies=&quot;Bitte bei Antwort Datum und unser Zeichen angeben. Bitte pro Zuschrift nur eine Angelegenheit behandeln.&quot; email=&quot;&quot; iban=&quot;&quot; bic=&quot;&quot; infonummer=&quot;&quot; search=&quot;DGSenB - DJFC&quot; koptekst=&quot;\nGeneraldirektorat Strafen und Schutz\nDirektion Jugend, Familie und Bekämpfung von Kriminalitätsphänomenen&quot; bezoekadres=&quot;Bezoekadres\nTurfmarkt 147\n2511 DP Den Haag\nTelefoon \nFax \nwww.rijksoverheid.nl/jenv&quot; postadres=&quot;Postadres:\nPostbus 20301,\n2500 EH Den Haag&quot;/&gt;&#10;    &lt;taal id=&quot;2057&quot; zoekveld=&quot;DGSenB - DJFC&quot; omschrijving=&quot;Directorate-General for Sanctions and Protection - Directorate for Youth, Family and Reducing High-Impact and Youth Crime&quot; naamdirectoraatgeneraal=&quot;Directorate-General for Sanctions and Protection&quot; naamdirectie=&quot;Directorate for Youth, Family and Reducing High-Impact and Youth Crime&quot; naamgebouw=&quot;&quot; baadres=&quot;Turfmarkt 147&quot; bapostcode=&quot;2511 DP&quot; baplaats=&quot;The Hague&quot; paadres=&quot;20301&quot; papostcode=&quot;2500 EH&quot; paplaats=&quot;The Hague&quot; land=&quot;The Netherlands&quot; telefoonnummer=&quot;&quot; faxnummer=&quot;&quot; website=&quot;www.rijksoverheid.nl/jenv&quot; banknaam=&quot;&quot; banknummer=&quot;&quot; logo=&quot;RO_J&quot; kleuren=&quot;alles&quot; vrijkopje=&quot;&quot; vrij1=&quot;&quot; vrij2=&quot;&quot; vrij3=&quot;&quot; vrij4=&quot;&quot; vrij5=&quot;&quot; vrij6=&quot;&quot; vrij7=&quot;&quot; vrij8=&quot;&quot; payoff=&quot;&quot; instructies=&quot;Please quote date of letter and our ref. when replying. Do not raise more than one subject per letter.&quot; email=&quot;&quot; iban=&quot;&quot; bic=&quot;&quot; infonummer=&quot;&quot; search=&quot;DGSenB - DJFC&quot; koptekst=&quot;\nDirectorate-General for Sanctions and Protection\nDirectorate for Youth, Family and Reducing High-Impact and Youth Crime&quot; bezoekadres=&quot;Bezoekadres\nTurfmarkt 147\n2511 DP The Hague\nTelefoon \nFax \nwww.rijksoverheid.nl/jenv&quot; postadres=&quot;Postadres:\nPostbus 20301,\n2500 EH The Hague&quot;/&gt;&#10;    &lt;taal id=&quot;1036&quot; zoekveld=&quot;DGSenB - DJFC&quot; omschrijving=&quot;Direction générale en matière de Peines et de Protection - Direction Jeunesse, Famille et Lutte contre les phénomènes criminels&quot; naamdirectoraatgeneraal=&quot;Direction générale en matière de Peines et de Protection&quot; naamdirectie=&quot;Direction Jeunesse, Famille et Lutte contre les phénomènes criminels&quot; naamgebouw=&quot;&quot; baadres=&quot;Turfmarkt 147&quot; bapostcode=&quot;2511 DP&quot; baplaats=&quot;La Haye&quot; paadres=&quot;20301&quot; papostcode=&quot;2500 EH&quot; paplaats=&quot;La Haye&quot; land=&quot;Pays-Bas&quot; telefoonnummer=&quot;&quot; faxnummer=&quot;&quot; website=&quot;www.rijksoverheid.nl/jenv&quot; banknaam=&quot;&quot; banknummer=&quot;&quot; logo=&quot;RO_J&quot; kleuren=&quot;alles&quot; vrijkopje=&quot;&quot; vrij1=&quot;&quot; vrij2=&quot;&quot; vrij3=&quot;&quot; vrij4=&quot;&quot; vrij5=&quot;&quot; vrij6=&quot;&quot; vrij7=&quot;&quot; vrij8=&quot;&quot; payoff=&quot;&quot; instructies=&quot;Prière de mentionner dans toute correspondance la date et notre référence. Prière de ne traiter qu'une seule affaire par lettre.&quot; email=&quot;&quot; iban=&quot;&quot; bic=&quot;&quot; infonummer=&quot;&quot; search=&quot;DGSenB - DJFC&quot; koptekst=&quot;\nDirection générale en matière de Peines et de Protection\nDirection Jeunesse, Famille et Lutte contre les phénomènes criminels&quot; bezoekadres=&quot;Bezoekadres\nTurfmarkt 147\n2511 DP La Haye\nTelefoon \nFax \nwww.rijksoverheid.nl/jenv&quot; postadres=&quot;Postadres:\nPostbus 20301,\n2500 EH La Haye&quot;/&gt;&#10;    &lt;taal id=&quot;1043&quot; zoekveld=&quot;DGSenB - DJFC&quot; omschrijving=&quot;Directoraat-Generaal Straffen en Beschermen - Directie Jeugd, Familie en Aanpak Criminaliteitsfenomenen&quot; naamdirectoraatgeneraal=&quot;Directoraat-Generaal Straffen en Beschermen&quot; naamdirectie=&quot;Directie Jeugd, Familie en Aanpak Criminaliteitsfenomenen&quot; naamgebouw=&quot;&quot; baadres=&quot;Turfmarkt 147&quot; bapostcode=&quot;2511 DP&quot; baplaats=&quot;Den Haag&quot; paadres=&quot;20301&quot; papostcode=&quot;2500 EH&quot; paplaats=&quot;Den Haag&quot; land=&quot;Nederland&quot; telefoonnummer=&quot;&quot; faxnummer=&quot;&quot; website=&quot;www.rijksoverheid.nl/jenv&quot; banknaam=&quot;&quot; banknummer=&quot;&quot; logo=&quot;RO_J&quot; kleuren=&quot;alles&quot; vrijkopje=&quot;&quot; vrij1=&quot;&quot; vrij2=&quot;&quot; vrij3=&quot;&quot; vrij4=&quot;&quot; vrij5=&quot;&quot; vrij6=&quot;&quot; vrij7=&quot;&quot; vrij8=&quot;&quot; payoff=&quot;Voor een rechtvaardige en veilige samenleving.&quot; instructies=&quot;Bij beantwoording de datum en ons kenmerk vermelden. Wilt u slechts één zaak in uw brief behandelen.&quot; email=&quot;&quot; iban=&quot;&quot; bic=&quot;&quot; infonummer=&quot;&quot; search=&quot;DGSenB - DJFC&quot; koptekst=&quot;\nDirectoraat-Generaal Straffen en Beschermen\nDirectie Jeugd, Familie en Aanpak Criminaliteitsfenomenen&quot; bezoekadres=&quot;Bezoekadres\nTurfmarkt 147\n2511 DP Den Haag\nTelefoon \nFax \nwww.rijksoverheid.nl/jenv&quot; postadres=&quot;Postadres:\nPostbus 20301,\n2500 EH Den Haag&quot;/&gt;&#10;   &lt;/organisatie&gt;&#10;  &lt;/organisatie-item&gt;&lt;/presentatie&gt;&lt;/data&gt;&#10;"/>
</p:tagLst>
</file>

<file path=ppt/theme/theme1.xml><?xml version="1.0" encoding="utf-8"?>
<a:theme xmlns:a="http://schemas.openxmlformats.org/drawingml/2006/main" name="Rijksoverheid">
  <a:themeElements>
    <a:clrScheme name="Rijksoverheid">
      <a:dk1>
        <a:srgbClr val="000000"/>
      </a:dk1>
      <a:lt1>
        <a:srgbClr val="FFFFFF"/>
      </a:lt1>
      <a:dk2>
        <a:srgbClr val="01689B"/>
      </a:dk2>
      <a:lt2>
        <a:srgbClr val="E5F0F9"/>
      </a:lt2>
      <a:accent1>
        <a:srgbClr val="007BC7"/>
      </a:accent1>
      <a:accent2>
        <a:srgbClr val="8FCAE7"/>
      </a:accent2>
      <a:accent3>
        <a:srgbClr val="F092CD"/>
      </a:accent3>
      <a:accent4>
        <a:srgbClr val="CA005D"/>
      </a:accent4>
      <a:accent5>
        <a:srgbClr val="D52B1E"/>
      </a:accent5>
      <a:accent6>
        <a:srgbClr val="E17000"/>
      </a:accent6>
      <a:hlink>
        <a:srgbClr val="01689B"/>
      </a:hlink>
      <a:folHlink>
        <a:srgbClr val="CCE0F1"/>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jksoverheid gerubriceerd">
  <a:themeElements>
    <a:clrScheme name="Rijksoverheid">
      <a:dk1>
        <a:srgbClr val="000000"/>
      </a:dk1>
      <a:lt1>
        <a:srgbClr val="FFFFFF"/>
      </a:lt1>
      <a:dk2>
        <a:srgbClr val="01689B"/>
      </a:dk2>
      <a:lt2>
        <a:srgbClr val="E5F0F9"/>
      </a:lt2>
      <a:accent1>
        <a:srgbClr val="007BC7"/>
      </a:accent1>
      <a:accent2>
        <a:srgbClr val="8FCAE7"/>
      </a:accent2>
      <a:accent3>
        <a:srgbClr val="F092CD"/>
      </a:accent3>
      <a:accent4>
        <a:srgbClr val="CA005D"/>
      </a:accent4>
      <a:accent5>
        <a:srgbClr val="D52B1E"/>
      </a:accent5>
      <a:accent6>
        <a:srgbClr val="E17000"/>
      </a:accent6>
      <a:hlink>
        <a:srgbClr val="01689B"/>
      </a:hlink>
      <a:folHlink>
        <a:srgbClr val="CCE0F1"/>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Words>2434</ap:Words>
  <ap:PresentationFormat>Breedbeeld</ap:PresentationFormat>
  <ap:Paragraphs>214</ap:Paragraphs>
  <ap:Slides>20</ap:Slides>
  <ap:HiddenSlides>0</ap:HiddenSlides>
  <ap:MMClips>0</ap:MMClips>
  <ap:ScaleCrop>false</ap:ScaleCrop>
  <ap:HeadingPairs>
    <vt:vector baseType="variant" size="6">
      <vt:variant>
        <vt:lpstr>Gebruikte lettertypen</vt:lpstr>
      </vt:variant>
      <vt:variant>
        <vt:i4>3</vt:i4>
      </vt:variant>
      <vt:variant>
        <vt:lpstr>Thema</vt:lpstr>
      </vt:variant>
      <vt:variant>
        <vt:i4>2</vt:i4>
      </vt:variant>
      <vt:variant>
        <vt:lpstr>Diatitels</vt:lpstr>
      </vt:variant>
      <vt:variant>
        <vt:i4>20</vt:i4>
      </vt:variant>
    </vt:vector>
  </ap:HeadingPairs>
  <ap:TitlesOfParts>
    <vt:vector baseType="lpstr" size="25">
      <vt:lpstr>Arial</vt:lpstr>
      <vt:lpstr>Verdana</vt:lpstr>
      <vt:lpstr>Wingdings</vt:lpstr>
      <vt:lpstr>Rijksoverheid</vt:lpstr>
      <vt:lpstr>Rijksoverheid gerubriceerd</vt:lpstr>
      <vt:lpstr>Richtlijnvoorstel van de Europese Commissie</vt:lpstr>
      <vt:lpstr>Inhoudsopgave</vt:lpstr>
      <vt:lpstr>Geweld tegen vrouwen en huiselijk geweld</vt:lpstr>
      <vt:lpstr>De noodzaak van de richtlijn volgens de Commissie</vt:lpstr>
      <vt:lpstr>De doelstelling van de richtlijn</vt:lpstr>
      <vt:lpstr>EU-richtlijnen en het Verdrag van Istanbul</vt:lpstr>
      <vt:lpstr>Juridisch kader</vt:lpstr>
      <vt:lpstr>Belangrijkste elementen van de richtlijn </vt:lpstr>
      <vt:lpstr>Strafbaarstelling op EU-niveau</vt:lpstr>
      <vt:lpstr>Slachtofferbescherming</vt:lpstr>
      <vt:lpstr>Toegang tot de rechter </vt:lpstr>
      <vt:lpstr>Slachtofferhulpverlening</vt:lpstr>
      <vt:lpstr>Preventie </vt:lpstr>
      <vt:lpstr>Coördinatie en samenwerking op nationaal en  EU-niveau  </vt:lpstr>
      <vt:lpstr>Het wetgevingsproces van de EU</vt:lpstr>
      <vt:lpstr>EU proces</vt:lpstr>
      <vt:lpstr>Wat betekent de richtlijn voor de Nederlandse wetgeving?  </vt:lpstr>
      <vt:lpstr>Individuele beoordeling van de beschermingsbehoefte van slachtoffers (Art. 18) </vt:lpstr>
      <vt:lpstr>Privacy van slachtoffers: Doorverwijzing naar hulporganisaties (Art. 20)</vt:lpstr>
      <vt:lpstr>Gespecialiseerde hulp voor slachtoffers van seksueel geweld (Art. 28)</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subject/>
  <dc:creator/>
  <lastModifiedBy/>
  <revision/>
  <dcterms:created xsi:type="dcterms:W3CDTF">2015-08-25T11:21:38.0000000Z</dcterms:created>
  <dcterms:modified xsi:type="dcterms:W3CDTF">2022-05-25T07:32:20.0000000Z</dcterms:modified>
  <category>------------------------</category>
  <dc:description/>
  <keywords/>
  <version/>
</coreProperties>
</file>