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2" r:id="rId2"/>
    <p:sldId id="309" r:id="rId3"/>
    <p:sldId id="302" r:id="rId4"/>
    <p:sldId id="303" r:id="rId5"/>
    <p:sldId id="304" r:id="rId6"/>
  </p:sldIdLst>
  <p:sldSz cx="12192000" cy="6858000"/>
  <p:notesSz cx="6705600" cy="98425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  <p15:guide id="4" orient="horz" pos="1095">
          <p15:clr>
            <a:srgbClr val="A4A3A4"/>
          </p15:clr>
        </p15:guide>
        <p15:guide id="5" pos="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9" autoAdjust="0"/>
    <p:restoredTop sz="82020" autoAdjust="0"/>
  </p:normalViewPr>
  <p:slideViewPr>
    <p:cSldViewPr snapToGrid="0">
      <p:cViewPr varScale="1">
        <p:scale>
          <a:sx n="90" d="100"/>
          <a:sy n="90" d="100"/>
        </p:scale>
        <p:origin x="677" y="53"/>
      </p:cViewPr>
      <p:guideLst>
        <p:guide pos="518"/>
        <p:guide orient="horz" pos="2160"/>
        <p:guide orient="horz" pos="1036"/>
        <p:guide orient="horz" pos="1095"/>
        <p:guide pos="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handoutMaster" Target="handoutMasters/handoutMaster1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notesMaster" Target="notesMasters/notesMaster1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commentAuthors" Target="commentAuthors.xml" Id="rId9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05760" cy="49383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98288" y="0"/>
            <a:ext cx="2905760" cy="49383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48667"/>
            <a:ext cx="2905760" cy="49383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98288" y="9348667"/>
            <a:ext cx="2905760" cy="49383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05760" cy="49383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98288" y="0"/>
            <a:ext cx="2905760" cy="49383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5" tIns="45158" rIns="90315" bIns="4515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0560" y="4736704"/>
            <a:ext cx="5364480" cy="3875484"/>
          </a:xfrm>
          <a:prstGeom prst="rect">
            <a:avLst/>
          </a:prstGeom>
        </p:spPr>
        <p:txBody>
          <a:bodyPr vert="horz" lIns="90315" tIns="45158" rIns="90315" bIns="4515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48667"/>
            <a:ext cx="2905760" cy="49383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98288" y="9348667"/>
            <a:ext cx="2905760" cy="49383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67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27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1205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4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1886465"/>
            <a:ext cx="10923588" cy="4334948"/>
          </a:xfrm>
        </p:spPr>
        <p:txBody>
          <a:bodyPr numCol="1" spcCol="46800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636244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648000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839191"/>
            <a:ext cx="10923588" cy="43822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1851138"/>
            <a:ext cx="3600000" cy="4362337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1859076"/>
            <a:ext cx="7178964" cy="4362337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B0D11-5ECA-4523-82CB-7973ED3472D1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6553199" y="6372038"/>
            <a:ext cx="3781426" cy="264272"/>
          </a:xfrm>
        </p:spPr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31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 hasCustomPrompt="1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defRPr baseline="0"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 title="Test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9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holding, person, table&#10;&#10;Description automatically generated">
            <a:extLst>
              <a:ext uri="{FF2B5EF4-FFF2-40B4-BE49-F238E27FC236}">
                <a16:creationId xmlns:a16="http://schemas.microsoft.com/office/drawing/2014/main" id="{416F791B-E7AF-4148-B532-689828026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707" y="0"/>
            <a:ext cx="10978471" cy="7323863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toevoegen. Let op de rechten van de foto!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1849582"/>
            <a:ext cx="10923588" cy="4371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53199" y="6372038"/>
            <a:ext cx="3781426" cy="264272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372038"/>
            <a:ext cx="5003800" cy="26427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39424" y="6372038"/>
            <a:ext cx="919163" cy="26427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4" r:id="rId10"/>
    <p:sldLayoutId id="2147483655" r:id="rId11"/>
    <p:sldLayoutId id="2147483689" r:id="rId12"/>
    <p:sldLayoutId id="2147483712" r:id="rId13"/>
    <p:sldLayoutId id="2147483711" r:id="rId14"/>
    <p:sldLayoutId id="2147483675" r:id="rId15"/>
    <p:sldLayoutId id="2147483657" r:id="rId16"/>
    <p:sldLayoutId id="2147483691" r:id="rId17"/>
    <p:sldLayoutId id="2147483729" r:id="rId18"/>
    <p:sldLayoutId id="2147483718" r:id="rId19"/>
    <p:sldLayoutId id="2147483717" r:id="rId20"/>
    <p:sldLayoutId id="2147483714" r:id="rId21"/>
    <p:sldLayoutId id="2147483713" r:id="rId22"/>
    <p:sldLayoutId id="2147483716" r:id="rId23"/>
    <p:sldLayoutId id="2147483715" r:id="rId24"/>
    <p:sldLayoutId id="2147483702" r:id="rId25"/>
    <p:sldLayoutId id="2147483721" r:id="rId26"/>
    <p:sldLayoutId id="2147483740" r:id="rId27"/>
    <p:sldLayoutId id="2147483700" r:id="rId28"/>
    <p:sldLayoutId id="2147483692" r:id="rId29"/>
    <p:sldLayoutId id="2147483722" r:id="rId30"/>
    <p:sldLayoutId id="2147483723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5C03F34-5431-401F-B65D-57F96FC5E79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570947-0738-4F41-92D9-739CB144C1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913C01-E7B0-426A-9CE1-7F2791DC950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8ABF7063-7DD9-4ABF-BA47-3B4CEB66A1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Rondetafelgesprek</a:t>
            </a:r>
            <a:r>
              <a:rPr lang="en-US" dirty="0"/>
              <a:t> </a:t>
            </a:r>
            <a:r>
              <a:rPr lang="en-US" dirty="0" err="1"/>
              <a:t>biomassa</a:t>
            </a:r>
            <a:endParaRPr lang="en-US" dirty="0"/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954AE6D-20F7-4CF4-AFC7-516615585C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Bart Strengers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05ED18F-A6CB-456C-9E4D-CC2220B49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Biogrondstoffen</a:t>
            </a:r>
            <a:r>
              <a:rPr lang="nl-NL" dirty="0"/>
              <a:t> in een circulaire economie</a:t>
            </a:r>
          </a:p>
        </p:txBody>
      </p:sp>
    </p:spTree>
    <p:extLst>
      <p:ext uri="{BB962C8B-B14F-4D97-AF65-F5344CB8AC3E}">
        <p14:creationId xmlns:p14="http://schemas.microsoft.com/office/powerpoint/2010/main" val="112454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670C49D-ADD4-483F-B107-DABD507A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86465"/>
            <a:ext cx="6242252" cy="4334948"/>
          </a:xfrm>
        </p:spPr>
        <p:txBody>
          <a:bodyPr/>
          <a:lstStyle/>
          <a:p>
            <a:r>
              <a:rPr lang="en-US" kern="0" dirty="0" err="1"/>
              <a:t>Potentieel</a:t>
            </a:r>
            <a:r>
              <a:rPr lang="en-US" kern="0" dirty="0"/>
              <a:t> in de </a:t>
            </a:r>
            <a:r>
              <a:rPr lang="en-US" kern="0" dirty="0" err="1"/>
              <a:t>landbouw</a:t>
            </a:r>
            <a:r>
              <a:rPr lang="en-US" kern="0" dirty="0"/>
              <a:t> </a:t>
            </a:r>
            <a:r>
              <a:rPr lang="en-US" kern="0" dirty="0" err="1"/>
              <a:t>groter</a:t>
            </a:r>
            <a:r>
              <a:rPr lang="en-US" kern="0" dirty="0"/>
              <a:t> dan in de </a:t>
            </a:r>
            <a:r>
              <a:rPr lang="en-US" kern="0" dirty="0" err="1"/>
              <a:t>bosbouw</a:t>
            </a:r>
            <a:r>
              <a:rPr lang="en-US" kern="0" dirty="0"/>
              <a:t>.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‘Perspectief’ bepaalt in hoge mate of men lage dan wel hoge potentieel-ramingen aannemelijk of acceptabel vindt.</a:t>
            </a:r>
            <a:endParaRPr lang="en-US" kern="0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A17F56-F544-44D5-8105-83E00C16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Biomassa</a:t>
            </a:r>
            <a:r>
              <a:rPr lang="en-US" dirty="0"/>
              <a:t> is </a:t>
            </a:r>
            <a:r>
              <a:rPr lang="en-US" dirty="0" err="1"/>
              <a:t>meer</a:t>
            </a:r>
            <a:r>
              <a:rPr lang="en-US" dirty="0"/>
              <a:t> dan </a:t>
            </a:r>
            <a:r>
              <a:rPr lang="en-US" dirty="0" err="1"/>
              <a:t>hout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1AB107-31A4-4EFC-A6F9-36F46D3E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E80BD-863F-4466-A501-B3B5E2A0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949557-22FD-4768-AFE6-669CE933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7" name="Picture 9" descr="A picture containing cake, food, chocolate, sitting&#10;&#10;Description automatically generated">
            <a:extLst>
              <a:ext uri="{FF2B5EF4-FFF2-40B4-BE49-F238E27FC236}">
                <a16:creationId xmlns:a16="http://schemas.microsoft.com/office/drawing/2014/main" id="{BA61588B-FF90-4F7B-8F1E-15031D33A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87" y="1160342"/>
            <a:ext cx="2159597" cy="1439731"/>
          </a:xfrm>
          <a:prstGeom prst="rect">
            <a:avLst/>
          </a:prstGeom>
        </p:spPr>
      </p:pic>
      <p:pic>
        <p:nvPicPr>
          <p:cNvPr id="8" name="Picture 11" descr="A tall green grass&#10;&#10;Description automatically generated">
            <a:extLst>
              <a:ext uri="{FF2B5EF4-FFF2-40B4-BE49-F238E27FC236}">
                <a16:creationId xmlns:a16="http://schemas.microsoft.com/office/drawing/2014/main" id="{44F2FF0B-7C5E-48DF-9363-6C266E774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94" y="1160343"/>
            <a:ext cx="2137784" cy="1439732"/>
          </a:xfrm>
          <a:prstGeom prst="rect">
            <a:avLst/>
          </a:prstGeom>
        </p:spPr>
      </p:pic>
      <p:pic>
        <p:nvPicPr>
          <p:cNvPr id="9" name="Afbeelding 34">
            <a:extLst>
              <a:ext uri="{FF2B5EF4-FFF2-40B4-BE49-F238E27FC236}">
                <a16:creationId xmlns:a16="http://schemas.microsoft.com/office/drawing/2014/main" id="{9B5F38F0-E4EF-4C6E-97A0-66ACD759B5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94" y="3107699"/>
            <a:ext cx="4567390" cy="30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CA08FC6-C0C0-4960-8B2E-D3AC485B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86465"/>
            <a:ext cx="8347338" cy="4334948"/>
          </a:xfrm>
        </p:spPr>
        <p:txBody>
          <a:bodyPr/>
          <a:lstStyle/>
          <a:p>
            <a:r>
              <a:rPr lang="en-US" kern="0" dirty="0"/>
              <a:t>Van ‘</a:t>
            </a:r>
            <a:r>
              <a:rPr lang="en-US" kern="0" dirty="0" err="1"/>
              <a:t>hoogwaardig</a:t>
            </a:r>
            <a:r>
              <a:rPr lang="en-US" kern="0" dirty="0"/>
              <a:t>’ </a:t>
            </a:r>
            <a:r>
              <a:rPr lang="en-US" kern="0" dirty="0" err="1"/>
              <a:t>naar</a:t>
            </a:r>
            <a:r>
              <a:rPr lang="en-US" kern="0" dirty="0"/>
              <a:t> ‘</a:t>
            </a:r>
            <a:r>
              <a:rPr lang="en-US" kern="0" dirty="0" err="1"/>
              <a:t>laagwaardig</a:t>
            </a:r>
            <a:r>
              <a:rPr lang="en-US" kern="0" dirty="0"/>
              <a:t>’ (</a:t>
            </a:r>
            <a:r>
              <a:rPr lang="en-US" kern="0" dirty="0" err="1"/>
              <a:t>cascadering</a:t>
            </a:r>
            <a:r>
              <a:rPr lang="en-US" kern="0" dirty="0"/>
              <a:t>)</a:t>
            </a:r>
          </a:p>
          <a:p>
            <a:pPr lvl="1"/>
            <a:r>
              <a:rPr lang="nl-NL" sz="1800" dirty="0">
                <a:latin typeface="Verdana" panose="020B060403050404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Materiaal (zaaghout, </a:t>
            </a:r>
            <a:r>
              <a:rPr lang="nl-NL" sz="1800" dirty="0" err="1">
                <a:latin typeface="Verdana" panose="020B060403050404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biobeton</a:t>
            </a:r>
            <a:r>
              <a:rPr lang="nl-NL" sz="1800" dirty="0">
                <a:latin typeface="Verdana" panose="020B060403050404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papier, karton, etc.</a:t>
            </a:r>
            <a:r>
              <a:rPr lang="nl-NL" sz="1600" dirty="0">
                <a:latin typeface="Verdana" panose="020B060403050404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nl-NL" sz="1800" dirty="0">
                <a:latin typeface="Verdana" panose="020B060403050404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Grondstof voor de chemie</a:t>
            </a:r>
          </a:p>
          <a:p>
            <a:pPr lvl="1"/>
            <a:r>
              <a:rPr lang="nl-NL" sz="1800" kern="0" dirty="0">
                <a:latin typeface="Verdana" panose="020B060403050404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Biobrandstoffen waar geen alternatieven zijn (lucht- en scheepvaart)</a:t>
            </a:r>
          </a:p>
          <a:p>
            <a:pPr lvl="1"/>
            <a:r>
              <a:rPr lang="nl-NL" sz="1800" kern="0" dirty="0">
                <a:latin typeface="Verdana" panose="020B060403050404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Directe verbranding voor warmte en elektriciteit </a:t>
            </a:r>
          </a:p>
          <a:p>
            <a:pPr lvl="1"/>
            <a:endParaRPr lang="nl-NL" sz="1600" kern="0" dirty="0">
              <a:latin typeface="Verdana" panose="020B060403050404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nl-NL" kern="0" dirty="0">
                <a:latin typeface="Verdana" panose="020B060403050404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Let op: duurzaamheidscriteria materialen veel minder streng dan voor energie. </a:t>
            </a:r>
            <a:endParaRPr lang="en-US" kern="0" dirty="0"/>
          </a:p>
          <a:p>
            <a:endParaRPr lang="en-US" kern="0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7330A5-5E61-4F39-B19F-0FC87736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Diversiteit</a:t>
            </a:r>
            <a:r>
              <a:rPr lang="en-US" dirty="0"/>
              <a:t> </a:t>
            </a:r>
            <a:r>
              <a:rPr lang="en-US" dirty="0" err="1"/>
              <a:t>toepassing</a:t>
            </a:r>
            <a:r>
              <a:rPr lang="en-US" dirty="0"/>
              <a:t> van </a:t>
            </a:r>
            <a:r>
              <a:rPr lang="en-US" dirty="0" err="1"/>
              <a:t>biogrondstoffen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CC4E98-504B-4125-8D1A-A0F99D8F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AC442E-B1A6-435A-A498-5FBB6352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14DAF8-0307-41B7-AC90-0CA2233A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8" name="Picture 7" descr="A close up of a bottle&#10;&#10;Description automatically generated">
            <a:extLst>
              <a:ext uri="{FF2B5EF4-FFF2-40B4-BE49-F238E27FC236}">
                <a16:creationId xmlns:a16="http://schemas.microsoft.com/office/drawing/2014/main" id="{61959C1B-27F0-495B-83F0-88D3AC221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73" y="3564220"/>
            <a:ext cx="3072340" cy="1728192"/>
          </a:xfrm>
          <a:prstGeom prst="rect">
            <a:avLst/>
          </a:prstGeom>
        </p:spPr>
      </p:pic>
      <p:pic>
        <p:nvPicPr>
          <p:cNvPr id="10" name="Picture 9" descr="A close up of some grass&#10;&#10;Description automatically generated">
            <a:extLst>
              <a:ext uri="{FF2B5EF4-FFF2-40B4-BE49-F238E27FC236}">
                <a16:creationId xmlns:a16="http://schemas.microsoft.com/office/drawing/2014/main" id="{AFD936D1-3A99-423F-9CA3-3EA70715B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72" y="1618903"/>
            <a:ext cx="3072339" cy="18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95B82EE-EC82-4FD2-9978-C87EF6BB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kern="0" dirty="0"/>
              <a:t>Eén van de belangrijkste is landgebruiksverandering (landbouw, mijnbouw, illegale kap)</a:t>
            </a:r>
          </a:p>
          <a:p>
            <a:pPr lvl="1"/>
            <a:r>
              <a:rPr lang="nl-NL" kern="0" dirty="0"/>
              <a:t>Duurzame intensivering landbouw</a:t>
            </a:r>
          </a:p>
          <a:p>
            <a:pPr lvl="1"/>
            <a:r>
              <a:rPr lang="nl-NL" kern="0" dirty="0"/>
              <a:t>Bescherming natuurlijke gebieden</a:t>
            </a:r>
          </a:p>
          <a:p>
            <a:pPr lvl="1"/>
            <a:r>
              <a:rPr lang="nl-NL" kern="0" dirty="0"/>
              <a:t>Betere benutting marginale en verlaten landbouwgronden</a:t>
            </a:r>
          </a:p>
          <a:p>
            <a:pPr lvl="1"/>
            <a:endParaRPr lang="nl-NL" kern="0" dirty="0"/>
          </a:p>
          <a:p>
            <a:r>
              <a:rPr lang="nl-NL" kern="0" dirty="0"/>
              <a:t>Biodiversiteitsimpact grootschalige productie biogrondstoffen:</a:t>
            </a:r>
          </a:p>
          <a:p>
            <a:pPr lvl="1"/>
            <a:r>
              <a:rPr lang="nl-NL" kern="0" dirty="0"/>
              <a:t>Negatief bij teelt 1</a:t>
            </a:r>
            <a:r>
              <a:rPr lang="nl-NL" kern="0" baseline="30000" dirty="0"/>
              <a:t>e</a:t>
            </a:r>
            <a:r>
              <a:rPr lang="nl-NL" kern="0" dirty="0"/>
              <a:t> generatie biomassagewassen</a:t>
            </a:r>
          </a:p>
          <a:p>
            <a:pPr lvl="1"/>
            <a:r>
              <a:rPr lang="nl-NL" kern="0" dirty="0"/>
              <a:t>Neutraal of positief bij 2</a:t>
            </a:r>
            <a:r>
              <a:rPr lang="nl-NL" kern="0" baseline="30000" dirty="0"/>
              <a:t>e</a:t>
            </a:r>
            <a:r>
              <a:rPr lang="nl-NL" kern="0" dirty="0"/>
              <a:t> generatie in bestaande productiesystemen</a:t>
            </a:r>
          </a:p>
          <a:p>
            <a:pPr lvl="1"/>
            <a:r>
              <a:rPr lang="nl-NL" kern="0" dirty="0"/>
              <a:t>Bosbouw laat wisselend beeld zien</a:t>
            </a:r>
          </a:p>
          <a:p>
            <a:pPr lvl="1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BA127A-1930-4817-A9D9-013B050A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oorzaken</a:t>
            </a:r>
            <a:r>
              <a:rPr lang="en-US" dirty="0"/>
              <a:t> </a:t>
            </a:r>
            <a:r>
              <a:rPr lang="en-US" dirty="0" err="1"/>
              <a:t>biodiversiteitsverlies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DDED27-4541-4FDA-84E5-4735FA6D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14 oktober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26F065-3821-40FE-AD1D-CD8E0A98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2ACDE5-2C0E-4DE6-BDD3-639ECA35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67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95B82EE-EC82-4FD2-9978-C87EF6BB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156603"/>
            <a:ext cx="10923588" cy="4064809"/>
          </a:xfrm>
        </p:spPr>
        <p:txBody>
          <a:bodyPr/>
          <a:lstStyle/>
          <a:p>
            <a:r>
              <a:rPr lang="en-US" kern="0" dirty="0" err="1"/>
              <a:t>Bosbouw</a:t>
            </a:r>
            <a:r>
              <a:rPr lang="en-US" kern="0" dirty="0"/>
              <a:t> </a:t>
            </a:r>
            <a:r>
              <a:rPr lang="en-US" kern="0" dirty="0" err="1"/>
              <a:t>kan</a:t>
            </a:r>
            <a:r>
              <a:rPr lang="en-US" kern="0" dirty="0"/>
              <a:t> </a:t>
            </a:r>
            <a:r>
              <a:rPr lang="en-US" kern="0" dirty="0" err="1"/>
              <a:t>samengaan</a:t>
            </a:r>
            <a:r>
              <a:rPr lang="en-US" kern="0" dirty="0"/>
              <a:t> met </a:t>
            </a:r>
            <a:r>
              <a:rPr lang="en-US" kern="0" dirty="0" err="1"/>
              <a:t>vastlegging</a:t>
            </a:r>
            <a:r>
              <a:rPr lang="en-US" kern="0" dirty="0"/>
              <a:t> CO</a:t>
            </a:r>
            <a:r>
              <a:rPr lang="en-US" kern="0" baseline="-25000" dirty="0"/>
              <a:t>2</a:t>
            </a:r>
            <a:r>
              <a:rPr lang="en-US" kern="0" dirty="0"/>
              <a:t> over </a:t>
            </a:r>
            <a:r>
              <a:rPr lang="en-US" kern="0" dirty="0" err="1"/>
              <a:t>lange</a:t>
            </a:r>
            <a:r>
              <a:rPr lang="en-US" kern="0" dirty="0"/>
              <a:t> </a:t>
            </a:r>
            <a:r>
              <a:rPr lang="en-US" kern="0" dirty="0" err="1"/>
              <a:t>periodes</a:t>
            </a:r>
            <a:r>
              <a:rPr lang="en-US" kern="0" dirty="0"/>
              <a:t> (ZO-VS, </a:t>
            </a:r>
            <a:r>
              <a:rPr lang="en-US" kern="0" dirty="0" err="1"/>
              <a:t>Scandinavië</a:t>
            </a:r>
            <a:r>
              <a:rPr lang="en-US" kern="0" dirty="0"/>
              <a:t>)</a:t>
            </a:r>
          </a:p>
          <a:p>
            <a:r>
              <a:rPr lang="en-US" kern="0" dirty="0" err="1"/>
              <a:t>Netto</a:t>
            </a:r>
            <a:r>
              <a:rPr lang="en-US" kern="0" dirty="0"/>
              <a:t> CO</a:t>
            </a:r>
            <a:r>
              <a:rPr lang="en-US" kern="0" baseline="-25000" dirty="0"/>
              <a:t>2</a:t>
            </a:r>
            <a:r>
              <a:rPr lang="en-US" kern="0" dirty="0"/>
              <a:t>-vastlegging in EU-</a:t>
            </a:r>
            <a:r>
              <a:rPr lang="en-US" kern="0" dirty="0" err="1"/>
              <a:t>bossen</a:t>
            </a:r>
            <a:r>
              <a:rPr lang="en-US" kern="0" dirty="0"/>
              <a:t> is 8% van </a:t>
            </a:r>
            <a:r>
              <a:rPr lang="en-US" kern="0" dirty="0" err="1"/>
              <a:t>jaarlijkse</a:t>
            </a:r>
            <a:r>
              <a:rPr lang="en-US" kern="0" dirty="0"/>
              <a:t> </a:t>
            </a:r>
            <a:r>
              <a:rPr lang="en-US" kern="0" dirty="0" err="1"/>
              <a:t>uitstoot</a:t>
            </a:r>
            <a:endParaRPr lang="en-US" kern="0" dirty="0"/>
          </a:p>
          <a:p>
            <a:r>
              <a:rPr lang="en-US" kern="0" dirty="0" err="1"/>
              <a:t>Houtpellets</a:t>
            </a:r>
            <a:r>
              <a:rPr lang="en-US" kern="0" dirty="0"/>
              <a:t>:</a:t>
            </a:r>
          </a:p>
          <a:p>
            <a:pPr lvl="1"/>
            <a:r>
              <a:rPr lang="en-US" kern="0" dirty="0" err="1"/>
              <a:t>Vrijwel</a:t>
            </a:r>
            <a:r>
              <a:rPr lang="en-US" kern="0" dirty="0"/>
              <a:t> </a:t>
            </a:r>
            <a:r>
              <a:rPr lang="en-US" kern="0" dirty="0" err="1"/>
              <a:t>altijd</a:t>
            </a:r>
            <a:r>
              <a:rPr lang="en-US" kern="0" dirty="0"/>
              <a:t> </a:t>
            </a:r>
            <a:r>
              <a:rPr lang="en-US" kern="0" dirty="0" err="1"/>
              <a:t>bijproduct</a:t>
            </a:r>
            <a:r>
              <a:rPr lang="en-US" kern="0" dirty="0"/>
              <a:t> van </a:t>
            </a:r>
            <a:r>
              <a:rPr lang="en-US" kern="0" dirty="0" err="1"/>
              <a:t>bosbouw</a:t>
            </a:r>
            <a:endParaRPr lang="en-US" kern="0" dirty="0"/>
          </a:p>
          <a:p>
            <a:pPr lvl="1"/>
            <a:r>
              <a:rPr lang="en-US" kern="0" dirty="0"/>
              <a:t>Nooit ‘hele </a:t>
            </a:r>
            <a:r>
              <a:rPr lang="en-US" kern="0" dirty="0" err="1"/>
              <a:t>bomen</a:t>
            </a:r>
            <a:r>
              <a:rPr lang="en-US" kern="0" dirty="0"/>
              <a:t>’ van </a:t>
            </a:r>
            <a:r>
              <a:rPr lang="en-US" kern="0" dirty="0" err="1"/>
              <a:t>zaaghoutkwaliteit</a:t>
            </a:r>
            <a:endParaRPr lang="en-US" kern="0" dirty="0"/>
          </a:p>
          <a:p>
            <a:pPr lvl="1"/>
            <a:r>
              <a:rPr lang="en-US" kern="0" dirty="0" err="1"/>
              <a:t>Vermeende</a:t>
            </a:r>
            <a:r>
              <a:rPr lang="en-US" kern="0" dirty="0"/>
              <a:t> </a:t>
            </a:r>
            <a:r>
              <a:rPr lang="en-US" kern="0" dirty="0" err="1"/>
              <a:t>misstanden</a:t>
            </a:r>
            <a:r>
              <a:rPr lang="en-US" kern="0" dirty="0"/>
              <a:t> (</a:t>
            </a:r>
            <a:r>
              <a:rPr lang="en-US" kern="0" dirty="0" err="1"/>
              <a:t>nog</a:t>
            </a:r>
            <a:r>
              <a:rPr lang="en-US" kern="0" dirty="0"/>
              <a:t>) </a:t>
            </a:r>
            <a:r>
              <a:rPr lang="en-US" kern="0" dirty="0" err="1"/>
              <a:t>beter</a:t>
            </a:r>
            <a:r>
              <a:rPr lang="en-US" kern="0" dirty="0"/>
              <a:t> </a:t>
            </a:r>
            <a:r>
              <a:rPr lang="en-US" kern="0" dirty="0" err="1"/>
              <a:t>onderzoeken</a:t>
            </a:r>
            <a:endParaRPr lang="en-US" kern="0" dirty="0"/>
          </a:p>
          <a:p>
            <a:pPr lvl="1"/>
            <a:endParaRPr lang="en-US" kern="0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BA127A-1930-4817-A9D9-013B050A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1439122" cy="636244"/>
          </a:xfrm>
        </p:spPr>
        <p:txBody>
          <a:bodyPr/>
          <a:lstStyle/>
          <a:p>
            <a:r>
              <a:rPr lang="en-US" dirty="0"/>
              <a:t>Bos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bosbouw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samengaan</a:t>
            </a:r>
            <a:r>
              <a:rPr lang="en-US" dirty="0"/>
              <a:t> met </a:t>
            </a:r>
            <a:r>
              <a:rPr lang="en-US" dirty="0" err="1"/>
              <a:t>vastlegging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DDED27-4541-4FDA-84E5-4735FA6D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14 oktober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26F065-3821-40FE-AD1D-CD8E0A98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2ACDE5-2C0E-4DE6-BDD3-639ECA35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0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theme/theme1.xml><?xml version="1.0" encoding="utf-8"?>
<a:theme xmlns:a="http://schemas.openxmlformats.org/drawingml/2006/main" name="16008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08 RIJK - Sjabloon 16x9 Hemelblauw" id="{C36BCC9E-1209-A64A-8BD9-B4B55203C6FE}" vid="{E34870F3-D22A-8440-9B27-7A9A0D8F825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225</ap:Words>
  <ap:PresentationFormat>Widescreen</ap:PresentationFormat>
  <ap:Paragraphs>44</ap:Paragraphs>
  <ap:Slides>5</ap:Slid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ap:HeadingPairs>
  <ap:TitlesOfParts>
    <vt:vector baseType="lpstr" size="10">
      <vt:lpstr>Arial</vt:lpstr>
      <vt:lpstr>Calibri</vt:lpstr>
      <vt:lpstr>Verdana</vt:lpstr>
      <vt:lpstr>Wingdings</vt:lpstr>
      <vt:lpstr>16008 RIJK - Sjabloon 16x9 Mosgroen</vt:lpstr>
      <vt:lpstr>Biogrondstoffen in een circulaire economie</vt:lpstr>
      <vt:lpstr>Biomassa is meer dan hout</vt:lpstr>
      <vt:lpstr>Diversiteit toepassing van biogrondstoffen</vt:lpstr>
      <vt:lpstr>Meerdere oorzaken biodiversiteitsverlies</vt:lpstr>
      <vt:lpstr>Bos en bosbouw kan samengaan met vastlegging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2017-07-10T06:54:21.0000000Z</lastPrinted>
  <dcterms:created xsi:type="dcterms:W3CDTF">2017-02-24T12:23:26.0000000Z</dcterms:created>
  <dcterms:modified xsi:type="dcterms:W3CDTF">2020-10-12T09:52:01.0000000Z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0x0101003C19EE8BEE7C574C95C31498480BF52C</vt:lpwstr>
  </property>
</Properties>
</file>