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0" r:id="rId3"/>
    <p:sldId id="258" r:id="rId4"/>
    <p:sldId id="257" r:id="rId5"/>
    <p:sldId id="259" r:id="rId6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66CF"/>
    <a:srgbClr val="3E6FD2"/>
    <a:srgbClr val="2D5EC1"/>
    <a:srgbClr val="BDDEFF"/>
    <a:srgbClr val="99CCFF"/>
    <a:srgbClr val="808080"/>
    <a:srgbClr val="FFD624"/>
    <a:srgbClr val="0F5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24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handoutMaster" Target="handoutMasters/handoutMaster1.xml" Id="rId8" /><Relationship Type="http://schemas.openxmlformats.org/officeDocument/2006/relationships/slide" Target="slides/slide2.xml" Id="rId3" /><Relationship Type="http://schemas.openxmlformats.org/officeDocument/2006/relationships/notesMaster" Target="notesMasters/notesMaster1.xml" Id="rId7" /><Relationship Type="http://schemas.openxmlformats.org/officeDocument/2006/relationships/tableStyles" Target="tableStyles.xml" Id="rId12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theme" Target="theme/theme1.xml" Id="rId11" /><Relationship Type="http://schemas.openxmlformats.org/officeDocument/2006/relationships/slide" Target="slides/slide4.xml" Id="rId5" /><Relationship Type="http://schemas.openxmlformats.org/officeDocument/2006/relationships/viewProps" Target="viewProps.xml" Id="rId10" /><Relationship Type="http://schemas.openxmlformats.org/officeDocument/2006/relationships/slide" Target="slides/slide3.xml" Id="rId4" /><Relationship Type="http://schemas.openxmlformats.org/officeDocument/2006/relationships/presProps" Target="presProps.xml" Id="rId9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39AE3F63-937E-4E9F-B004-B73BFAE0B4F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09164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88993249-B0B8-4132-8D00-B8E96EEF5D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1755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7D8A37BF-5387-4AD6-8954-CB8475AEC3A1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DD014E-5E34-456D-8E95-2D349CC554E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8135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4E84EF-EAD4-4EEA-99F2-899DDD25252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0177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B6254D-0B08-4659-B0EE-5D7F7DDC414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3797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8DCB74-F1E6-425B-8570-8FC77F5C33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324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8F0D44-BD64-426A-8F1C-ABC18D003D2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1355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BBF6EF-148D-45C9-BCE0-42553F838FC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7514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D4A6E2-7759-42CD-892B-2262BF69C5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1201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A474C2-096F-42AB-8D20-AE77CDB05D9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39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B7C2CF-2C68-479F-8F08-E529742F008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2079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D5106A-C258-4300-A357-98E7229DBE0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1357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AE21889D-EC0E-491F-9F1A-91667DB9C480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467990" y="2780928"/>
            <a:ext cx="8424490" cy="1152128"/>
          </a:xfrm>
        </p:spPr>
        <p:txBody>
          <a:bodyPr/>
          <a:lstStyle/>
          <a:p>
            <a:pPr algn="ctr"/>
            <a:r>
              <a:rPr lang="fr-BE" altLang="en-US" sz="4400" dirty="0" smtClean="0"/>
              <a:t>Round table discussion on ERTMS roll-out </a:t>
            </a:r>
            <a:r>
              <a:rPr lang="fr-BE" altLang="en-US" sz="4400" dirty="0" err="1" smtClean="0"/>
              <a:t>strategy</a:t>
            </a:r>
            <a:endParaRPr lang="en-GB" altLang="en-US" sz="4400" dirty="0"/>
          </a:p>
        </p:txBody>
      </p:sp>
      <p:sp>
        <p:nvSpPr>
          <p:cNvPr id="2" name="TextBox 1"/>
          <p:cNvSpPr txBox="1"/>
          <p:nvPr/>
        </p:nvSpPr>
        <p:spPr>
          <a:xfrm>
            <a:off x="2779068" y="5733256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BE" sz="2000" dirty="0" smtClean="0">
                <a:solidFill>
                  <a:srgbClr val="FFFF00"/>
                </a:solidFill>
              </a:rPr>
              <a:t>Karel Vinck, European ERTMS </a:t>
            </a:r>
            <a:r>
              <a:rPr lang="fr-BE" sz="2000" dirty="0" err="1" smtClean="0">
                <a:solidFill>
                  <a:srgbClr val="FFFF00"/>
                </a:solidFill>
              </a:rPr>
              <a:t>Coordinator</a:t>
            </a:r>
            <a:endParaRPr lang="fr-BE" sz="2000" dirty="0" smtClean="0">
              <a:solidFill>
                <a:srgbClr val="FFFF00"/>
              </a:solidFill>
            </a:endParaRPr>
          </a:p>
          <a:p>
            <a:pPr algn="r"/>
            <a:r>
              <a:rPr lang="fr-BE" sz="2000" dirty="0" smtClean="0">
                <a:solidFill>
                  <a:srgbClr val="FFFF00"/>
                </a:solidFill>
              </a:rPr>
              <a:t>European Commission, DG MOVE</a:t>
            </a:r>
            <a:endParaRPr lang="en-GB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229600" cy="720998"/>
          </a:xfrm>
        </p:spPr>
        <p:txBody>
          <a:bodyPr/>
          <a:lstStyle/>
          <a:p>
            <a:pPr algn="ctr"/>
            <a:r>
              <a:rPr lang="en-US" sz="3200" dirty="0" smtClean="0"/>
              <a:t>Interoperability 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375"/>
            <a:ext cx="8229600" cy="1872729"/>
          </a:xfrm>
        </p:spPr>
        <p:txBody>
          <a:bodyPr/>
          <a:lstStyle/>
          <a:p>
            <a:pPr>
              <a:buClr>
                <a:srgbClr val="3E6FD2"/>
              </a:buClr>
              <a:buFont typeface="Wingdings" panose="05000000000000000000" pitchFamily="2" charset="2"/>
              <a:buChar char="§"/>
            </a:pPr>
            <a:r>
              <a:rPr lang="en-US" sz="2800" i="0" dirty="0" smtClean="0"/>
              <a:t>Remove </a:t>
            </a:r>
            <a:r>
              <a:rPr lang="en-US" sz="2800" i="0" dirty="0"/>
              <a:t>existing </a:t>
            </a:r>
            <a:r>
              <a:rPr lang="en-US" sz="2800" i="0" dirty="0" smtClean="0"/>
              <a:t>bottlenecks</a:t>
            </a:r>
            <a:endParaRPr lang="en-GB" sz="2800" i="0" dirty="0" smtClean="0"/>
          </a:p>
          <a:p>
            <a:pPr>
              <a:buClr>
                <a:srgbClr val="3E6FD2"/>
              </a:buClr>
              <a:buFont typeface="Wingdings" panose="05000000000000000000" pitchFamily="2" charset="2"/>
              <a:buChar char="§"/>
            </a:pPr>
            <a:r>
              <a:rPr lang="en-US" sz="2800" i="0" dirty="0" smtClean="0"/>
              <a:t>Harmonize </a:t>
            </a:r>
            <a:r>
              <a:rPr lang="en-US" sz="2800" i="0" dirty="0"/>
              <a:t>national regulations throughout </a:t>
            </a:r>
            <a:r>
              <a:rPr lang="en-US" sz="2800" i="0" dirty="0" smtClean="0"/>
              <a:t>Europe</a:t>
            </a:r>
            <a:endParaRPr lang="en-GB" sz="2800" i="0" dirty="0" smtClean="0"/>
          </a:p>
          <a:p>
            <a:pPr>
              <a:buClr>
                <a:srgbClr val="3E6FD2"/>
              </a:buClr>
              <a:buFont typeface="Wingdings" panose="05000000000000000000" pitchFamily="2" charset="2"/>
              <a:buChar char="§"/>
            </a:pPr>
            <a:r>
              <a:rPr lang="en-US" sz="2800" i="0" dirty="0" smtClean="0"/>
              <a:t>Implement ERTMS</a:t>
            </a:r>
            <a:endParaRPr lang="en-GB" sz="2800" i="0" dirty="0"/>
          </a:p>
        </p:txBody>
      </p:sp>
    </p:spTree>
    <p:extLst>
      <p:ext uri="{BB962C8B-B14F-4D97-AF65-F5344CB8AC3E}">
        <p14:creationId xmlns:p14="http://schemas.microsoft.com/office/powerpoint/2010/main" val="2392560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Technical Aspects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375"/>
            <a:ext cx="8229600" cy="2520801"/>
          </a:xfrm>
        </p:spPr>
        <p:txBody>
          <a:bodyPr/>
          <a:lstStyle/>
          <a:p>
            <a:pPr>
              <a:buClr>
                <a:srgbClr val="3E6FD2"/>
              </a:buClr>
              <a:buFont typeface="Wingdings" panose="05000000000000000000" pitchFamily="2" charset="2"/>
              <a:buChar char="§"/>
            </a:pPr>
            <a:r>
              <a:rPr lang="en-US" sz="2800" i="0" dirty="0"/>
              <a:t>Stable specifications of ERTMS system</a:t>
            </a:r>
            <a:endParaRPr lang="en-GB" sz="2800" i="0" dirty="0"/>
          </a:p>
          <a:p>
            <a:pPr lvl="0">
              <a:buClr>
                <a:srgbClr val="3E6FD2"/>
              </a:buClr>
              <a:buFont typeface="Wingdings" panose="05000000000000000000" pitchFamily="2" charset="2"/>
              <a:buChar char="§"/>
            </a:pPr>
            <a:r>
              <a:rPr lang="en-US" sz="2800" i="0" dirty="0"/>
              <a:t>4th Railway Package giving the System Authority to European Union Railway Agency</a:t>
            </a:r>
            <a:endParaRPr lang="en-GB" sz="2800" i="0" dirty="0"/>
          </a:p>
          <a:p>
            <a:pPr lvl="0">
              <a:buClr>
                <a:srgbClr val="3E6FD2"/>
              </a:buClr>
              <a:buFont typeface="Wingdings" panose="05000000000000000000" pitchFamily="2" charset="2"/>
              <a:buChar char="§"/>
            </a:pPr>
            <a:r>
              <a:rPr lang="en-US" sz="2800" i="0" dirty="0"/>
              <a:t>European Deployment  Plan</a:t>
            </a:r>
            <a:r>
              <a:rPr lang="en-US" dirty="0"/>
              <a:t>	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4123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Aspects</a:t>
            </a:r>
            <a:endParaRPr lang="en-US" alt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92375"/>
            <a:ext cx="8363272" cy="352901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3E6FD2"/>
              </a:buClr>
              <a:buFont typeface="Wingdings" panose="05000000000000000000" pitchFamily="2" charset="2"/>
              <a:buChar char="§"/>
            </a:pPr>
            <a:r>
              <a:rPr lang="en-US" sz="2800" i="0" dirty="0" smtClean="0"/>
              <a:t>Macro-economic </a:t>
            </a:r>
            <a:r>
              <a:rPr lang="en-US" sz="2800" i="0" dirty="0"/>
              <a:t>growth potential  in EU :  1 ½ %</a:t>
            </a:r>
            <a:endParaRPr lang="en-GB" sz="2800" i="0" dirty="0"/>
          </a:p>
          <a:p>
            <a:pPr>
              <a:buClr>
                <a:srgbClr val="3E6FD2"/>
              </a:buClr>
              <a:buFont typeface="Wingdings" panose="05000000000000000000" pitchFamily="2" charset="2"/>
              <a:buChar char="§"/>
            </a:pPr>
            <a:r>
              <a:rPr lang="en-US" sz="2800" i="0" dirty="0"/>
              <a:t>2010 study by Dutch Transport Ministry: reduction of transport costs by 11%</a:t>
            </a:r>
            <a:endParaRPr lang="en-GB" sz="2800" i="0" dirty="0"/>
          </a:p>
          <a:p>
            <a:pPr>
              <a:buClr>
                <a:srgbClr val="3E6FD2"/>
              </a:buClr>
              <a:buFont typeface="Wingdings" panose="05000000000000000000" pitchFamily="2" charset="2"/>
              <a:buChar char="§"/>
            </a:pPr>
            <a:r>
              <a:rPr lang="en-US" sz="2800" i="0" dirty="0"/>
              <a:t>ERTMS represents 5-7% of rail total annual investment budgets</a:t>
            </a:r>
            <a:endParaRPr lang="en-GB" sz="2800" i="0" dirty="0"/>
          </a:p>
          <a:p>
            <a:pPr>
              <a:buClr>
                <a:srgbClr val="3E6FD2"/>
              </a:buClr>
              <a:buFont typeface="Wingdings" panose="05000000000000000000" pitchFamily="2" charset="2"/>
              <a:buChar char="§"/>
            </a:pPr>
            <a:r>
              <a:rPr lang="en-US" sz="2800" i="0" dirty="0"/>
              <a:t>Business cases by corridor</a:t>
            </a:r>
            <a:endParaRPr lang="en-GB" sz="2800" i="0" dirty="0"/>
          </a:p>
          <a:p>
            <a:pPr>
              <a:buClr>
                <a:srgbClr val="3E6FD2"/>
              </a:buClr>
              <a:buFont typeface="Wingdings" panose="05000000000000000000" pitchFamily="2" charset="2"/>
              <a:buChar char="§"/>
            </a:pPr>
            <a:endParaRPr lang="en-US" altLang="en-US" sz="2800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fr-BE" sz="4000" b="1" i="0" dirty="0" err="1" smtClean="0"/>
              <a:t>Thank</a:t>
            </a:r>
            <a:r>
              <a:rPr lang="fr-BE" sz="4000" b="1" i="0" dirty="0" smtClean="0"/>
              <a:t> </a:t>
            </a:r>
            <a:r>
              <a:rPr lang="fr-BE" sz="4000" b="1" i="0" dirty="0" err="1" smtClean="0"/>
              <a:t>you</a:t>
            </a:r>
            <a:r>
              <a:rPr lang="fr-BE" sz="4000" b="1" i="0" dirty="0" smtClean="0"/>
              <a:t> </a:t>
            </a:r>
          </a:p>
          <a:p>
            <a:pPr algn="ctr"/>
            <a:r>
              <a:rPr lang="fr-BE" sz="4000" b="1" i="0" dirty="0" smtClean="0"/>
              <a:t>for </a:t>
            </a:r>
            <a:r>
              <a:rPr lang="fr-BE" sz="4000" b="1" i="0" dirty="0" err="1" smtClean="0"/>
              <a:t>your</a:t>
            </a:r>
            <a:r>
              <a:rPr lang="fr-BE" sz="4000" b="1" i="0" dirty="0" smtClean="0"/>
              <a:t> attention!</a:t>
            </a:r>
            <a:endParaRPr lang="en-GB" sz="4000" b="1" i="0" dirty="0"/>
          </a:p>
        </p:txBody>
      </p:sp>
    </p:spTree>
    <p:extLst>
      <p:ext uri="{BB962C8B-B14F-4D97-AF65-F5344CB8AC3E}">
        <p14:creationId xmlns:p14="http://schemas.microsoft.com/office/powerpoint/2010/main" val="388475751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ap:Properties xmlns:vt="http://schemas.openxmlformats.org/officeDocument/2006/docPropsVTypes" xmlns:ap="http://schemas.openxmlformats.org/officeDocument/2006/extended-properties">
  <ap:Words>96</ap:Words>
  <ap:PresentationFormat>On-screen Show (4:3)</ap:PresentationFormat>
  <ap:Paragraphs>18</ap:Paragraphs>
  <ap:Slides>5</ap:Slides>
  <ap:HiddenSlides>0</ap:HiddenSlides>
  <ap:MMClips>0</ap:MMClips>
  <ap:ScaleCrop>false</ap:ScaleCrop>
  <ap: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ap:HeadingPairs>
  <ap:TitlesOfParts>
    <vt:vector baseType="lpstr" size="6">
      <vt:lpstr>Blank</vt:lpstr>
      <vt:lpstr>Round table discussion on ERTMS roll-out strategy</vt:lpstr>
      <vt:lpstr>Interoperability </vt:lpstr>
      <vt:lpstr>Technical Aspects</vt:lpstr>
      <vt:lpstr>Economic Aspects</vt:lpstr>
      <vt:lpstr>PowerPoint Presentation</vt:lpstr>
    </vt:vector>
  </ap:TitlesOfParts>
  <ap:LinksUpToDate>false</ap:LinksUpToDate>
  <ap:SharedDoc>false</ap:SharedDoc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/>
  <dc:creator/>
  <lastModifiedBy/>
  <revision/>
  <dcterms:created xsi:type="dcterms:W3CDTF">2016-09-15T12:08:51.0000000Z</dcterms:created>
  <dcterms:modified xsi:type="dcterms:W3CDTF">2016-09-21T11:23:53.0000000Z</dcterms:modified>
  <dc:description/>
  <dc:subject/>
  <keywords/>
  <version/>
  <category>------------------------</category>
</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0x01010023F8EF621DFC294AAA5F5C0F90F46142</vt:lpwstr>
  </property>
</Properties>
</file>