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9" r:id="rId4"/>
  </p:sldMasterIdLst>
  <p:notesMasterIdLst>
    <p:notesMasterId r:id="rId28"/>
  </p:notesMasterIdLst>
  <p:handoutMasterIdLst>
    <p:handoutMasterId r:id="rId29"/>
  </p:handoutMasterIdLst>
  <p:sldIdLst>
    <p:sldId id="256" r:id="rId5"/>
    <p:sldId id="455" r:id="rId6"/>
    <p:sldId id="345" r:id="rId7"/>
    <p:sldId id="452" r:id="rId8"/>
    <p:sldId id="491" r:id="rId9"/>
    <p:sldId id="265" r:id="rId10"/>
    <p:sldId id="334" r:id="rId11"/>
    <p:sldId id="335" r:id="rId12"/>
    <p:sldId id="337" r:id="rId13"/>
    <p:sldId id="338" r:id="rId14"/>
    <p:sldId id="492" r:id="rId15"/>
    <p:sldId id="431" r:id="rId16"/>
    <p:sldId id="487" r:id="rId17"/>
    <p:sldId id="484" r:id="rId18"/>
    <p:sldId id="477" r:id="rId19"/>
    <p:sldId id="464" r:id="rId20"/>
    <p:sldId id="490" r:id="rId21"/>
    <p:sldId id="457" r:id="rId22"/>
    <p:sldId id="488" r:id="rId23"/>
    <p:sldId id="456" r:id="rId24"/>
    <p:sldId id="486" r:id="rId25"/>
    <p:sldId id="463" r:id="rId26"/>
    <p:sldId id="261" r:id="rId27"/>
  </p:sldIdLst>
  <p:sldSz cx="12192000" cy="6858000"/>
  <p:notesSz cx="6858000" cy="9144000"/>
  <p:embeddedFontLst>
    <p:embeddedFont>
      <p:font typeface="RijksoverheidSansHeading" panose="020B0503040202060203" pitchFamily="34" charset="77"/>
      <p:regular r:id="rId30"/>
      <p:bold r:id="rId31"/>
      <p:italic r:id="rId32"/>
      <p:boldItalic r:id="rId33"/>
    </p:embeddedFont>
    <p:embeddedFont>
      <p:font typeface="RijksoverheidSansText" panose="020B0503040202060203" pitchFamily="34" charset="77"/>
      <p:regular r:id="rId34"/>
      <p:bold r:id="rId35"/>
      <p:italic r:id="rId36"/>
      <p:boldItalic r:id="rId3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90E61D-2B6E-4794-98FA-EB454F61D9C2}">
          <p14:sldIdLst>
            <p14:sldId id="256"/>
            <p14:sldId id="455"/>
            <p14:sldId id="345"/>
            <p14:sldId id="452"/>
            <p14:sldId id="491"/>
            <p14:sldId id="265"/>
            <p14:sldId id="334"/>
            <p14:sldId id="335"/>
            <p14:sldId id="337"/>
            <p14:sldId id="338"/>
            <p14:sldId id="492"/>
            <p14:sldId id="431"/>
            <p14:sldId id="487"/>
            <p14:sldId id="484"/>
            <p14:sldId id="477"/>
            <p14:sldId id="464"/>
            <p14:sldId id="490"/>
            <p14:sldId id="457"/>
            <p14:sldId id="488"/>
            <p14:sldId id="456"/>
            <p14:sldId id="486"/>
            <p14:sldId id="463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35D722-C97F-D660-8A4D-8FFC30E0CFD2}" name="Ebrien Brinkman" initials="" userId="S::e.k.brinkman@cpb.nl::741e25c2-29cc-4e20-9285-e24b3d3fb878" providerId="AD"/>
  <p188:author id="{98A1F95A-961F-F5A1-B8B9-164E8EA3BC1D}" name="Douwe de Wit" initials="DdW" userId="S::d.t.de.wit@cpb.nl::de341c94-2b69-4587-bdd5-ddf423f5f490" providerId="AD"/>
  <p188:author id="{1605555F-42EE-1850-8C0D-9408842DFE40}" name="Diederik Dicou" initials="DD" userId="S::d.dicou@cpb.nl::0331a736-15a4-44b1-9d4c-7c9d3a48ea05" providerId="AD"/>
  <p188:author id="{D8B81B9B-5DF1-20B6-BC4A-5F25E722D382}" name="Pieter Hasekamp" initials="PH" userId="S::p.f.hasekamp@cpb.nl::cc13dab5-37d9-43af-82e9-3ae2969463d2" providerId="AD"/>
  <p188:author id="{51B1A7B5-F573-67C1-8B46-5183CBD6D4B4}" name="Eva van der Wal" initials="EvdW" userId="S::e.r.van.der.wal@cpb.nl::1ba5f36b-731f-46f5-beb7-3f8aa34f8c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va van der Wal" initials="EvdW" lastIdx="9" clrIdx="6">
    <p:extLst>
      <p:ext uri="{19B8F6BF-5375-455C-9EA6-DF929625EA0E}">
        <p15:presenceInfo xmlns:p15="http://schemas.microsoft.com/office/powerpoint/2012/main" userId="S::e.r.van.der.wal@cpb.nl::1ba5f36b-731f-46f5-beb7-3f8aa34f8c26" providerId="AD"/>
      </p:ext>
    </p:extLst>
  </p:cmAuthor>
  <p:cmAuthor id="1" name="Brinkman, Ebrien" initials="BE" lastIdx="1" clrIdx="0">
    <p:extLst>
      <p:ext uri="{19B8F6BF-5375-455C-9EA6-DF929625EA0E}">
        <p15:presenceInfo xmlns:p15="http://schemas.microsoft.com/office/powerpoint/2012/main" userId="S::e.k.brinkman@cpb.nl::741e25c2-29cc-4e20-9285-e24b3d3fb878" providerId="AD"/>
      </p:ext>
    </p:extLst>
  </p:cmAuthor>
  <p:cmAuthor id="8" name="Marcel Timmer" initials="MT" lastIdx="25" clrIdx="7">
    <p:extLst>
      <p:ext uri="{19B8F6BF-5375-455C-9EA6-DF929625EA0E}">
        <p15:presenceInfo xmlns:p15="http://schemas.microsoft.com/office/powerpoint/2012/main" userId="S::m.p.timmer@cpb.nl::11fc89b1-7cb7-4b78-8d98-fadce4f1f352" providerId="AD"/>
      </p:ext>
    </p:extLst>
  </p:cmAuthor>
  <p:cmAuthor id="2" name="Egbert Jongen" initials="EJ" lastIdx="1" clrIdx="1">
    <p:extLst>
      <p:ext uri="{19B8F6BF-5375-455C-9EA6-DF929625EA0E}">
        <p15:presenceInfo xmlns:p15="http://schemas.microsoft.com/office/powerpoint/2012/main" userId="S::E.L.W.Jongen@cpb.nl::7389afc4-4bab-4398-bf50-8d3e294f1ffe" providerId="AD"/>
      </p:ext>
    </p:extLst>
  </p:cmAuthor>
  <p:cmAuthor id="9" name="Fred Kuypers" initials="FK" lastIdx="7" clrIdx="8">
    <p:extLst>
      <p:ext uri="{19B8F6BF-5375-455C-9EA6-DF929625EA0E}">
        <p15:presenceInfo xmlns:p15="http://schemas.microsoft.com/office/powerpoint/2012/main" userId="S::A.E.Kuypers@cpb.nl::8b41dfee-cba0-4c37-9d5a-b8b8ebcd400d" providerId="AD"/>
      </p:ext>
    </p:extLst>
  </p:cmAuthor>
  <p:cmAuthor id="3" name="Diederik" initials="D" lastIdx="11" clrIdx="2">
    <p:extLst>
      <p:ext uri="{19B8F6BF-5375-455C-9EA6-DF929625EA0E}">
        <p15:presenceInfo xmlns:p15="http://schemas.microsoft.com/office/powerpoint/2012/main" userId="S::d.dicou@cpb.nl::0331a736-15a4-44b1-9d4c-7c9d3a48ea05" providerId="AD"/>
      </p:ext>
    </p:extLst>
  </p:cmAuthor>
  <p:cmAuthor id="4" name="Pieter Hasekamp" initials="PH" lastIdx="9" clrIdx="3">
    <p:extLst>
      <p:ext uri="{19B8F6BF-5375-455C-9EA6-DF929625EA0E}">
        <p15:presenceInfo xmlns:p15="http://schemas.microsoft.com/office/powerpoint/2012/main" userId="S::p.f.hasekamp@cpb.nl::cc13dab5-37d9-43af-82e9-3ae2969463d2" providerId="AD"/>
      </p:ext>
    </p:extLst>
  </p:cmAuthor>
  <p:cmAuthor id="5" name="Yvonne Adema" initials="YA" lastIdx="11" clrIdx="4">
    <p:extLst>
      <p:ext uri="{19B8F6BF-5375-455C-9EA6-DF929625EA0E}">
        <p15:presenceInfo xmlns:p15="http://schemas.microsoft.com/office/powerpoint/2012/main" userId="S::Y.Adema@cpb.nl::c16c3268-b7ba-4a97-b324-70ac894e40be" providerId="AD"/>
      </p:ext>
    </p:extLst>
  </p:cmAuthor>
  <p:cmAuthor id="6" name="Jonneke Bolhaar" initials="JB" lastIdx="8" clrIdx="5">
    <p:extLst>
      <p:ext uri="{19B8F6BF-5375-455C-9EA6-DF929625EA0E}">
        <p15:presenceInfo xmlns:p15="http://schemas.microsoft.com/office/powerpoint/2012/main" userId="S::J.A.Bolhaar@cpb.nl::2f0955bc-0410-44d9-8701-37af6ad18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presProps" Target="presProps.xml" Id="rId39" /><Relationship Type="http://schemas.openxmlformats.org/officeDocument/2006/relationships/slide" Target="slides/slide17.xml" Id="rId21" /><Relationship Type="http://schemas.openxmlformats.org/officeDocument/2006/relationships/font" Target="fonts/font5.fntdata" Id="rId34" /><Relationship Type="http://schemas.openxmlformats.org/officeDocument/2006/relationships/tableStyles" Target="tableStyles.xml" Id="rId42" /><Relationship Type="http://schemas.openxmlformats.org/officeDocument/2006/relationships/slide" Target="slides/slide3.xml" Id="rId7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handoutMaster" Target="handoutMasters/handoutMaster1.xml" Id="rId29" /><Relationship Type="http://schemas.openxmlformats.org/officeDocument/2006/relationships/theme" Target="theme/theme1.xml" Id="rId4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font" Target="fonts/font3.fntdata" Id="rId32" /><Relationship Type="http://schemas.openxmlformats.org/officeDocument/2006/relationships/font" Target="fonts/font8.fntdata" Id="rId37" /><Relationship Type="http://schemas.openxmlformats.org/officeDocument/2006/relationships/viewProps" Target="viewProps.xml" Id="rId40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notesMaster" Target="notesMasters/notesMaster1.xml" Id="rId28" /><Relationship Type="http://schemas.openxmlformats.org/officeDocument/2006/relationships/font" Target="fonts/font7.fntdata" Id="rId36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font" Target="fonts/font2.fntdata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font" Target="fonts/font1.fntdata" Id="rId30" /><Relationship Type="http://schemas.openxmlformats.org/officeDocument/2006/relationships/font" Target="fonts/font6.fntdata" Id="rId35" /><Relationship Type="http://schemas.microsoft.com/office/2018/10/relationships/authors" Target="authors.xml" Id="rId43" /><Relationship Type="http://schemas.openxmlformats.org/officeDocument/2006/relationships/slide" Target="slides/slide4.xml" Id="rId8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font" Target="fonts/font4.fntdata" Id="rId33" /><Relationship Type="http://schemas.openxmlformats.org/officeDocument/2006/relationships/commentAuthors" Target="commentAuthors.xml" Id="rId38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C10652-ED37-4D57-8E2B-190D3062F9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>
              <a:latin typeface="RijksoverheidSansText" panose="020B050304020206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65DBD-374E-4D1E-8C57-FF64935D4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50A77-0600-415A-A616-B8339CA77AE9}" type="datetimeFigureOut">
              <a:rPr lang="nl-NL" smtClean="0">
                <a:latin typeface="RijksoverheidSansText" panose="020B0503040202060203" pitchFamily="34" charset="0"/>
              </a:rPr>
              <a:t>10-09-2024</a:t>
            </a:fld>
            <a:endParaRPr lang="nl-NL">
              <a:latin typeface="RijksoverheidSansText" panose="020B050304020206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CFF79-36F4-4C2F-8EB7-AD18684BE9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>
              <a:latin typeface="RijksoverheidSansText" panose="020B050304020206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3533F-7577-477C-A42A-12D25EF0B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96A01-6002-4C87-A9F6-88550A8B5C46}" type="slidenum">
              <a:rPr lang="nl-NL" smtClean="0">
                <a:latin typeface="RijksoverheidSansText" panose="020B0503040202060203" pitchFamily="34" charset="0"/>
              </a:rPr>
              <a:t>‹#›</a:t>
            </a:fld>
            <a:endParaRPr lang="nl-NL">
              <a:latin typeface="RijksoverheidSansText" panose="020B050304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7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CD22C-0311-4EBA-8B67-11AF57F4F578}" type="datetimeFigureOut">
              <a:rPr lang="nl-NL" smtClean="0"/>
              <a:t>10-09-2024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DAEE-31AF-41DF-9C7D-B9B00DE1A3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80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15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46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93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81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pen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9E25E3-3064-465E-AB50-0F28A5213E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00800 w 6096000"/>
              <a:gd name="connsiteY1" fmla="*/ 0 h 6858000"/>
              <a:gd name="connsiteX2" fmla="*/ 5800800 w 6096000"/>
              <a:gd name="connsiteY2" fmla="*/ 1162050 h 6858000"/>
              <a:gd name="connsiteX3" fmla="*/ 6096000 w 6096000"/>
              <a:gd name="connsiteY3" fmla="*/ 116205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00800" y="0"/>
                </a:lnTo>
                <a:lnTo>
                  <a:pt x="5800800" y="1162050"/>
                </a:lnTo>
                <a:lnTo>
                  <a:pt x="6096000" y="116205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260000" anchor="ctr" anchorCtr="0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nl-NL" noProof="0"/>
              <a:t>Picture </a:t>
            </a:r>
            <a:r>
              <a:rPr lang="nl-NL" noProof="0" err="1"/>
              <a:t>optional</a:t>
            </a:r>
            <a:r>
              <a:rPr lang="nl-NL" noProof="0"/>
              <a:t>, click on icon below, </a:t>
            </a:r>
            <a:br>
              <a:rPr lang="nl-NL" noProof="0"/>
            </a:br>
            <a:r>
              <a:rPr lang="nl-NL" noProof="0" err="1"/>
              <a:t>scale</a:t>
            </a:r>
            <a:r>
              <a:rPr lang="nl-NL" noProof="0"/>
              <a:t> via ‘Format’-tab  </a:t>
            </a:r>
            <a:r>
              <a:rPr lang="nl-NL" noProof="0" err="1"/>
              <a:t>crop</a:t>
            </a:r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03D77-C5CD-47AE-A1A6-223F62734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1775" y="1449388"/>
            <a:ext cx="4951413" cy="2713036"/>
          </a:xfrm>
        </p:spPr>
        <p:txBody>
          <a:bodyPr anchor="b"/>
          <a:lstStyle>
            <a:lvl1pPr algn="l">
              <a:lnSpc>
                <a:spcPct val="110000"/>
              </a:lnSpc>
              <a:defRPr sz="5600" b="1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&lt;Title here&gt;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26181-E176-4AD8-AF25-063A48B7DB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1287" y="4495799"/>
            <a:ext cx="4938713" cy="1066800"/>
          </a:xfrm>
        </p:spPr>
        <p:txBody>
          <a:bodyPr tIns="0" rIns="0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&lt;Name&gt;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8E061-C780-4683-8FCA-F6025C0F9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1287" y="5562599"/>
            <a:ext cx="4939201" cy="381001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&lt;maand, jaar&gt;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A21937D-AAF3-4D38-BA48-6A40116B65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287" y="5943600"/>
            <a:ext cx="4939201" cy="4286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www.cpb.nl  |  @</a:t>
            </a:r>
            <a:r>
              <a:rPr lang="nl-NL" noProof="0" err="1"/>
              <a:t>CPBnl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453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E00B30-D328-4FBE-A306-6B3E705937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65951"/>
          </a:xfrm>
          <a:custGeom>
            <a:avLst/>
            <a:gdLst>
              <a:gd name="connsiteX0" fmla="*/ 306222 w 6096000"/>
              <a:gd name="connsiteY0" fmla="*/ 0 h 6865951"/>
              <a:gd name="connsiteX1" fmla="*/ 6096000 w 6096000"/>
              <a:gd name="connsiteY1" fmla="*/ 0 h 6865951"/>
              <a:gd name="connsiteX2" fmla="*/ 6096000 w 6096000"/>
              <a:gd name="connsiteY2" fmla="*/ 6865951 h 6865951"/>
              <a:gd name="connsiteX3" fmla="*/ 0 w 6096000"/>
              <a:gd name="connsiteY3" fmla="*/ 6865951 h 6865951"/>
              <a:gd name="connsiteX4" fmla="*/ 0 w 6096000"/>
              <a:gd name="connsiteY4" fmla="*/ 1163397 h 6865951"/>
              <a:gd name="connsiteX5" fmla="*/ 306222 w 6096000"/>
              <a:gd name="connsiteY5" fmla="*/ 1163397 h 68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65951">
                <a:moveTo>
                  <a:pt x="306222" y="0"/>
                </a:moveTo>
                <a:lnTo>
                  <a:pt x="6096000" y="0"/>
                </a:lnTo>
                <a:lnTo>
                  <a:pt x="6096000" y="6865951"/>
                </a:lnTo>
                <a:lnTo>
                  <a:pt x="0" y="6865951"/>
                </a:lnTo>
                <a:lnTo>
                  <a:pt x="0" y="1163397"/>
                </a:lnTo>
                <a:lnTo>
                  <a:pt x="306222" y="1163397"/>
                </a:lnTo>
                <a:close/>
              </a:path>
            </a:pathLst>
          </a:custGeom>
        </p:spPr>
        <p:txBody>
          <a:bodyPr wrap="square" lIns="468000" tIns="244800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nl-NL" noProof="0"/>
              <a:t>Picture </a:t>
            </a:r>
            <a:r>
              <a:rPr lang="nl-NL" noProof="0" err="1"/>
              <a:t>optional</a:t>
            </a:r>
            <a:r>
              <a:rPr lang="nl-NL" noProof="0"/>
              <a:t>, click on icon below, </a:t>
            </a:r>
            <a:br>
              <a:rPr lang="nl-NL" noProof="0"/>
            </a:br>
            <a:r>
              <a:rPr lang="nl-NL" noProof="0" err="1"/>
              <a:t>scale</a:t>
            </a:r>
            <a:r>
              <a:rPr lang="nl-NL" noProof="0"/>
              <a:t> via ‘Format’-tab  </a:t>
            </a:r>
            <a:r>
              <a:rPr lang="nl-NL" noProof="0" err="1"/>
              <a:t>crop</a:t>
            </a:r>
            <a:endParaRPr lang="nl-NL" noProof="0"/>
          </a:p>
          <a:p>
            <a:endParaRPr lang="nl-NL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DA399EF-B95D-4B2C-8D8B-BB62FCF7C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2150" y="63086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75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Contextbox medium next 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5" y="728661"/>
            <a:ext cx="3240000" cy="3600000"/>
          </a:xfrm>
        </p:spPr>
        <p:txBody>
          <a:bodyPr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across a couple of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35A300-4873-41B2-BCCB-481B72A869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33188" y="1089950"/>
            <a:ext cx="720000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 here, </a:t>
            </a:r>
            <a:r>
              <a:rPr lang="nl-NL" noProof="0" err="1"/>
              <a:t>add</a:t>
            </a:r>
            <a:r>
              <a:rPr lang="nl-NL" noProof="0"/>
              <a:t> picture or tabel via </a:t>
            </a:r>
            <a:r>
              <a:rPr lang="nl-NL" noProof="0" err="1"/>
              <a:t>icons</a:t>
            </a:r>
            <a:r>
              <a:rPr lang="nl-NL" noProof="0"/>
              <a:t> below&gt;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C58D15-50C3-47C2-977A-4328E4B71B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07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b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75A6CD5-8E78-4186-8DE5-F0F67C312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4191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0DDA90A-A47E-49CE-AA22-ECE722037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661531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5AC198F-1632-4BD9-9FCA-380B1C60AF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581143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BF9E6C-100A-4882-BDC5-0BF0326AE7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4" y="4500755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F8D4058-EB47-4C36-9DF5-95445FF212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166219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E5F764B-5E45-40AB-931D-0BAF1E66BF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2568500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FCF50DC-5A0B-4D3F-BED9-CF7E36BEF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350" y="3474806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783DB8-3425-4915-8D64-DBF313E99A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4405012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B4E82CB-C06A-4A37-B42C-3D7E76E247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813" y="542036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3FEBEB2-8C4F-4AA8-90BC-FF64B9B2A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349" y="533204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6163A9A-AF55-4B42-AAF6-DCA20D5BEE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9852" y="174364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33F0C51-1C3D-4D53-99D8-7683F47F50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852" y="2663256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E5AD98E-E2E3-4B33-B201-25A553232E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9852" y="3582868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B3144EC-0FF1-467C-802D-EBD918A934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9853" y="4502480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ECB38EC-50A8-4B6D-B655-72532D0CDD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5389" y="166391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9268217-9538-4499-A68D-DC1E94509D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5389" y="2570225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0250AEA-1130-43F7-A4AF-B4C9A47A55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5389" y="3476531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2AE508D-DB95-47AD-9A4C-36242124E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75389" y="4406737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A88310-0E3D-4B58-BF59-6FB790A718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9852" y="542209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&lt;insert text&gt;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CDF079D-0BC7-4349-8C93-0EBC58C394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5388" y="533376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1103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_Contentbox comparison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FF0A-F55E-429B-B941-3D36B59C1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3"/>
            <a:ext cx="10874375" cy="720725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95930-29A1-4FC1-AD43-9ED85F7413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4" y="1736725"/>
            <a:ext cx="5113335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/>
              <a:t>&lt;keyword here&gt;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0A164-4CAB-40BE-B0E4-7135954BE31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736725"/>
            <a:ext cx="5113338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/>
              <a:t>&lt;keyword here&gt;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BBB71-56B4-4900-805A-91BE38F8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218BF-8C07-4BE1-B11F-C6E3029C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CEC9D-7082-4CFB-A42D-184579B0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4E8D1D-EAA7-4A70-812B-F69B392819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813" y="2170113"/>
            <a:ext cx="5113337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&lt;bullettext&gt;, or add picture via icon below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957819-E14B-4BC5-BDDC-983E5016C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9850" y="2170113"/>
            <a:ext cx="5113338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&gt;, or </a:t>
            </a:r>
            <a:r>
              <a:rPr lang="nl-NL" noProof="0" err="1"/>
              <a:t>add</a:t>
            </a:r>
            <a:r>
              <a:rPr lang="nl-NL" noProof="0"/>
              <a:t> picture via icon below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/>
              <a:t>&lt;</a:t>
            </a:r>
            <a:r>
              <a:rPr lang="nl-NL" noProof="0" err="1"/>
              <a:t>subbullets</a:t>
            </a:r>
            <a:r>
              <a:rPr lang="nl-NL" noProof="0"/>
              <a:t>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6C714D5-A6C0-466A-AF6C-CFC31C6F0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34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d_Pictur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6FF6F1-6DA4-4CC6-87D7-962816A357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79263"/>
            <a:ext cx="12191999" cy="6174311"/>
          </a:xfrm>
          <a:custGeom>
            <a:avLst/>
            <a:gdLst>
              <a:gd name="connsiteX0" fmla="*/ 5745836 w 12191999"/>
              <a:gd name="connsiteY0" fmla="*/ 197669 h 6174311"/>
              <a:gd name="connsiteX1" fmla="*/ 6112076 w 12191999"/>
              <a:gd name="connsiteY1" fmla="*/ 197669 h 6174311"/>
              <a:gd name="connsiteX2" fmla="*/ 6111668 w 12191999"/>
              <a:gd name="connsiteY2" fmla="*/ 198311 h 6174311"/>
              <a:gd name="connsiteX3" fmla="*/ 5746300 w 12191999"/>
              <a:gd name="connsiteY3" fmla="*/ 198311 h 6174311"/>
              <a:gd name="connsiteX4" fmla="*/ 6237756 w 12191999"/>
              <a:gd name="connsiteY4" fmla="*/ 0 h 6174311"/>
              <a:gd name="connsiteX5" fmla="*/ 6393462 w 12191999"/>
              <a:gd name="connsiteY5" fmla="*/ 198311 h 6174311"/>
              <a:gd name="connsiteX6" fmla="*/ 12191999 w 12191999"/>
              <a:gd name="connsiteY6" fmla="*/ 198311 h 6174311"/>
              <a:gd name="connsiteX7" fmla="*/ 12191999 w 12191999"/>
              <a:gd name="connsiteY7" fmla="*/ 6174311 h 6174311"/>
              <a:gd name="connsiteX8" fmla="*/ 0 w 12191999"/>
              <a:gd name="connsiteY8" fmla="*/ 6174311 h 6174311"/>
              <a:gd name="connsiteX9" fmla="*/ 0 w 12191999"/>
              <a:gd name="connsiteY9" fmla="*/ 198311 h 6174311"/>
              <a:gd name="connsiteX10" fmla="*/ 5746300 w 12191999"/>
              <a:gd name="connsiteY10" fmla="*/ 198311 h 6174311"/>
              <a:gd name="connsiteX11" fmla="*/ 5943765 w 12191999"/>
              <a:gd name="connsiteY11" fmla="*/ 472352 h 6174311"/>
              <a:gd name="connsiteX12" fmla="*/ 6114638 w 12191999"/>
              <a:gd name="connsiteY12" fmla="*/ 197669 h 6174311"/>
              <a:gd name="connsiteX13" fmla="*/ 6112076 w 12191999"/>
              <a:gd name="connsiteY13" fmla="*/ 197669 h 617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174311">
                <a:moveTo>
                  <a:pt x="5745836" y="197669"/>
                </a:moveTo>
                <a:lnTo>
                  <a:pt x="6112076" y="197669"/>
                </a:lnTo>
                <a:lnTo>
                  <a:pt x="6111668" y="198311"/>
                </a:lnTo>
                <a:lnTo>
                  <a:pt x="5746300" y="198311"/>
                </a:lnTo>
                <a:close/>
                <a:moveTo>
                  <a:pt x="6237756" y="0"/>
                </a:moveTo>
                <a:lnTo>
                  <a:pt x="6393462" y="198311"/>
                </a:lnTo>
                <a:lnTo>
                  <a:pt x="12191999" y="198311"/>
                </a:lnTo>
                <a:lnTo>
                  <a:pt x="12191999" y="6174311"/>
                </a:lnTo>
                <a:lnTo>
                  <a:pt x="0" y="6174311"/>
                </a:lnTo>
                <a:lnTo>
                  <a:pt x="0" y="198311"/>
                </a:lnTo>
                <a:lnTo>
                  <a:pt x="5746300" y="198311"/>
                </a:lnTo>
                <a:lnTo>
                  <a:pt x="5943765" y="472352"/>
                </a:lnTo>
                <a:lnTo>
                  <a:pt x="6114638" y="197669"/>
                </a:lnTo>
                <a:lnTo>
                  <a:pt x="6112076" y="197669"/>
                </a:lnTo>
                <a:close/>
              </a:path>
            </a:pathLst>
          </a:custGeom>
          <a:noFill/>
        </p:spPr>
        <p:txBody>
          <a:bodyPr wrap="square" lIns="864000" tIns="504000" rIns="864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 Crop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nl-NL" noProof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NB: this picture frame follows the ‘heartbeat’ at the top of the slide, </a:t>
            </a:r>
            <a:br>
              <a:rPr lang="nl-NL" noProof="0"/>
            </a:br>
            <a:r>
              <a:rPr lang="nl-NL" noProof="0"/>
              <a:t>don’t move or scale the frame itself</a:t>
            </a:r>
          </a:p>
          <a:p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74954-8845-4555-B9AA-A96867DBB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DCA66-E5D5-4BE7-B3CD-E37E4D34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D6FF1-71AF-4E17-8E63-FFDB858F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002BE-6493-407E-98C6-F770EB12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6E7459E-13C0-4319-AD79-D67A45FF43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9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 blac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61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2100" y="1449388"/>
            <a:ext cx="9086850" cy="2179638"/>
          </a:xfrm>
        </p:spPr>
        <p:txBody>
          <a:bodyPr tIns="0" rIns="0" bIns="0" anchor="b" anchorCtr="0">
            <a:noAutofit/>
          </a:bodyPr>
          <a:lstStyle>
            <a:lvl1pPr algn="ctr">
              <a:lnSpc>
                <a:spcPct val="100000"/>
              </a:lnSpc>
              <a:defRPr sz="8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noProof="0"/>
              <a:t>&lt;Section header,</a:t>
            </a:r>
            <a:br>
              <a:rPr lang="nl-NL" noProof="0"/>
            </a:br>
            <a:r>
              <a:rPr lang="nl-NL" noProof="0"/>
              <a:t>max. two lines&gt;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47925" y="4429124"/>
            <a:ext cx="7315200" cy="15208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noProof="0"/>
              <a:t>&lt;some text to explain what the upcoming section is about, max. three lines&gt;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30078-C8E6-4895-A21E-B90749B63F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C33EEA-7839-4916-B8F5-B1177AFC4C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D7645-D70E-4685-AA9E-1EEFF99CA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7132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x_Vert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750A-16BD-4E2E-8C09-BC7A27A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4A086-60C1-48B1-BCBE-E6C24173D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31B2-2E6F-4748-901A-389B3748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A5A43-9EF1-4877-90F0-9AECC189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6CBC-3B5C-4C9C-A7AF-6357C11F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20916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x_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4C335-4AD1-4527-B2DA-51D678F54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44100" y="728663"/>
            <a:ext cx="1589088" cy="52212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11209-D09A-4681-824D-6F3544A76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8813" y="728663"/>
            <a:ext cx="9028111" cy="52212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89CED-B81B-487D-898F-BD02E45E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133B2-F026-4B99-98C2-D259EB61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9353-24F0-497F-801C-B726EEB2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41606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">
    <p:bg>
      <p:bgPr>
        <a:solidFill>
          <a:schemeClr val="accent1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-3174"/>
            <a:ext cx="12192000" cy="6861174"/>
          </a:xfrm>
          <a:noFill/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err="1"/>
              <a:t>Add</a:t>
            </a:r>
            <a:r>
              <a:rPr lang="nl-NL" noProof="0"/>
              <a:t> a picture </a:t>
            </a:r>
            <a:r>
              <a:rPr lang="nl-NL" noProof="0" err="1"/>
              <a:t>by</a:t>
            </a:r>
            <a:r>
              <a:rPr lang="nl-NL" noProof="0"/>
              <a:t> </a:t>
            </a:r>
            <a:r>
              <a:rPr lang="nl-NL" noProof="0" err="1"/>
              <a:t>clicking</a:t>
            </a:r>
            <a:r>
              <a:rPr lang="nl-NL" noProof="0"/>
              <a:t> on </a:t>
            </a:r>
            <a:r>
              <a:rPr lang="nl-NL" noProof="0" err="1"/>
              <a:t>the</a:t>
            </a:r>
            <a:r>
              <a:rPr lang="nl-NL" noProof="0"/>
              <a:t> icon below. </a:t>
            </a:r>
            <a:br>
              <a:rPr lang="nl-NL" noProof="0"/>
            </a:br>
            <a:r>
              <a:rPr lang="nl-NL" noProof="0" err="1"/>
              <a:t>Scale</a:t>
            </a:r>
            <a:r>
              <a:rPr lang="nl-NL" noProof="0"/>
              <a:t> &amp; move </a:t>
            </a:r>
            <a:r>
              <a:rPr lang="nl-NL" noProof="0" err="1"/>
              <a:t>pic</a:t>
            </a:r>
            <a:r>
              <a:rPr lang="nl-NL" noProof="0"/>
              <a:t> </a:t>
            </a:r>
            <a:r>
              <a:rPr lang="nl-NL" noProof="0" err="1"/>
              <a:t>within</a:t>
            </a:r>
            <a:r>
              <a:rPr lang="nl-NL" noProof="0"/>
              <a:t> </a:t>
            </a:r>
            <a:r>
              <a:rPr lang="nl-NL" noProof="0" err="1"/>
              <a:t>the</a:t>
            </a:r>
            <a:r>
              <a:rPr lang="nl-NL" noProof="0"/>
              <a:t> frame via tab ‘Format’  </a:t>
            </a:r>
            <a:r>
              <a:rPr lang="nl-NL" noProof="0" err="1"/>
              <a:t>Crop</a:t>
            </a:r>
            <a:endParaRPr lang="nl-NL" noProof="0"/>
          </a:p>
          <a:p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380920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38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nl-NL" noProof="0"/>
              <a:t>&lt;</a:t>
            </a:r>
            <a:r>
              <a:rPr lang="nl-NL" noProof="0" err="1"/>
              <a:t>insert</a:t>
            </a:r>
            <a:r>
              <a:rPr lang="nl-NL" noProof="0"/>
              <a:t> slide </a:t>
            </a:r>
            <a:r>
              <a:rPr lang="nl-NL" noProof="0" err="1"/>
              <a:t>title</a:t>
            </a:r>
            <a:r>
              <a:rPr lang="nl-NL" noProof="0"/>
              <a:t> </a:t>
            </a:r>
            <a:r>
              <a:rPr lang="nl-NL" noProof="0" err="1"/>
              <a:t>here</a:t>
            </a:r>
            <a:r>
              <a:rPr lang="nl-NL" noProof="0"/>
              <a:t>&gt;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0526" y="6524625"/>
            <a:ext cx="952662" cy="33337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/>
              <a:t>CPB</a:t>
            </a:r>
            <a:r>
              <a:rPr lang="nl-NL" b="1"/>
              <a:t>  |</a:t>
            </a:r>
            <a:r>
              <a:rPr lang="nl-NL"/>
              <a:t>  </a:t>
            </a:r>
            <a:fld id="{1C9A96B6-8385-4046-B525-53A693D53C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40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summar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2714625"/>
            <a:ext cx="4703761" cy="1038225"/>
          </a:xfrm>
        </p:spPr>
        <p:txBody>
          <a:bodyPr tIns="0" rIns="0" bIns="0" anchor="t" anchorCtr="0">
            <a:normAutofit/>
          </a:bodyPr>
          <a:lstStyle>
            <a:lvl1pPr>
              <a:lnSpc>
                <a:spcPts val="11000"/>
              </a:lnSpc>
              <a:defRPr sz="9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&lt;inhoud&gt;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449388"/>
            <a:ext cx="5113338" cy="45005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&lt;subbullets here&gt;</a:t>
            </a:r>
          </a:p>
          <a:p>
            <a:pPr lvl="2"/>
            <a:r>
              <a:rPr lang="nl-NL" noProof="0"/>
              <a:t>&lt;subbullets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293004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Content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7AD208-56A6-47F9-B322-BDE986637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>
            <a:lvl1pPr>
              <a:lnSpc>
                <a:spcPct val="120000"/>
              </a:lnSpc>
              <a:defRPr>
                <a:sym typeface="Wingdings" panose="05000000000000000000" pitchFamily="2" charset="2"/>
              </a:defRPr>
            </a:lvl1pPr>
          </a:lstStyle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, </a:t>
            </a:r>
            <a:r>
              <a:rPr lang="nl-NL" noProof="0" err="1"/>
              <a:t>to</a:t>
            </a:r>
            <a:r>
              <a:rPr lang="nl-NL" noProof="0"/>
              <a:t> </a:t>
            </a:r>
            <a:r>
              <a:rPr lang="nl-NL" noProof="0" err="1"/>
              <a:t>remove</a:t>
            </a:r>
            <a:r>
              <a:rPr lang="nl-NL" noProof="0"/>
              <a:t> </a:t>
            </a:r>
            <a:r>
              <a:rPr lang="nl-NL" noProof="0" err="1"/>
              <a:t>bullets</a:t>
            </a:r>
            <a:r>
              <a:rPr lang="nl-NL" noProof="0"/>
              <a:t>: right-click on </a:t>
            </a:r>
            <a:r>
              <a:rPr lang="nl-NL" noProof="0" err="1"/>
              <a:t>the</a:t>
            </a:r>
            <a:r>
              <a:rPr lang="nl-NL" noProof="0"/>
              <a:t> </a:t>
            </a:r>
            <a:r>
              <a:rPr lang="nl-NL" noProof="0" err="1"/>
              <a:t>text</a:t>
            </a:r>
            <a:r>
              <a:rPr lang="nl-NL" noProof="0"/>
              <a:t>  </a:t>
            </a:r>
            <a:r>
              <a:rPr lang="nl-NL" noProof="0" err="1"/>
              <a:t>bullets</a:t>
            </a:r>
            <a:r>
              <a:rPr lang="nl-NL" noProof="0"/>
              <a:t> &amp; </a:t>
            </a:r>
            <a:r>
              <a:rPr lang="nl-NL" noProof="0" err="1"/>
              <a:t>numbering</a:t>
            </a:r>
            <a:r>
              <a:rPr lang="nl-NL" noProof="0"/>
              <a:t>  none. No </a:t>
            </a:r>
            <a:r>
              <a:rPr lang="nl-NL" noProof="0" err="1"/>
              <a:t>text</a:t>
            </a:r>
            <a:r>
              <a:rPr lang="nl-NL" noProof="0"/>
              <a:t>? </a:t>
            </a:r>
            <a:r>
              <a:rPr lang="nl-NL" noProof="0" err="1"/>
              <a:t>Use</a:t>
            </a:r>
            <a:r>
              <a:rPr lang="nl-NL" noProof="0"/>
              <a:t> </a:t>
            </a:r>
            <a:r>
              <a:rPr lang="nl-NL" noProof="0" err="1"/>
              <a:t>one</a:t>
            </a:r>
            <a:r>
              <a:rPr lang="nl-NL" noProof="0"/>
              <a:t> of </a:t>
            </a:r>
            <a:r>
              <a:rPr lang="nl-NL" noProof="0" err="1"/>
              <a:t>the</a:t>
            </a:r>
            <a:r>
              <a:rPr lang="nl-NL" noProof="0"/>
              <a:t> </a:t>
            </a:r>
            <a:r>
              <a:rPr lang="nl-NL" noProof="0" err="1"/>
              <a:t>icons</a:t>
            </a:r>
            <a:r>
              <a:rPr lang="nl-NL" noProof="0"/>
              <a:t> below&gt;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78EA07-93BD-4B6E-A412-78ABF96C0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77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Picture + contentbox small +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9853" y="728661"/>
            <a:ext cx="5113336" cy="1372855"/>
          </a:xfrm>
        </p:spPr>
        <p:txBody>
          <a:bodyPr wrap="square"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across two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2422358"/>
            <a:ext cx="5113338" cy="35275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 here&gt;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914401"/>
            <a:ext cx="5113338" cy="5035550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DC0B17-1F15-48D6-9189-3573131761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2149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Picture + contentbox small +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2"/>
            <a:ext cx="10874376" cy="720726"/>
          </a:xfrm>
        </p:spPr>
        <p:txBody>
          <a:bodyPr wrap="none"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736725"/>
            <a:ext cx="5113338" cy="42132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&lt;bullettext here&gt;</a:t>
            </a:r>
          </a:p>
          <a:p>
            <a:pPr lvl="1"/>
            <a:r>
              <a:rPr lang="nl-NL" noProof="0"/>
              <a:t>&lt;subbullet here&gt;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1736725"/>
            <a:ext cx="5113338" cy="4213226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55E7E34-F567-4CF8-81ED-441FC77447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2149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00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Picture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4F8B8B-D74E-45B9-8A6F-80821C50C32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19850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Add picture, scale via tab ‘Format’  crop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1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/>
              <a:t>Add picture, scale via tab ‘Format’  crop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382756D-955F-4721-A2E5-7537A8080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0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_Pictur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3"/>
            <a:ext cx="10874372" cy="720725"/>
          </a:xfrm>
        </p:spPr>
        <p:txBody>
          <a:bodyPr anchor="b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 across a few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ACCDA5-A4AD-4F8C-BC17-2E6D506A8B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5320" y="1732335"/>
            <a:ext cx="7321359" cy="4217615"/>
          </a:xfrm>
          <a:noFill/>
        </p:spPr>
        <p:txBody>
          <a:bodyPr bIns="1476000" anchor="ctr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</a:t>
            </a:r>
            <a:br>
              <a:rPr lang="nl-NL" noProof="0"/>
            </a:br>
            <a:r>
              <a:rPr lang="nl-NL" noProof="0"/>
              <a:t> Crop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C17702-A6CE-4EAC-86E0-83C274028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679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9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_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0" y="1736725"/>
            <a:ext cx="10874377" cy="4213225"/>
          </a:xfrm>
          <a:noFill/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Add a picture by clicking on the icon below. </a:t>
            </a:r>
            <a:br>
              <a:rPr lang="nl-NL" noProof="0"/>
            </a:br>
            <a:r>
              <a:rPr lang="nl-NL" noProof="0"/>
              <a:t>Scale &amp; move pic within the frame via tab ‘Format’  Crop</a:t>
            </a:r>
          </a:p>
          <a:p>
            <a:endParaRPr lang="nl-NL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68F25D-39DC-4724-9471-866B6D5B8E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5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_Tab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8F1D978A-BB1E-4BEF-AF61-AE703BF1B88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/>
        <p:txBody>
          <a:bodyPr rIns="0" bIns="1296000" anchor="ctr" anchorCtr="0"/>
          <a:lstStyle>
            <a:lvl1pPr marL="0" indent="0" algn="ctr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noProof="0"/>
              <a:t>Add a table by clicking on the icon below. </a:t>
            </a:r>
            <a:br>
              <a:rPr lang="nl-NL" noProof="0"/>
            </a:br>
            <a:r>
              <a:rPr lang="nl-NL" noProof="0"/>
              <a:t>Choose a colour scheme via the ‘Design’-tab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953A75E-6673-43B8-BF52-EA14AE2A4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err="1"/>
              <a:t>bron</a:t>
            </a:r>
            <a:r>
              <a:rPr lang="en-US"/>
              <a:t>: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28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D4C2B-8121-4A5B-9C05-2DC7EC13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28662"/>
            <a:ext cx="10874374" cy="720726"/>
          </a:xfrm>
          <a:prstGeom prst="rect">
            <a:avLst/>
          </a:prstGeom>
        </p:spPr>
        <p:txBody>
          <a:bodyPr vert="horz" lIns="0" tIns="0" rIns="180000" bIns="0" rtlCol="0" anchor="b" anchorCtr="0">
            <a:noAutofit/>
          </a:bodyPr>
          <a:lstStyle/>
          <a:p>
            <a:r>
              <a:rPr lang="nl-NL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DD12-458A-472E-93D6-C709A1C3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/>
          <a:p>
            <a:pPr lvl="0"/>
            <a:r>
              <a:rPr lang="nl-NL" noProof="0"/>
              <a:t>&lt;</a:t>
            </a:r>
            <a:r>
              <a:rPr lang="nl-NL" noProof="0" err="1"/>
              <a:t>bullettext</a:t>
            </a:r>
            <a:r>
              <a:rPr lang="nl-NL" noProof="0"/>
              <a:t>&gt; no </a:t>
            </a:r>
            <a:r>
              <a:rPr lang="nl-NL" noProof="0" err="1"/>
              <a:t>bullets</a:t>
            </a:r>
            <a:r>
              <a:rPr lang="nl-NL" noProof="0"/>
              <a:t>? Right-click on </a:t>
            </a:r>
            <a:r>
              <a:rPr lang="nl-NL" noProof="0" err="1"/>
              <a:t>the</a:t>
            </a:r>
            <a:r>
              <a:rPr lang="nl-NL" noProof="0"/>
              <a:t> </a:t>
            </a:r>
            <a:r>
              <a:rPr lang="nl-NL" noProof="0" err="1"/>
              <a:t>text</a:t>
            </a:r>
            <a:r>
              <a:rPr lang="nl-NL" noProof="0"/>
              <a:t>: </a:t>
            </a:r>
            <a:r>
              <a:rPr lang="nl-NL" noProof="0" err="1"/>
              <a:t>bullets</a:t>
            </a:r>
            <a:r>
              <a:rPr lang="nl-NL" noProof="0"/>
              <a:t> &amp; </a:t>
            </a:r>
            <a:r>
              <a:rPr lang="nl-NL" noProof="0" err="1"/>
              <a:t>numbering</a:t>
            </a:r>
            <a:r>
              <a:rPr lang="nl-NL" noProof="0"/>
              <a:t>: none</a:t>
            </a:r>
          </a:p>
          <a:p>
            <a:pPr lvl="1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2"/>
            <a:r>
              <a:rPr lang="nl-NL" noProof="0"/>
              <a:t>&lt;</a:t>
            </a:r>
            <a:r>
              <a:rPr lang="nl-NL" noProof="0" err="1"/>
              <a:t>subbullet</a:t>
            </a:r>
            <a:r>
              <a:rPr lang="nl-NL" noProof="0"/>
              <a:t> here&gt;</a:t>
            </a:r>
          </a:p>
          <a:p>
            <a:pPr lvl="3"/>
            <a:r>
              <a:rPr lang="nl-NL" noProof="0"/>
              <a:t>&lt;etc.&gt;</a:t>
            </a:r>
          </a:p>
          <a:p>
            <a:pPr lvl="4"/>
            <a:r>
              <a:rPr lang="nl-NL" noProof="0"/>
              <a:t>&lt;etc.&gt;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09A9-0086-4628-BBE0-56CF662BB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524625"/>
            <a:ext cx="2446337" cy="330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71D94-9F01-445E-9183-B2E7460D5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149" y="6524625"/>
            <a:ext cx="5572126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3B133-3E8D-4364-B19F-B3C6DB3C2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275" y="6521450"/>
            <a:ext cx="512763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1C9A96B6-8385-4046-B525-53A693D53CBF}" type="slidenum">
              <a:rPr lang="nl-NL" noProof="0" smtClean="0"/>
              <a:pPr/>
              <a:t>‹#›</a:t>
            </a:fld>
            <a:endParaRPr lang="nl-NL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51F86-2E02-4B4C-8837-02C368F6BC8F}"/>
              </a:ext>
            </a:extLst>
          </p:cNvPr>
          <p:cNvCxnSpPr>
            <a:cxnSpLocks/>
          </p:cNvCxnSpPr>
          <p:nvPr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83274-5405-4C90-AC76-70264ECE945C}"/>
              </a:ext>
            </a:extLst>
          </p:cNvPr>
          <p:cNvCxnSpPr>
            <a:cxnSpLocks/>
          </p:cNvCxnSpPr>
          <p:nvPr userDrawn="1"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38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0" r:id="rId4"/>
    <p:sldLayoutId id="2147483712" r:id="rId5"/>
    <p:sldLayoutId id="2147483699" r:id="rId6"/>
    <p:sldLayoutId id="2147483696" r:id="rId7"/>
    <p:sldLayoutId id="2147483698" r:id="rId8"/>
    <p:sldLayoutId id="2147483702" r:id="rId9"/>
    <p:sldLayoutId id="2147483704" r:id="rId10"/>
    <p:sldLayoutId id="2147483695" r:id="rId11"/>
    <p:sldLayoutId id="2147483703" r:id="rId12"/>
    <p:sldLayoutId id="2147483694" r:id="rId13"/>
    <p:sldLayoutId id="2147483707" r:id="rId14"/>
    <p:sldLayoutId id="2147483705" r:id="rId15"/>
    <p:sldLayoutId id="2147483709" r:id="rId16"/>
    <p:sldLayoutId id="2147483710" r:id="rId17"/>
    <p:sldLayoutId id="2147483711" r:id="rId18"/>
    <p:sldLayoutId id="2147483713" r:id="rId19"/>
  </p:sldLayoutIdLst>
  <p:hf hdr="0" ftr="0"/>
  <p:txStyles>
    <p:titleStyle>
      <a:lvl1pPr marL="0" indent="0"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●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246063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●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Courier New" panose="02070309020205020404" pitchFamily="49" charset="0"/>
        <a:buChar char="o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3636">
          <p15:clr>
            <a:srgbClr val="F26B43"/>
          </p15:clr>
        </p15:guide>
        <p15:guide id="3" pos="4044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094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415">
          <p15:clr>
            <a:srgbClr val="F26B43"/>
          </p15:clr>
        </p15:guide>
        <p15:guide id="8" pos="7469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pos="211">
          <p15:clr>
            <a:srgbClr val="F26B43"/>
          </p15:clr>
        </p15:guide>
        <p15:guide id="11" pos="7265">
          <p15:clr>
            <a:srgbClr val="F26B43"/>
          </p15:clr>
        </p15:guide>
        <p15:guide id="1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F5134F-D8BD-4B5D-822D-F4670DF836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D7E089-AFD7-4843-8D6C-30C77C347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/>
              <a:t>Technische</a:t>
            </a:r>
            <a:r>
              <a:rPr lang="en-US" sz="4400" dirty="0"/>
              <a:t> briefing </a:t>
            </a:r>
            <a:r>
              <a:rPr lang="en-US" sz="4400" dirty="0" err="1"/>
              <a:t>doorrekening</a:t>
            </a:r>
            <a:r>
              <a:rPr lang="en-US" sz="4400" dirty="0"/>
              <a:t> HLA en </a:t>
            </a:r>
            <a:r>
              <a:rPr lang="en-US" sz="4400" dirty="0" err="1"/>
              <a:t>cMEV</a:t>
            </a:r>
            <a:r>
              <a:rPr lang="en-US" sz="4400" dirty="0"/>
              <a:t> 2025</a:t>
            </a:r>
            <a:endParaRPr lang="nl-NL" sz="44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23EE581-FD48-44AB-B9E6-20D6E22DE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Pieter </a:t>
            </a:r>
            <a:r>
              <a:rPr lang="en-US" err="1"/>
              <a:t>Hasekamp</a:t>
            </a:r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27BCDA-B911-426C-ADED-2E56ECA8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1286" y="5562599"/>
            <a:ext cx="6095999" cy="381001"/>
          </a:xfrm>
        </p:spPr>
        <p:txBody>
          <a:bodyPr/>
          <a:lstStyle/>
          <a:p>
            <a:r>
              <a:rPr lang="en-US" sz="2400" dirty="0"/>
              <a:t>12 </a:t>
            </a:r>
            <a:r>
              <a:rPr lang="en-US" sz="2400" dirty="0" err="1"/>
              <a:t>september</a:t>
            </a:r>
            <a:r>
              <a:rPr lang="en-US" sz="2400" dirty="0"/>
              <a:t> 2024</a:t>
            </a:r>
            <a:endParaRPr lang="nl-NL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FACEB3-E6F6-42DF-8D11-9C02C9C3B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www.cpb.nl  |  @</a:t>
            </a:r>
            <a:r>
              <a:rPr lang="nl-NL" err="1"/>
              <a:t>CPBnl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1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57C4F0-9246-DD40-8640-38F17728C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" y="3175"/>
            <a:ext cx="12175075" cy="68548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8A3B6-9EE5-1241-B5DE-8FB51D3F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Lasten: effect hoofdlijnenakkoord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0DB1C-1DE1-5C4A-BAC4-03794E6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0D86-485D-E042-A09A-23D820F9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341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B5E4DB-DA00-018F-6E04-8784EF96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19" y="1449388"/>
            <a:ext cx="10083362" cy="2179638"/>
          </a:xfrm>
        </p:spPr>
        <p:txBody>
          <a:bodyPr/>
          <a:lstStyle/>
          <a:p>
            <a:r>
              <a:rPr lang="en-NL" dirty="0"/>
              <a:t>Economische vooruitblik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58D004-4AC4-2BC7-8E7F-1E88AD0C89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NL" dirty="0"/>
              <a:t>oncept-MEV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26CF6-AA42-B8E8-8C1C-C0F1399F6E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A848-88FB-77C3-D1DD-4501AA585E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5085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C824B-2FB6-3E3D-4401-68A9E1DEF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1"/>
            <a:ext cx="12195559" cy="68600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B1C0D7F-9847-294A-B730-17E7626C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728663"/>
            <a:ext cx="11533186" cy="720725"/>
          </a:xfrm>
        </p:spPr>
        <p:txBody>
          <a:bodyPr/>
          <a:lstStyle/>
          <a:p>
            <a:r>
              <a:rPr lang="nl-NL" dirty="0"/>
              <a:t>Economische groei trekt aan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35C4-48EC-4956-8FBB-55CFAD24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78CD9-DE89-D94C-A17A-43D2BDCE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3931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C824B-2FB6-3E3D-4401-68A9E1DEF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11"/>
            <a:ext cx="12195557" cy="68600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B1C0D7F-9847-294A-B730-17E7626C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728663"/>
            <a:ext cx="11533186" cy="720725"/>
          </a:xfrm>
        </p:spPr>
        <p:txBody>
          <a:bodyPr/>
          <a:lstStyle/>
          <a:p>
            <a:r>
              <a:rPr lang="nl-NL"/>
              <a:t>Economische groei trekt aan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35C4-48EC-4956-8FBB-55CFAD24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78CD9-DE89-D94C-A17A-43D2BDCE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4317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CFC2F1E-F3C2-8074-A7F7-9712BF059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D7FE9-77C4-EFD7-09E6-9734958F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 en consumptie gaan meer bijdragen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D02EF-24B8-82EA-7934-CBFC5EBD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6C5F1-554A-8DFC-F0D2-74F12B25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14</a:t>
            </a:fld>
            <a:endParaRPr lang="nl-NL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31E15D-4DCA-0A31-2021-037F2120D0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985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B1C0D7F-9847-294A-B730-17E7626C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Lonen reageren op inflatie</a:t>
            </a:r>
            <a:endParaRPr lang="en-NL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9041A53-9A89-8E18-446F-3FF0E8FF37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4" b="544"/>
          <a:stretch/>
        </p:blipFill>
        <p:spPr>
          <a:xfrm>
            <a:off x="6419850" y="1560878"/>
            <a:ext cx="4924894" cy="48712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35C4-48EC-4956-8FBB-55CFAD24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78CD9-DE89-D94C-A17A-43D2BDCE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15</a:t>
            </a:fld>
            <a:endParaRPr lang="nl-NL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13431C-C778-62C9-504C-F2974B3D4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3FD586EA-C86C-DAC7-9BF0-1473AF3E2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4" b="544"/>
          <a:stretch/>
        </p:blipFill>
        <p:spPr>
          <a:xfrm>
            <a:off x="847257" y="1549788"/>
            <a:ext cx="4924894" cy="487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36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5C8B-15DF-F54C-FCEB-9689F181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Koopkrachtplus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veel</a:t>
            </a:r>
            <a:r>
              <a:rPr lang="en-US"/>
              <a:t> </a:t>
            </a:r>
            <a:r>
              <a:rPr lang="en-US" err="1"/>
              <a:t>huishoudens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CBC01-8493-AE79-DA36-3CB8EA29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48F16-8EB0-7D9A-E893-708FFAF9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16</a:t>
            </a:fld>
            <a:endParaRPr lang="nl-NL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234887-97FE-A7C0-F55F-174D90739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7" name="Picture 6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87651385-22A5-02E1-F8AF-475E2C193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9447"/>
            <a:ext cx="12192000" cy="53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8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5C8B-15DF-F54C-FCEB-9689F181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Koopkrachtplus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veel</a:t>
            </a:r>
            <a:r>
              <a:rPr lang="en-US"/>
              <a:t> </a:t>
            </a:r>
            <a:r>
              <a:rPr lang="en-US" err="1"/>
              <a:t>huishoudens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CBC01-8493-AE79-DA36-3CB8EA29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48F16-8EB0-7D9A-E893-708FFAF9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17</a:t>
            </a:fld>
            <a:endParaRPr lang="nl-NL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234887-97FE-A7C0-F55F-174D90739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7" name="Picture 6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87651385-22A5-02E1-F8AF-475E2C193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9447"/>
            <a:ext cx="12192000" cy="4110753"/>
          </a:xfrm>
          <a:prstGeom prst="rect">
            <a:avLst/>
          </a:prstGeom>
        </p:spPr>
      </p:pic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64D752-07A5-3B31-5A1E-37B7DD090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6271"/>
            <a:ext cx="12192000" cy="16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DEC1-1691-EF70-C675-D3AEF2C6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Armoede daalt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2E2BE-5CCA-AF34-0FAE-6B934DAE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5DBF0-7FB2-5CE5-8968-33373886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18</a:t>
            </a:fld>
            <a:endParaRPr lang="nl-NL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3C0A11-E147-A790-B777-87B8B28B5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43D084D-A201-00B9-CB26-AF6DF9601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0" b="3530"/>
          <a:stretch/>
        </p:blipFill>
        <p:spPr>
          <a:xfrm>
            <a:off x="719418" y="1650137"/>
            <a:ext cx="10639721" cy="47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DEC1-1691-EF70-C675-D3AEF2C6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…maar kabinet haalt doel nog niet helemaal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2E2BE-5CCA-AF34-0FAE-6B934DAE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5DBF0-7FB2-5CE5-8968-33373886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19</a:t>
            </a:fld>
            <a:endParaRPr lang="nl-NL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3C0A11-E147-A790-B777-87B8B28B5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17C96637-7416-05FC-ABF0-66344DBE9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4" b="544"/>
          <a:stretch/>
        </p:blipFill>
        <p:spPr>
          <a:xfrm>
            <a:off x="3633553" y="1549788"/>
            <a:ext cx="4924894" cy="487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97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23E5-D878-B60C-3FC6-88B6FCF4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Inhoud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87A49-77A5-64D2-EB56-2015AB88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ECA18-113D-5C53-E00F-BADB6FD0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ACCC9D-EBA6-F80E-807F-FA571BCE1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9850" y="2496065"/>
            <a:ext cx="5113338" cy="345388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Wat </a:t>
            </a:r>
            <a:r>
              <a:rPr lang="en-GB" dirty="0" err="1"/>
              <a:t>en</a:t>
            </a:r>
            <a:r>
              <a:rPr lang="en-GB" dirty="0"/>
              <a:t> hoe</a:t>
            </a:r>
          </a:p>
          <a:p>
            <a:r>
              <a:rPr lang="en-GB" dirty="0" err="1"/>
              <a:t>Hoofdlijnenakkoord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Uitgaven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lasten</a:t>
            </a:r>
            <a:endParaRPr lang="en-GB" dirty="0"/>
          </a:p>
          <a:p>
            <a:r>
              <a:rPr lang="en-GB" dirty="0" err="1"/>
              <a:t>cMEV</a:t>
            </a:r>
            <a:endParaRPr lang="en-GB" dirty="0"/>
          </a:p>
          <a:p>
            <a:pPr lvl="1"/>
            <a:r>
              <a:rPr lang="en-GB" dirty="0"/>
              <a:t>Macro-</a:t>
            </a:r>
            <a:r>
              <a:rPr lang="en-GB" dirty="0" err="1"/>
              <a:t>economie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Koopkracht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armoede</a:t>
            </a:r>
            <a:endParaRPr lang="en-GB" dirty="0"/>
          </a:p>
          <a:p>
            <a:pPr lvl="1"/>
            <a:r>
              <a:rPr lang="en-GB" dirty="0" err="1"/>
              <a:t>Overheidsfinanciën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407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45D0ABA-1323-4E14-D57A-8CDAA92BD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6353" cy="685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92AB8A-42A0-B53F-577D-FF7CFAF1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180000" bIns="0" rtlCol="0" anchor="t" anchorCtr="0">
            <a:normAutofit fontScale="90000"/>
          </a:bodyPr>
          <a:lstStyle/>
          <a:p>
            <a:r>
              <a:rPr lang="nl-NL"/>
              <a:t>Saldo dicht langs de vangrail</a:t>
            </a:r>
            <a:endParaRPr lang="nl-NL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FE484-8F02-224D-F8C2-98D90E19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2024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816D-FF6A-551D-6C47-18B531F9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C9A96B6-8385-4046-B525-53A693D53CBF}" type="slidenum">
              <a:rPr lang="nl-NL" smtClean="0"/>
              <a:pPr>
                <a:spcAft>
                  <a:spcPts val="600"/>
                </a:spcAft>
              </a:pPr>
              <a:t>20</a:t>
            </a:fld>
            <a:endParaRPr lang="nl-NL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7FE990-2DCD-2D7C-72A3-5441D0423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58928" y="1736725"/>
            <a:ext cx="4598109" cy="4213225"/>
          </a:xfrm>
        </p:spPr>
        <p:txBody>
          <a:bodyPr>
            <a:normAutofit fontScale="92500"/>
          </a:bodyPr>
          <a:lstStyle/>
          <a:p>
            <a:r>
              <a:rPr lang="nl-NL"/>
              <a:t>Structurele ontwikkeling, maar ook andere factoren</a:t>
            </a:r>
          </a:p>
          <a:p>
            <a:pPr lvl="1"/>
            <a:r>
              <a:rPr lang="en-NL"/>
              <a:t>2024: </a:t>
            </a:r>
            <a:r>
              <a:rPr lang="nl-NL"/>
              <a:t>herstel </a:t>
            </a:r>
            <a:r>
              <a:rPr lang="en-NL"/>
              <a:t>box 3</a:t>
            </a:r>
            <a:endParaRPr lang="nl-NL"/>
          </a:p>
          <a:p>
            <a:pPr lvl="1"/>
            <a:r>
              <a:rPr lang="en-NL"/>
              <a:t>2025: lastenverlichting</a:t>
            </a:r>
            <a:endParaRPr lang="nl-NL"/>
          </a:p>
          <a:p>
            <a:pPr lvl="1"/>
            <a:r>
              <a:rPr lang="en-NL"/>
              <a:t>2026: </a:t>
            </a:r>
            <a:r>
              <a:rPr lang="nl-NL"/>
              <a:t>defensiepensioenen</a:t>
            </a:r>
          </a:p>
          <a:p>
            <a:pPr lvl="1"/>
            <a:r>
              <a:rPr lang="en-NL"/>
              <a:t>2027: lastenverlichting </a:t>
            </a:r>
            <a:r>
              <a:rPr lang="nl-NL"/>
              <a:t>en ombuigingen op uitgaven (HLA)</a:t>
            </a:r>
          </a:p>
          <a:p>
            <a:pPr lvl="1"/>
            <a:r>
              <a:rPr lang="nl-NL"/>
              <a:t>2028: inhaaleffect onderuitputting</a:t>
            </a:r>
            <a:endParaRPr lang="en-NL"/>
          </a:p>
          <a:p>
            <a:endParaRPr lang="en-NL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D9A59-1C60-424A-20A7-34E4F01A67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6135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1DD726-8EAF-26FC-0D59-1168709E5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92AB8A-42A0-B53F-577D-FF7CFAF1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180000" bIns="0" rtlCol="0" anchor="t" anchorCtr="0">
            <a:normAutofit fontScale="90000"/>
          </a:bodyPr>
          <a:lstStyle/>
          <a:p>
            <a:r>
              <a:rPr lang="nl-NL"/>
              <a:t>Op langere termijn: groter tekort</a:t>
            </a:r>
            <a:endParaRPr lang="nl-NL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FE484-8F02-224D-F8C2-98D90E19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2024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816D-FF6A-551D-6C47-18B531F9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C9A96B6-8385-4046-B525-53A693D53CBF}" type="slidenum">
              <a:rPr lang="nl-NL" smtClean="0"/>
              <a:pPr>
                <a:spcAft>
                  <a:spcPts val="600"/>
                </a:spcAft>
              </a:pPr>
              <a:t>21</a:t>
            </a:fld>
            <a:endParaRPr lang="nl-NL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D9A59-1C60-424A-20A7-34E4F01A67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7613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1782DE-F4E6-A86B-DE07-32CA2483B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1C812-1973-1B2C-F86E-11D41DE1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Op langere termijn: </a:t>
            </a:r>
            <a:r>
              <a:rPr lang="nl-NL"/>
              <a:t>hoger</a:t>
            </a:r>
            <a:r>
              <a:rPr lang="en-NL"/>
              <a:t>e schuld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4C362-D76D-B37A-5A58-8D8EB845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C1C6F-FAF8-46DE-FE48-E36AAEF3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22</a:t>
            </a:fld>
            <a:endParaRPr lang="nl-NL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2D080C5-0254-4F69-E136-8177B19F0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421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B96B09-BA70-4B60-9BB7-4F3B8E1CBA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605710-83E4-4C72-B68B-93F703FF0F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8412973-1E06-4565-89D7-AA0CB8ED1882}"/>
              </a:ext>
            </a:extLst>
          </p:cNvPr>
          <p:cNvSpPr txBox="1">
            <a:spLocks/>
          </p:cNvSpPr>
          <p:nvPr/>
        </p:nvSpPr>
        <p:spPr>
          <a:xfrm>
            <a:off x="658813" y="4573771"/>
            <a:ext cx="5113337" cy="809625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●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>
                <a:solidFill>
                  <a:schemeClr val="accent2"/>
                </a:solidFill>
              </a:rPr>
              <a:t>www.cpb.nl  | @</a:t>
            </a:r>
            <a:r>
              <a:rPr lang="nl-NL" sz="3200" err="1">
                <a:solidFill>
                  <a:schemeClr val="accent2"/>
                </a:solidFill>
              </a:rPr>
              <a:t>CPBnl</a:t>
            </a:r>
            <a:endParaRPr lang="nl-NL" sz="3200">
              <a:solidFill>
                <a:schemeClr val="accent2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16F2516-F0BA-46B5-9C79-FD50B8401555}"/>
              </a:ext>
            </a:extLst>
          </p:cNvPr>
          <p:cNvSpPr txBox="1">
            <a:spLocks/>
          </p:cNvSpPr>
          <p:nvPr/>
        </p:nvSpPr>
        <p:spPr>
          <a:xfrm>
            <a:off x="658813" y="2195624"/>
            <a:ext cx="5113337" cy="2014871"/>
          </a:xfrm>
          <a:prstGeom prst="rect">
            <a:avLst/>
          </a:prstGeom>
        </p:spPr>
        <p:txBody>
          <a:bodyPr lIns="0" tIns="0" rIns="0" bIns="0" anchor="b" anchorCtr="0"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0463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●"/>
              <a:defRPr sz="2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6000" b="1">
                <a:solidFill>
                  <a:schemeClr val="accent2"/>
                </a:solidFill>
              </a:rPr>
              <a:t>Centraal </a:t>
            </a:r>
            <a:br>
              <a:rPr lang="nl-NL" sz="6000" b="1">
                <a:solidFill>
                  <a:schemeClr val="accent2"/>
                </a:solidFill>
              </a:rPr>
            </a:br>
            <a:r>
              <a:rPr lang="nl-NL" sz="6000" b="1">
                <a:solidFill>
                  <a:schemeClr val="accent2"/>
                </a:solidFill>
              </a:rPr>
              <a:t>Planbureau</a:t>
            </a:r>
          </a:p>
        </p:txBody>
      </p:sp>
    </p:spTree>
    <p:extLst>
      <p:ext uri="{BB962C8B-B14F-4D97-AF65-F5344CB8AC3E}">
        <p14:creationId xmlns:p14="http://schemas.microsoft.com/office/powerpoint/2010/main" val="9351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4C864A-09CA-4F4A-BDDA-BA643C82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Hoofdlijnenakkoord: wat en hoe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EC4AE-BFEC-9F43-A4C6-7824CCD3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BA7E5-5262-F040-969E-CEA7F0B7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3</a:t>
            </a:fld>
            <a:endParaRPr lang="nl-NL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32B444-4528-FF41-BE7B-415B38924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AFE228-8C4A-CB44-BE43-CC467864F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36724"/>
            <a:ext cx="10874375" cy="439261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Budgettaire bijlage (≠ tekst hoofdlijnenakkoord)</a:t>
            </a:r>
          </a:p>
          <a:p>
            <a:r>
              <a:rPr lang="nl-NL" dirty="0"/>
              <a:t>Budgettaire en economische effecten, geen brede welvaart</a:t>
            </a:r>
          </a:p>
          <a:p>
            <a:r>
              <a:rPr lang="nl-NL" dirty="0"/>
              <a:t>Basispad: CPB-doorrekening Voorjaarsnota 2024</a:t>
            </a:r>
          </a:p>
          <a:p>
            <a:r>
              <a:rPr lang="nl-NL" dirty="0"/>
              <a:t>Aannames waar nodig</a:t>
            </a:r>
          </a:p>
          <a:p>
            <a:pPr lvl="1"/>
            <a:r>
              <a:rPr lang="nl-NL" dirty="0"/>
              <a:t>Enkele ombuigingen niet gehonoreerd (EU, nullijn, taakstelling ambtenaren)</a:t>
            </a:r>
          </a:p>
          <a:p>
            <a:pPr lvl="1"/>
            <a:r>
              <a:rPr lang="nl-NL" dirty="0" err="1"/>
              <a:t>Onderuitputting</a:t>
            </a:r>
            <a:endParaRPr lang="nl-NL" dirty="0"/>
          </a:p>
          <a:p>
            <a:pPr lvl="1"/>
            <a:r>
              <a:rPr lang="nl-NL" dirty="0"/>
              <a:t>Veel maatregelen vragen nadere uitwerking (lastenverlichting, kwetsbare groepen)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06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7DE7-3B61-AE44-9BAA-3AF9DD43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nl-NL" dirty="0"/>
              <a:t>MEV: wat en hoe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99134-E70D-0043-98E9-2D4A270D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56B6B04-2881-CC43-9454-FE537FF4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4C66F-80F6-CAA7-8092-57842320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36723"/>
            <a:ext cx="10874375" cy="4452101"/>
          </a:xfrm>
        </p:spPr>
        <p:txBody>
          <a:bodyPr vert="horz" lIns="0" tIns="72000" rIns="180000" bIns="0" rtlCol="0" anchor="t">
            <a:normAutofit/>
          </a:bodyPr>
          <a:lstStyle/>
          <a:p>
            <a:pPr marL="359410" indent="-359410"/>
            <a:r>
              <a:rPr lang="nl-NL" i="1" dirty="0"/>
              <a:t>Concept-</a:t>
            </a:r>
            <a:r>
              <a:rPr lang="nl-NL" dirty="0"/>
              <a:t>Macro Economische Verkenning: actueel economisch beeld </a:t>
            </a:r>
            <a:endParaRPr lang="en-US" dirty="0"/>
          </a:p>
          <a:p>
            <a:pPr marL="359410" indent="-359410"/>
            <a:r>
              <a:rPr lang="nl-NL" dirty="0"/>
              <a:t>Hoofdlijnenakkoord verwerkt</a:t>
            </a:r>
          </a:p>
          <a:p>
            <a:pPr lvl="1"/>
            <a:r>
              <a:rPr lang="nl-NL" dirty="0"/>
              <a:t>Voor sommige maatregelen nog geen concretere invulling bekend</a:t>
            </a:r>
          </a:p>
          <a:p>
            <a:pPr lvl="2"/>
            <a:r>
              <a:rPr lang="nl-NL" dirty="0"/>
              <a:t>Envelop kwetsbare groepen daarom alleen budgettair verwerkt</a:t>
            </a:r>
          </a:p>
          <a:p>
            <a:pPr lvl="2"/>
            <a:r>
              <a:rPr lang="nl-NL" dirty="0"/>
              <a:t>Technische veronderstellingen voor invulling lastenverlichting</a:t>
            </a:r>
          </a:p>
          <a:p>
            <a:pPr marL="359410" indent="-359410"/>
            <a:r>
              <a:rPr lang="nl-NL" dirty="0"/>
              <a:t>Uitgangspunt voor augustusbesluitvorming</a:t>
            </a:r>
          </a:p>
          <a:p>
            <a:pPr marL="359410" indent="-359410"/>
            <a:r>
              <a:rPr lang="nl-NL" dirty="0"/>
              <a:t>MEV (Prinsjesdag) = </a:t>
            </a:r>
            <a:r>
              <a:rPr lang="nl-NL" dirty="0" err="1"/>
              <a:t>cMEV</a:t>
            </a:r>
            <a:r>
              <a:rPr lang="nl-NL" dirty="0"/>
              <a:t> + beleid (geen update economisch beeld)</a:t>
            </a:r>
          </a:p>
          <a:p>
            <a:pPr marL="359410" indent="-359410"/>
            <a:r>
              <a:rPr lang="nl-NL" dirty="0"/>
              <a:t>Nieuw: schuldprojectie T+14 i.v.m. Europese regels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27ADD-D070-6A7F-3AE1-76324CCF9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2191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1A69-941B-23CD-DBEA-3F27B9197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Uitgaven en lasten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412E-EC2E-C36A-5ACA-813BA7DA84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NL" dirty="0"/>
              <a:t>Hoofdlijnenakkoord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D7EFC-A938-D6EA-08F1-50C8209E7E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17981-0027-A898-9836-2FFB3AE79E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pPr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3457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57C4F0-9246-DD40-8640-38F17728C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" y="3177"/>
            <a:ext cx="12186352" cy="68548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8A3B6-9EE5-1241-B5DE-8FB51D3F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728662"/>
            <a:ext cx="11198225" cy="720726"/>
          </a:xfrm>
        </p:spPr>
        <p:txBody>
          <a:bodyPr/>
          <a:lstStyle/>
          <a:p>
            <a:r>
              <a:rPr lang="nl-NL" dirty="0"/>
              <a:t>HLA: minder uitgaven, lastenkant verandert weinig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0DB1C-1DE1-5C4A-BAC4-03794E6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0D86-485D-E042-A09A-23D820F9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3410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57C4F0-9246-DD40-8640-38F17728C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1" y="3178"/>
            <a:ext cx="12180938" cy="68548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8A3B6-9EE5-1241-B5DE-8FB51D3F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Uitgaven: totaaleffect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0DB1C-1DE1-5C4A-BAC4-03794E6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0D86-485D-E042-A09A-23D820F9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8099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57C4F0-9246-DD40-8640-38F17728C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0" y="3175"/>
            <a:ext cx="12180937" cy="68548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8A3B6-9EE5-1241-B5DE-8FB51D3F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Uitgaven: effect hoofdlijnenakkoord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0DB1C-1DE1-5C4A-BAC4-03794E6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0D86-485D-E042-A09A-23D820F9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7894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57C4F0-9246-DD40-8640-38F17728C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0" y="3175"/>
            <a:ext cx="12180937" cy="68548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8A3B6-9EE5-1241-B5DE-8FB51D3F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Lasten: totaaleffect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0DB1C-1DE1-5C4A-BAC4-03794E6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2024</a:t>
            </a:r>
            <a:endParaRPr lang="nl-NL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10D86-485D-E042-A09A-23D820F9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nl-NL" noProof="0" smtClean="0"/>
              <a:t>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4889261"/>
      </p:ext>
    </p:extLst>
  </p:cSld>
  <p:clrMapOvr>
    <a:masterClrMapping/>
  </p:clrMapOvr>
</p:sld>
</file>

<file path=ppt/theme/theme1.xml><?xml version="1.0" encoding="utf-8"?>
<a:theme xmlns:a="http://schemas.openxmlformats.org/drawingml/2006/main" name="3g_Table larg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CPB Theme">
      <a:majorFont>
        <a:latin typeface="RijksoverheidSansHeading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B-sjabloon2019-NL-v2" id="{B5864AA2-B018-41E1-98AC-0813F4349A05}" vid="{0B157EEB-CC31-421E-B103-70FC8AA17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346</ap:Words>
  <ap:PresentationFormat>Widescreen</ap:PresentationFormat>
  <ap:Paragraphs>103</ap:Paragraphs>
  <ap:Slides>23</ap:Slid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ap:HeadingPairs>
  <ap:TitlesOfParts>
    <vt:vector baseType="lpstr" size="30">
      <vt:lpstr>Arial</vt:lpstr>
      <vt:lpstr>RijksoverheidSansHeading</vt:lpstr>
      <vt:lpstr>Calibri</vt:lpstr>
      <vt:lpstr>RijksoverheidSansText</vt:lpstr>
      <vt:lpstr>Wingdings</vt:lpstr>
      <vt:lpstr>Courier New</vt:lpstr>
      <vt:lpstr>3g_Table large</vt:lpstr>
      <vt:lpstr>Technische briefing doorrekening HLA en cMEV 2025</vt:lpstr>
      <vt:lpstr>Inhoud</vt:lpstr>
      <vt:lpstr>Hoofdlijnenakkoord: wat en hoe</vt:lpstr>
      <vt:lpstr>cMEV: wat en hoe</vt:lpstr>
      <vt:lpstr>Uitgaven en lasten</vt:lpstr>
      <vt:lpstr>HLA: minder uitgaven, lastenkant verandert weinig</vt:lpstr>
      <vt:lpstr>Uitgaven: totaaleffect</vt:lpstr>
      <vt:lpstr>Uitgaven: effect hoofdlijnenakkoord</vt:lpstr>
      <vt:lpstr>Lasten: totaaleffect</vt:lpstr>
      <vt:lpstr>Lasten: effect hoofdlijnenakkoord</vt:lpstr>
      <vt:lpstr>Economische vooruitblik</vt:lpstr>
      <vt:lpstr>Economische groei trekt aan</vt:lpstr>
      <vt:lpstr>Economische groei trekt aan</vt:lpstr>
      <vt:lpstr>Uitvoer en consumptie gaan meer bijdragen</vt:lpstr>
      <vt:lpstr>Lonen reageren op inflatie</vt:lpstr>
      <vt:lpstr>Koopkrachtplus voor veel huishoudens</vt:lpstr>
      <vt:lpstr>Koopkrachtplus voor veel huishoudens</vt:lpstr>
      <vt:lpstr>Armoede daalt</vt:lpstr>
      <vt:lpstr>…maar kabinet haalt doel nog niet helemaal</vt:lpstr>
      <vt:lpstr>Saldo dicht langs de vangrail</vt:lpstr>
      <vt:lpstr>Op langere termijn: groter tekort</vt:lpstr>
      <vt:lpstr>Op langere termijn: hogere schuld</vt:lpstr>
      <vt:lpstr>PowerPoint Presentation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2021-02-26T14:47:16.0000000Z</dcterms:created>
  <dcterms:modified xsi:type="dcterms:W3CDTF">2024-09-10T12:55:30.0000000Z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0x010100949A6F296F9D64448F437B79148B4B99</vt:lpwstr>
  </property>
</Properties>
</file>