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61" r:id="rId6"/>
    <p:sldId id="264" r:id="rId7"/>
    <p:sldId id="271" r:id="rId8"/>
    <p:sldId id="270" r:id="rId9"/>
    <p:sldId id="274" r:id="rId10"/>
    <p:sldId id="269" r:id="rId11"/>
    <p:sldId id="273" r:id="rId12"/>
    <p:sldId id="267" r:id="rId13"/>
    <p:sldId id="266" r:id="rId14"/>
    <p:sldId id="272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5" autoAdjust="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slide" Target="slides/slide8.xml" Id="rId13" /><Relationship Type="http://schemas.openxmlformats.org/officeDocument/2006/relationships/presProps" Target="presProps.xml" Id="rId18" /><Relationship Type="http://schemas.openxmlformats.org/officeDocument/2006/relationships/tableStyles" Target="tableStyles.xml" Id="rId21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handoutMaster" Target="handoutMasters/handoutMaster1.xml" Id="rId17" /><Relationship Type="http://schemas.openxmlformats.org/officeDocument/2006/relationships/notesMaster" Target="notesMasters/notesMaster1.xml" Id="rId16" /><Relationship Type="http://schemas.openxmlformats.org/officeDocument/2006/relationships/theme" Target="theme/theme1.xml" Id="rId20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slideMaster" Target="slideMasters/slideMaster1.xml" Id="rId5" /><Relationship Type="http://schemas.openxmlformats.org/officeDocument/2006/relationships/slide" Target="slides/slide10.xml" Id="rId15" /><Relationship Type="http://schemas.openxmlformats.org/officeDocument/2006/relationships/slide" Target="slides/slide5.xml" Id="rId10" /><Relationship Type="http://schemas.openxmlformats.org/officeDocument/2006/relationships/viewProps" Target="viewProps.xml" Id="rId19" /><Relationship Type="http://schemas.openxmlformats.org/officeDocument/2006/relationships/slide" Target="slides/slide9.xml" Id="rId14" /><Relationship Type="http://schemas.openxmlformats.org/officeDocument/2006/relationships/slide" Target="slides/slide4.xml" Id="rId9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36EED-4257-4A9A-9275-6FC274C70DC1}" type="datetimeFigureOut">
              <a:rPr lang="nl-NL" smtClean="0"/>
              <a:t>26-sep-2019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1AE23-DB7E-4456-A643-543650EBCB3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661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83B3-794A-4E0B-BF57-52BFEDBFEB6D}" type="datetimeFigureOut">
              <a:rPr lang="nl-NL" smtClean="0"/>
              <a:t>26-sep-2019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44800" y="4343400"/>
            <a:ext cx="4572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657D9-E3CB-4EE4-A675-661CA41B9B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35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57D9-E3CB-4EE4-A675-661CA41B9BC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76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4ABD-5404-444A-AE0F-5D399282C9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55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4AB3B-7C64-4A1F-9F77-CC77239CA35F}" type="slidenum">
              <a:rPr lang="nl-NL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4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57D9-E3CB-4EE4-A675-661CA41B9BC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700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57D9-E3CB-4EE4-A675-661CA41B9BC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535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57D9-E3CB-4EE4-A675-661CA41B9BC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642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57D9-E3CB-4EE4-A675-661CA41B9BC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981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57D9-E3CB-4EE4-A675-661CA41B9BC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82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57D9-E3CB-4EE4-A675-661CA41B9BC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70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9144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412000"/>
            <a:ext cx="7704000" cy="92333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00" y="288379"/>
            <a:ext cx="1533979" cy="575242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 bwMode="black">
          <a:xfrm>
            <a:off x="720000" y="5536800"/>
            <a:ext cx="2520000" cy="307777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April 2015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 bwMode="hidden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 bwMode="hidden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3B387B-035D-49B1-8E79-E44F668D6B17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0000" y="1152000"/>
            <a:ext cx="7704000" cy="123120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65118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24000" y="2289600"/>
            <a:ext cx="3600000" cy="329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2289599"/>
            <a:ext cx="3780000" cy="3848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April 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4824000" y="5907168"/>
            <a:ext cx="3600450" cy="230832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742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April 2015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00" y="1412776"/>
            <a:ext cx="7704000" cy="432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288000" indent="0">
              <a:buNone/>
              <a:defRPr sz="2000"/>
            </a:lvl2pPr>
            <a:lvl3pPr marL="576000" indent="0">
              <a:buNone/>
              <a:defRPr sz="18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Media</a:t>
            </a:r>
          </a:p>
        </p:txBody>
      </p:sp>
      <p:sp>
        <p:nvSpPr>
          <p:cNvPr id="8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720000" y="5907600"/>
            <a:ext cx="7704000" cy="2304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101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LEFT /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fbeelding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04900" cy="5889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Inhoud"/>
          <p:cNvSpPr>
            <a:spLocks noGrp="1"/>
          </p:cNvSpPr>
          <p:nvPr>
            <p:ph idx="1"/>
          </p:nvPr>
        </p:nvSpPr>
        <p:spPr>
          <a:xfrm>
            <a:off x="2743201" y="485522"/>
            <a:ext cx="6400800" cy="5767200"/>
          </a:xfrm>
          <a:solidFill>
            <a:srgbClr val="F47000">
              <a:alpha val="20000"/>
            </a:srgbClr>
          </a:solidFill>
        </p:spPr>
        <p:txBody>
          <a:bodyPr lIns="1224000" tIns="684000" rIns="1944000"/>
          <a:lstStyle>
            <a:lvl1pPr>
              <a:spcAft>
                <a:spcPts val="0"/>
              </a:spcAft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5"/>
          </p:nvPr>
        </p:nvSpPr>
        <p:spPr>
          <a:xfrm>
            <a:off x="810001" y="6445808"/>
            <a:ext cx="503796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>
          <a:xfrm>
            <a:off x="453601" y="6445808"/>
            <a:ext cx="361800" cy="365125"/>
          </a:xfrm>
        </p:spPr>
        <p:txBody>
          <a:bodyPr/>
          <a:lstStyle/>
          <a:p>
            <a:r>
              <a:rPr lang="en-GB"/>
              <a:t>page </a:t>
            </a:r>
            <a:fld id="{35689695-2554-4B8D-96D3-864A3B2C39D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39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r>
              <a:rPr lang="nl-NL" dirty="0" smtClean="0"/>
              <a:t>April 2015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443B387B-035D-49B1-8E79-E44F668D6B1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672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bondig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000"/>
            </a:lvl1pPr>
            <a:lvl2pPr marL="288000" indent="0">
              <a:buNone/>
              <a:defRPr sz="3000"/>
            </a:lvl2pPr>
            <a:lvl3pPr marL="576000" indent="0">
              <a:buNone/>
              <a:defRPr sz="3000"/>
            </a:lvl3pPr>
            <a:lvl4pPr marL="864000" indent="0">
              <a:buNone/>
              <a:defRPr sz="3000"/>
            </a:lvl4pPr>
            <a:lvl5pPr marL="1152000" indent="0">
              <a:buNone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r>
              <a:rPr lang="nl-NL" dirty="0" smtClean="0"/>
              <a:t>April 2015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443B387B-035D-49B1-8E79-E44F668D6B1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766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April 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28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p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April 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/>
              <a:t>‹#›</a:t>
            </a:fld>
            <a:endParaRPr lang="nl-NL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3"/>
          </p:nvPr>
        </p:nvSpPr>
        <p:spPr>
          <a:xfrm>
            <a:off x="720000" y="2289600"/>
            <a:ext cx="7704000" cy="369332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4"/>
          </p:nvPr>
        </p:nvSpPr>
        <p:spPr>
          <a:xfrm>
            <a:off x="720000" y="2944800"/>
            <a:ext cx="7704138" cy="3196800"/>
          </a:xfrm>
        </p:spPr>
        <p:txBody>
          <a:bodyPr/>
          <a:lstStyle>
            <a:lvl1pPr marL="0" indent="-288000">
              <a:spcBef>
                <a:spcPts val="1600"/>
              </a:spcBef>
              <a:buFont typeface="+mj-lt"/>
              <a:buAutoNum type="arabicPeriod"/>
              <a:defRPr sz="2000"/>
            </a:lvl1pPr>
            <a:lvl2pPr marL="0" indent="-288000">
              <a:spcBef>
                <a:spcPts val="1600"/>
              </a:spcBef>
              <a:buFont typeface="+mj-lt"/>
              <a:buAutoNum type="arabicPeriod"/>
              <a:defRPr/>
            </a:lvl2pPr>
            <a:lvl3pPr marL="0" indent="-288000">
              <a:spcBef>
                <a:spcPts val="1600"/>
              </a:spcBef>
              <a:buFont typeface="+mj-lt"/>
              <a:buAutoNum type="arabicPeriod"/>
              <a:defRPr/>
            </a:lvl3pPr>
            <a:lvl4pPr marL="0" indent="-288000">
              <a:spcBef>
                <a:spcPts val="1600"/>
              </a:spcBef>
              <a:buFont typeface="+mj-lt"/>
              <a:buAutoNum type="arabicPeriod"/>
              <a:defRPr/>
            </a:lvl4pPr>
            <a:lvl5pPr marL="0" indent="-288000">
              <a:spcBef>
                <a:spcPts val="1600"/>
              </a:spcBef>
              <a:buFont typeface="+mj-lt"/>
              <a:buAutoNum type="arabicPeriod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296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0" y="2286000"/>
            <a:ext cx="3420000" cy="385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04048" y="2286000"/>
            <a:ext cx="3420000" cy="385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April 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8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915200"/>
            <a:ext cx="3420000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056400"/>
            <a:ext cx="3420000" cy="3085200"/>
          </a:xfrm>
        </p:spPr>
        <p:txBody>
          <a:bodyPr/>
          <a:lstStyle>
            <a:lvl1pPr marL="0" indent="0">
              <a:buNone/>
              <a:defRPr sz="2400" baseline="0"/>
            </a:lvl1pPr>
            <a:lvl2pPr marL="288000" indent="0">
              <a:buNone/>
              <a:defRPr sz="2000"/>
            </a:lvl2pPr>
            <a:lvl3pPr marL="576000" indent="0">
              <a:buNone/>
              <a:defRPr sz="18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048" y="1915200"/>
            <a:ext cx="3420000" cy="738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4000" y="3052800"/>
            <a:ext cx="3420000" cy="3085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88000" indent="0">
              <a:buNone/>
              <a:defRPr sz="2000"/>
            </a:lvl2pPr>
            <a:lvl3pPr marL="576000" indent="0">
              <a:buNone/>
              <a:defRPr sz="18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April 2015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25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April 2015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47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April 2015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79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26400"/>
            <a:ext cx="7704000" cy="6771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286000"/>
            <a:ext cx="7704000" cy="3855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6747600" y="6631200"/>
            <a:ext cx="21336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April 2015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540000" y="6631200"/>
            <a:ext cx="61200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 i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62800" y="6631200"/>
            <a:ext cx="1800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443B387B-035D-49B1-8E79-E44F668D6B1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344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9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5" r:id="rId11"/>
    <p:sldLayoutId id="2147483666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126000" algn="l" defTabSz="914400" rtl="0" eaLnBrk="1" latinLnBrk="0" hangingPunct="1">
        <a:spcBef>
          <a:spcPts val="12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26000" algn="l" defTabSz="914400" rtl="0" eaLnBrk="1" latinLnBrk="0" hangingPunct="1">
        <a:spcBef>
          <a:spcPts val="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02000" indent="-126000" algn="l" defTabSz="914400" rtl="0" eaLnBrk="1" latinLnBrk="0" hangingPunct="1">
        <a:spcBef>
          <a:spcPts val="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90000" indent="-126000" algn="l" defTabSz="914400" rtl="0" eaLnBrk="1" latinLnBrk="0" hangingPunct="1">
        <a:spcBef>
          <a:spcPts val="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78000" indent="-126000" algn="l" defTabSz="914400" rtl="0" eaLnBrk="1" latinLnBrk="0" hangingPunct="1">
        <a:spcBef>
          <a:spcPts val="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66000" indent="-126000" algn="l" defTabSz="914400" rtl="0" eaLnBrk="1" latinLnBrk="0" hangingPunct="1">
        <a:spcBef>
          <a:spcPts val="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54000" indent="-126000" algn="l" defTabSz="914400" rtl="0" eaLnBrk="1" latinLnBrk="0" hangingPunct="1">
        <a:spcBef>
          <a:spcPts val="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142000" indent="-228600" algn="l" defTabSz="914400" rtl="0" eaLnBrk="1" latinLnBrk="0" hangingPunct="1">
        <a:spcBef>
          <a:spcPts val="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28600" algn="l" defTabSz="914400" rtl="0" eaLnBrk="1" latinLnBrk="0" hangingPunct="1">
        <a:spcBef>
          <a:spcPts val="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J1eLlmarXAhXBWBoKHTVYBm4QjRwIBw&amp;url=https://warwickeconomics.wordpress.com/2016/02/12/behavioural-economics/&amp;psig=AOvVaw0gVgk8mnf-R3tKSbfksnzr&amp;ust=151006612495800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720000" y="2649686"/>
            <a:ext cx="7704000" cy="923330"/>
          </a:xfrm>
        </p:spPr>
        <p:txBody>
          <a:bodyPr/>
          <a:lstStyle/>
          <a:p>
            <a:r>
              <a:rPr lang="nl-NL" sz="2000" dirty="0" smtClean="0"/>
              <a:t>Wijnand van de Beek</a:t>
            </a:r>
          </a:p>
          <a:p>
            <a:r>
              <a:rPr lang="nl-NL" sz="2000" dirty="0" smtClean="0"/>
              <a:t>Manager Strategie, Beleid en Internationale Zaken (SBI)</a:t>
            </a:r>
          </a:p>
          <a:p>
            <a:r>
              <a:rPr lang="nl-NL" sz="2000" dirty="0" smtClean="0"/>
              <a:t>Autoriteit Financiële Markten</a:t>
            </a:r>
            <a:endParaRPr lang="nl-NL" sz="20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720000" y="5536800"/>
            <a:ext cx="6084248" cy="307777"/>
          </a:xfrm>
        </p:spPr>
        <p:txBody>
          <a:bodyPr/>
          <a:lstStyle/>
          <a:p>
            <a:r>
              <a:rPr lang="nl-NL" dirty="0" smtClean="0"/>
              <a:t>Kennisbijeenkomst Tijdelijke commissie Digitale Toekomst</a:t>
            </a:r>
          </a:p>
          <a:p>
            <a:r>
              <a:rPr lang="nl-NL" dirty="0" smtClean="0"/>
              <a:t>30 september 2019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Digitalisering en consumentenbescherming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5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kan Tweede Kamer doen?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 smtClean="0"/>
              <a:t>Onze suggesties zouden zijn:</a:t>
            </a:r>
          </a:p>
          <a:p>
            <a:pPr marL="457200" indent="-457200"/>
            <a:r>
              <a:rPr lang="nl-NL" dirty="0" smtClean="0"/>
              <a:t>Ontwikkelingen nauwgezet volgen</a:t>
            </a:r>
          </a:p>
          <a:p>
            <a:pPr marL="457200" indent="-457200"/>
            <a:r>
              <a:rPr lang="nl-NL" dirty="0" smtClean="0"/>
              <a:t>Oog voor valkuilen consumentengedrag</a:t>
            </a:r>
          </a:p>
          <a:p>
            <a:pPr marL="457200" indent="-457200"/>
            <a:r>
              <a:rPr lang="nl-NL" dirty="0" smtClean="0"/>
              <a:t>Aandacht voor wettelijke kaders </a:t>
            </a:r>
            <a:r>
              <a:rPr lang="nl-NL" dirty="0" err="1" smtClean="0"/>
              <a:t>techsector</a:t>
            </a:r>
            <a:r>
              <a:rPr lang="nl-NL" dirty="0" smtClean="0"/>
              <a:t> en digitale diensten</a:t>
            </a:r>
          </a:p>
          <a:p>
            <a:pPr marL="457200" indent="-457200"/>
            <a:r>
              <a:rPr lang="nl-NL" dirty="0" smtClean="0"/>
              <a:t>Indien actie (wetgeving) nodig: samenwerken op Europees en mondiaal niveau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342900" indent="-342900"/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4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Digitalisering biedt grote kansen, maar …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nl-NL" dirty="0" smtClean="0"/>
              <a:t>Marktveranderingen </a:t>
            </a:r>
          </a:p>
          <a:p>
            <a:pPr marL="871200" lvl="1" indent="-457200"/>
            <a:r>
              <a:rPr lang="nl-NL" dirty="0" smtClean="0"/>
              <a:t>Financiële sector</a:t>
            </a:r>
          </a:p>
          <a:p>
            <a:pPr marL="871200" lvl="1" indent="-457200"/>
            <a:r>
              <a:rPr lang="nl-NL" dirty="0" err="1" smtClean="0"/>
              <a:t>BigTechs</a:t>
            </a:r>
            <a:endParaRPr lang="nl-NL" dirty="0" smtClean="0"/>
          </a:p>
          <a:p>
            <a:pPr marL="871200" lvl="1" indent="-457200"/>
            <a:r>
              <a:rPr lang="nl-NL" dirty="0" smtClean="0"/>
              <a:t>Consumentengedrag</a:t>
            </a:r>
          </a:p>
          <a:p>
            <a:pPr marL="457200" indent="-457200"/>
            <a:r>
              <a:rPr lang="nl-NL" dirty="0" smtClean="0"/>
              <a:t>Consumentenbescherming</a:t>
            </a:r>
          </a:p>
          <a:p>
            <a:pPr marL="871200" lvl="1" indent="-457200"/>
            <a:r>
              <a:rPr lang="nl-NL" dirty="0" smtClean="0"/>
              <a:t>Financiële dienstverlening - </a:t>
            </a:r>
            <a:r>
              <a:rPr lang="nl-NL" dirty="0" err="1" smtClean="0"/>
              <a:t>BigTechs</a:t>
            </a:r>
            <a:endParaRPr lang="nl-NL" dirty="0" smtClean="0"/>
          </a:p>
          <a:p>
            <a:pPr marL="871200" lvl="1" indent="-457200"/>
            <a:r>
              <a:rPr lang="nl-NL" dirty="0" smtClean="0"/>
              <a:t>Beperkte rationaliteit consumenten</a:t>
            </a:r>
            <a:endParaRPr lang="nl-NL" dirty="0"/>
          </a:p>
          <a:p>
            <a:pPr marL="457200" indent="-457200"/>
            <a:r>
              <a:rPr lang="nl-NL" dirty="0" smtClean="0"/>
              <a:t>Kunnen we het tempo van verandering bijbenen?</a:t>
            </a:r>
          </a:p>
          <a:p>
            <a:pPr marL="871200" lvl="1" indent="-457200"/>
            <a:r>
              <a:rPr lang="nl-NL" dirty="0" smtClean="0"/>
              <a:t>Wettelijke kaders</a:t>
            </a:r>
          </a:p>
          <a:p>
            <a:pPr marL="871200" lvl="1" indent="-457200"/>
            <a:r>
              <a:rPr lang="nl-NL" dirty="0" smtClean="0"/>
              <a:t>Toezichttechniek</a:t>
            </a:r>
          </a:p>
          <a:p>
            <a:pPr marL="871200" lvl="1" indent="-457200"/>
            <a:r>
              <a:rPr lang="nl-NL" dirty="0" smtClean="0"/>
              <a:t>Internationalisering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67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98655" y="2055928"/>
            <a:ext cx="8572500" cy="4325400"/>
          </a:xfrm>
          <a:solidFill>
            <a:srgbClr val="5ED2B6">
              <a:alpha val="20000"/>
            </a:srgbClr>
          </a:solidFill>
        </p:spPr>
        <p:txBody>
          <a:bodyPr>
            <a:normAutofit/>
          </a:bodyPr>
          <a:lstStyle/>
          <a:p>
            <a:endParaRPr lang="nl-NL" dirty="0"/>
          </a:p>
          <a:p>
            <a:pPr marL="214313" indent="-214313">
              <a:buFont typeface="Arial"/>
              <a:buChar char="•"/>
            </a:pPr>
            <a:endParaRPr lang="nl-NL" sz="1500" dirty="0"/>
          </a:p>
        </p:txBody>
      </p:sp>
      <p:sp>
        <p:nvSpPr>
          <p:cNvPr id="3" name="ee4pContent1"/>
          <p:cNvSpPr txBox="1"/>
          <p:nvPr/>
        </p:nvSpPr>
        <p:spPr>
          <a:xfrm>
            <a:off x="1664661" y="2305453"/>
            <a:ext cx="7134844" cy="356689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 indent="-128016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  <a:lvl2pPr marL="411480" lvl="1" indent="-128016">
              <a:buClr>
                <a:srgbClr val="3A235F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2pPr>
            <a:lvl3pPr marL="704088" lvl="2" indent="-128016">
              <a:buClr>
                <a:srgbClr val="3A235F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3A235F"/>
                </a:solidFill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000000"/>
                </a:solidFill>
              </a:defRPr>
            </a:lvl5pPr>
            <a:lvl6pPr marL="324000" lvl="5" indent="-216000">
              <a:buClr>
                <a:srgbClr val="3A235F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000000"/>
                </a:solidFill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000000"/>
                </a:solidFill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3A235F"/>
                </a:solidFill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3A235F"/>
                </a:solidFill>
              </a:defRPr>
            </a:lvl9pPr>
          </a:lstStyle>
          <a:p>
            <a:pPr marL="407700" lvl="1" indent="-342900">
              <a:buClrTx/>
              <a:buFont typeface="+mj-lt"/>
              <a:buAutoNum type="arabicPeriod"/>
            </a:pPr>
            <a:endParaRPr lang="nl-NL" sz="15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07700" lvl="1" indent="-342900">
              <a:buClrTx/>
              <a:buFont typeface="+mj-lt"/>
              <a:buAutoNum type="arabicPeriod"/>
            </a:pPr>
            <a:endParaRPr lang="nl-NL" sz="15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07700" lvl="1" indent="-342900">
              <a:buClrTx/>
              <a:buFont typeface="+mj-lt"/>
              <a:buAutoNum type="arabicPeriod"/>
            </a:pPr>
            <a:r>
              <a:rPr lang="nl-NL" sz="1800" b="1" dirty="0">
                <a:solidFill>
                  <a:schemeClr val="tx1"/>
                </a:solidFill>
                <a:latin typeface="Calibri Light" panose="020F0302020204030204" pitchFamily="34" charset="0"/>
              </a:rPr>
              <a:t>De financiële sector digitaliseert</a:t>
            </a:r>
          </a:p>
          <a:p>
            <a:pPr marL="64800" lvl="1" indent="0">
              <a:buClrTx/>
              <a:buNone/>
            </a:pPr>
            <a:endParaRPr lang="nl-NL" sz="18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07700" lvl="1" indent="-342900">
              <a:buClrTx/>
              <a:buFont typeface="+mj-lt"/>
              <a:buAutoNum type="arabicPeriod" startAt="2"/>
            </a:pPr>
            <a:r>
              <a:rPr lang="nl-NL" sz="1800" b="1" dirty="0">
                <a:solidFill>
                  <a:schemeClr val="tx1"/>
                </a:solidFill>
                <a:latin typeface="Calibri Light" panose="020F0302020204030204" pitchFamily="34" charset="0"/>
              </a:rPr>
              <a:t>Macro-economische ontwikkelingen; lage-renteomgeving</a:t>
            </a:r>
          </a:p>
          <a:p>
            <a:pPr marL="64800" lvl="1" indent="0">
              <a:buClrTx/>
              <a:buNone/>
            </a:pPr>
            <a:endParaRPr lang="nl-NL" sz="1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07700" lvl="1" indent="-342900">
              <a:buClrTx/>
              <a:buFont typeface="+mj-lt"/>
              <a:buAutoNum type="arabicPeriod" startAt="3"/>
            </a:pPr>
            <a:r>
              <a:rPr lang="nl-NL" sz="1800" b="1" dirty="0">
                <a:solidFill>
                  <a:schemeClr val="tx1"/>
                </a:solidFill>
                <a:latin typeface="Calibri Light" panose="020F0302020204030204" pitchFamily="34" charset="0"/>
              </a:rPr>
              <a:t>Invoering van (Europese) wet- en regelgeving</a:t>
            </a:r>
          </a:p>
          <a:p>
            <a:pPr marL="407700" lvl="1" indent="-342900">
              <a:buClrTx/>
              <a:buFont typeface="+mj-lt"/>
              <a:buAutoNum type="arabicPeriod" startAt="3"/>
            </a:pPr>
            <a:endParaRPr lang="nl-NL" sz="18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07700" lvl="1" indent="-342900">
              <a:buClrTx/>
              <a:buFont typeface="+mj-lt"/>
              <a:buAutoNum type="arabicPeriod" startAt="3"/>
            </a:pPr>
            <a:r>
              <a:rPr lang="nl-NL" sz="18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Internationale politieke onzekerheid</a:t>
            </a:r>
            <a:endParaRPr lang="nl-NL" sz="18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07700" lvl="1" indent="-342900">
              <a:buClrTx/>
              <a:buFont typeface="+mj-lt"/>
              <a:buAutoNum type="arabicPeriod" startAt="3"/>
            </a:pPr>
            <a:endParaRPr lang="nl-NL" sz="18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07700" lvl="1" indent="-342900">
              <a:buClrTx/>
              <a:buFont typeface="+mj-lt"/>
              <a:buAutoNum type="arabicPeriod" startAt="3"/>
            </a:pPr>
            <a:r>
              <a:rPr lang="nl-NL" sz="1800" b="1" dirty="0">
                <a:solidFill>
                  <a:schemeClr val="tx1"/>
                </a:solidFill>
                <a:latin typeface="Calibri Light" panose="020F0302020204030204" pitchFamily="34" charset="0"/>
              </a:rPr>
              <a:t>Overgang naar een duurzame economie en samenleving </a:t>
            </a:r>
          </a:p>
          <a:p>
            <a:pPr marL="64800" lvl="1" indent="0">
              <a:buClr>
                <a:srgbClr val="3A235F">
                  <a:lumMod val="100000"/>
                </a:srgbClr>
              </a:buClr>
              <a:buNone/>
            </a:pPr>
            <a:endParaRPr lang="nl-NL" sz="15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xmlns="" id="{6D891BD4-DDDD-4217-96EA-2E5C82FBED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9987" y="3636815"/>
            <a:ext cx="887069" cy="887891"/>
            <a:chOff x="1682" y="0"/>
            <a:chExt cx="4316" cy="4320"/>
          </a:xfrm>
        </p:grpSpPr>
        <p:sp>
          <p:nvSpPr>
            <p:cNvPr id="5" name="AutoShape 13">
              <a:extLst>
                <a:ext uri="{FF2B5EF4-FFF2-40B4-BE49-F238E27FC236}">
                  <a16:creationId xmlns:a16="http://schemas.microsoft.com/office/drawing/2014/main" xmlns="" id="{EBF20D5D-71F7-4408-B1CB-4EFBA0CF072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C016E4AE-7D52-4D19-A722-96C41ABF8A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" y="1241"/>
              <a:ext cx="2772" cy="2580"/>
            </a:xfrm>
            <a:custGeom>
              <a:avLst/>
              <a:gdLst>
                <a:gd name="T0" fmla="*/ 481 w 1480"/>
                <a:gd name="T1" fmla="*/ 994 h 1376"/>
                <a:gd name="T2" fmla="*/ 388 w 1480"/>
                <a:gd name="T3" fmla="*/ 1000 h 1376"/>
                <a:gd name="T4" fmla="*/ 300 w 1480"/>
                <a:gd name="T5" fmla="*/ 941 h 1376"/>
                <a:gd name="T6" fmla="*/ 392 w 1480"/>
                <a:gd name="T7" fmla="*/ 758 h 1376"/>
                <a:gd name="T8" fmla="*/ 481 w 1480"/>
                <a:gd name="T9" fmla="*/ 939 h 1376"/>
                <a:gd name="T10" fmla="*/ 481 w 1480"/>
                <a:gd name="T11" fmla="*/ 994 h 1376"/>
                <a:gd name="T12" fmla="*/ 1088 w 1480"/>
                <a:gd name="T13" fmla="*/ 759 h 1376"/>
                <a:gd name="T14" fmla="*/ 999 w 1480"/>
                <a:gd name="T15" fmla="*/ 939 h 1376"/>
                <a:gd name="T16" fmla="*/ 999 w 1480"/>
                <a:gd name="T17" fmla="*/ 994 h 1376"/>
                <a:gd name="T18" fmla="*/ 1092 w 1480"/>
                <a:gd name="T19" fmla="*/ 1001 h 1376"/>
                <a:gd name="T20" fmla="*/ 1180 w 1480"/>
                <a:gd name="T21" fmla="*/ 941 h 1376"/>
                <a:gd name="T22" fmla="*/ 1088 w 1480"/>
                <a:gd name="T23" fmla="*/ 759 h 1376"/>
                <a:gd name="T24" fmla="*/ 1127 w 1480"/>
                <a:gd name="T25" fmla="*/ 392 h 1376"/>
                <a:gd name="T26" fmla="*/ 740 w 1480"/>
                <a:gd name="T27" fmla="*/ 0 h 1376"/>
                <a:gd name="T28" fmla="*/ 353 w 1480"/>
                <a:gd name="T29" fmla="*/ 392 h 1376"/>
                <a:gd name="T30" fmla="*/ 375 w 1480"/>
                <a:gd name="T31" fmla="*/ 553 h 1376"/>
                <a:gd name="T32" fmla="*/ 375 w 1480"/>
                <a:gd name="T33" fmla="*/ 553 h 1376"/>
                <a:gd name="T34" fmla="*/ 526 w 1480"/>
                <a:gd name="T35" fmla="*/ 315 h 1376"/>
                <a:gd name="T36" fmla="*/ 530 w 1480"/>
                <a:gd name="T37" fmla="*/ 316 h 1376"/>
                <a:gd name="T38" fmla="*/ 1039 w 1480"/>
                <a:gd name="T39" fmla="*/ 585 h 1376"/>
                <a:gd name="T40" fmla="*/ 1042 w 1480"/>
                <a:gd name="T41" fmla="*/ 586 h 1376"/>
                <a:gd name="T42" fmla="*/ 1066 w 1480"/>
                <a:gd name="T43" fmla="*/ 586 h 1376"/>
                <a:gd name="T44" fmla="*/ 1070 w 1480"/>
                <a:gd name="T45" fmla="*/ 584 h 1376"/>
                <a:gd name="T46" fmla="*/ 1113 w 1480"/>
                <a:gd name="T47" fmla="*/ 524 h 1376"/>
                <a:gd name="T48" fmla="*/ 1113 w 1480"/>
                <a:gd name="T49" fmla="*/ 525 h 1376"/>
                <a:gd name="T50" fmla="*/ 1127 w 1480"/>
                <a:gd name="T51" fmla="*/ 392 h 1376"/>
                <a:gd name="T52" fmla="*/ 745 w 1480"/>
                <a:gd name="T53" fmla="*/ 1229 h 1376"/>
                <a:gd name="T54" fmla="*/ 735 w 1480"/>
                <a:gd name="T55" fmla="*/ 1229 h 1376"/>
                <a:gd name="T56" fmla="*/ 501 w 1480"/>
                <a:gd name="T57" fmla="*/ 1038 h 1376"/>
                <a:gd name="T58" fmla="*/ 501 w 1480"/>
                <a:gd name="T59" fmla="*/ 1038 h 1376"/>
                <a:gd name="T60" fmla="*/ 183 w 1480"/>
                <a:gd name="T61" fmla="*/ 1092 h 1376"/>
                <a:gd name="T62" fmla="*/ 4 w 1480"/>
                <a:gd name="T63" fmla="*/ 1352 h 1376"/>
                <a:gd name="T64" fmla="*/ 21 w 1480"/>
                <a:gd name="T65" fmla="*/ 1376 h 1376"/>
                <a:gd name="T66" fmla="*/ 1459 w 1480"/>
                <a:gd name="T67" fmla="*/ 1376 h 1376"/>
                <a:gd name="T68" fmla="*/ 1476 w 1480"/>
                <a:gd name="T69" fmla="*/ 1352 h 1376"/>
                <a:gd name="T70" fmla="*/ 1297 w 1480"/>
                <a:gd name="T71" fmla="*/ 1092 h 1376"/>
                <a:gd name="T72" fmla="*/ 979 w 1480"/>
                <a:gd name="T73" fmla="*/ 1038 h 1376"/>
                <a:gd name="T74" fmla="*/ 979 w 1480"/>
                <a:gd name="T75" fmla="*/ 1038 h 1376"/>
                <a:gd name="T76" fmla="*/ 745 w 1480"/>
                <a:gd name="T77" fmla="*/ 1229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0" h="1376">
                  <a:moveTo>
                    <a:pt x="481" y="994"/>
                  </a:moveTo>
                  <a:cubicBezTo>
                    <a:pt x="461" y="995"/>
                    <a:pt x="427" y="996"/>
                    <a:pt x="388" y="1000"/>
                  </a:cubicBezTo>
                  <a:cubicBezTo>
                    <a:pt x="360" y="990"/>
                    <a:pt x="330" y="972"/>
                    <a:pt x="300" y="941"/>
                  </a:cubicBezTo>
                  <a:cubicBezTo>
                    <a:pt x="376" y="933"/>
                    <a:pt x="388" y="831"/>
                    <a:pt x="392" y="758"/>
                  </a:cubicBezTo>
                  <a:cubicBezTo>
                    <a:pt x="421" y="827"/>
                    <a:pt x="453" y="898"/>
                    <a:pt x="481" y="939"/>
                  </a:cubicBezTo>
                  <a:lnTo>
                    <a:pt x="481" y="994"/>
                  </a:lnTo>
                  <a:close/>
                  <a:moveTo>
                    <a:pt x="1088" y="759"/>
                  </a:moveTo>
                  <a:cubicBezTo>
                    <a:pt x="1059" y="828"/>
                    <a:pt x="1027" y="898"/>
                    <a:pt x="999" y="939"/>
                  </a:cubicBezTo>
                  <a:cubicBezTo>
                    <a:pt x="999" y="994"/>
                    <a:pt x="999" y="994"/>
                    <a:pt x="999" y="994"/>
                  </a:cubicBezTo>
                  <a:cubicBezTo>
                    <a:pt x="1019" y="995"/>
                    <a:pt x="1053" y="996"/>
                    <a:pt x="1092" y="1001"/>
                  </a:cubicBezTo>
                  <a:cubicBezTo>
                    <a:pt x="1120" y="990"/>
                    <a:pt x="1150" y="972"/>
                    <a:pt x="1180" y="941"/>
                  </a:cubicBezTo>
                  <a:cubicBezTo>
                    <a:pt x="1104" y="933"/>
                    <a:pt x="1092" y="832"/>
                    <a:pt x="1088" y="759"/>
                  </a:cubicBezTo>
                  <a:close/>
                  <a:moveTo>
                    <a:pt x="1127" y="392"/>
                  </a:moveTo>
                  <a:cubicBezTo>
                    <a:pt x="1127" y="175"/>
                    <a:pt x="959" y="0"/>
                    <a:pt x="740" y="0"/>
                  </a:cubicBezTo>
                  <a:cubicBezTo>
                    <a:pt x="521" y="0"/>
                    <a:pt x="353" y="175"/>
                    <a:pt x="353" y="392"/>
                  </a:cubicBezTo>
                  <a:cubicBezTo>
                    <a:pt x="353" y="440"/>
                    <a:pt x="359" y="510"/>
                    <a:pt x="375" y="553"/>
                  </a:cubicBezTo>
                  <a:cubicBezTo>
                    <a:pt x="375" y="553"/>
                    <a:pt x="375" y="553"/>
                    <a:pt x="375" y="553"/>
                  </a:cubicBezTo>
                  <a:cubicBezTo>
                    <a:pt x="413" y="587"/>
                    <a:pt x="412" y="353"/>
                    <a:pt x="526" y="315"/>
                  </a:cubicBezTo>
                  <a:cubicBezTo>
                    <a:pt x="527" y="315"/>
                    <a:pt x="529" y="315"/>
                    <a:pt x="530" y="316"/>
                  </a:cubicBezTo>
                  <a:cubicBezTo>
                    <a:pt x="1039" y="585"/>
                    <a:pt x="1039" y="585"/>
                    <a:pt x="1039" y="585"/>
                  </a:cubicBezTo>
                  <a:cubicBezTo>
                    <a:pt x="1040" y="585"/>
                    <a:pt x="1041" y="586"/>
                    <a:pt x="1042" y="586"/>
                  </a:cubicBezTo>
                  <a:cubicBezTo>
                    <a:pt x="1066" y="586"/>
                    <a:pt x="1066" y="586"/>
                    <a:pt x="1066" y="586"/>
                  </a:cubicBezTo>
                  <a:cubicBezTo>
                    <a:pt x="1068" y="586"/>
                    <a:pt x="1069" y="585"/>
                    <a:pt x="1070" y="584"/>
                  </a:cubicBezTo>
                  <a:cubicBezTo>
                    <a:pt x="1105" y="544"/>
                    <a:pt x="1112" y="525"/>
                    <a:pt x="1113" y="524"/>
                  </a:cubicBezTo>
                  <a:cubicBezTo>
                    <a:pt x="1113" y="525"/>
                    <a:pt x="1113" y="525"/>
                    <a:pt x="1113" y="525"/>
                  </a:cubicBezTo>
                  <a:cubicBezTo>
                    <a:pt x="1128" y="484"/>
                    <a:pt x="1127" y="439"/>
                    <a:pt x="1127" y="392"/>
                  </a:cubicBezTo>
                  <a:close/>
                  <a:moveTo>
                    <a:pt x="745" y="1229"/>
                  </a:moveTo>
                  <a:cubicBezTo>
                    <a:pt x="742" y="1232"/>
                    <a:pt x="738" y="1232"/>
                    <a:pt x="735" y="1229"/>
                  </a:cubicBezTo>
                  <a:cubicBezTo>
                    <a:pt x="660" y="1169"/>
                    <a:pt x="501" y="1038"/>
                    <a:pt x="501" y="1038"/>
                  </a:cubicBezTo>
                  <a:cubicBezTo>
                    <a:pt x="501" y="1038"/>
                    <a:pt x="501" y="1038"/>
                    <a:pt x="501" y="1038"/>
                  </a:cubicBezTo>
                  <a:cubicBezTo>
                    <a:pt x="501" y="1038"/>
                    <a:pt x="294" y="1040"/>
                    <a:pt x="183" y="1092"/>
                  </a:cubicBezTo>
                  <a:cubicBezTo>
                    <a:pt x="93" y="1133"/>
                    <a:pt x="27" y="1291"/>
                    <a:pt x="4" y="1352"/>
                  </a:cubicBezTo>
                  <a:cubicBezTo>
                    <a:pt x="0" y="1363"/>
                    <a:pt x="9" y="1376"/>
                    <a:pt x="21" y="1376"/>
                  </a:cubicBezTo>
                  <a:cubicBezTo>
                    <a:pt x="1459" y="1376"/>
                    <a:pt x="1459" y="1376"/>
                    <a:pt x="1459" y="1376"/>
                  </a:cubicBezTo>
                  <a:cubicBezTo>
                    <a:pt x="1471" y="1376"/>
                    <a:pt x="1480" y="1363"/>
                    <a:pt x="1476" y="1352"/>
                  </a:cubicBezTo>
                  <a:cubicBezTo>
                    <a:pt x="1453" y="1291"/>
                    <a:pt x="1387" y="1133"/>
                    <a:pt x="1297" y="1092"/>
                  </a:cubicBezTo>
                  <a:cubicBezTo>
                    <a:pt x="1186" y="1040"/>
                    <a:pt x="979" y="1038"/>
                    <a:pt x="979" y="1038"/>
                  </a:cubicBezTo>
                  <a:cubicBezTo>
                    <a:pt x="979" y="1038"/>
                    <a:pt x="979" y="1038"/>
                    <a:pt x="979" y="1038"/>
                  </a:cubicBezTo>
                  <a:cubicBezTo>
                    <a:pt x="979" y="1038"/>
                    <a:pt x="847" y="1147"/>
                    <a:pt x="745" y="1229"/>
                  </a:cubicBezTo>
                  <a:close/>
                </a:path>
              </a:pathLst>
            </a:custGeom>
            <a:solidFill>
              <a:srgbClr val="824FA0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74AA90F-0E59-420F-A6B0-7F08E4855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" y="396"/>
              <a:ext cx="2904" cy="2793"/>
            </a:xfrm>
            <a:custGeom>
              <a:avLst/>
              <a:gdLst>
                <a:gd name="T0" fmla="*/ 829 w 1550"/>
                <a:gd name="T1" fmla="*/ 117 h 1490"/>
                <a:gd name="T2" fmla="*/ 863 w 1550"/>
                <a:gd name="T3" fmla="*/ 222 h 1490"/>
                <a:gd name="T4" fmla="*/ 774 w 1550"/>
                <a:gd name="T5" fmla="*/ 288 h 1490"/>
                <a:gd name="T6" fmla="*/ 687 w 1550"/>
                <a:gd name="T7" fmla="*/ 222 h 1490"/>
                <a:gd name="T8" fmla="*/ 721 w 1550"/>
                <a:gd name="T9" fmla="*/ 117 h 1490"/>
                <a:gd name="T10" fmla="*/ 774 w 1550"/>
                <a:gd name="T11" fmla="*/ 0 h 1490"/>
                <a:gd name="T12" fmla="*/ 774 w 1550"/>
                <a:gd name="T13" fmla="*/ 0 h 1490"/>
                <a:gd name="T14" fmla="*/ 336 w 1550"/>
                <a:gd name="T15" fmla="*/ 175 h 1490"/>
                <a:gd name="T16" fmla="*/ 336 w 1550"/>
                <a:gd name="T17" fmla="*/ 175 h 1490"/>
                <a:gd name="T18" fmla="*/ 200 w 1550"/>
                <a:gd name="T19" fmla="*/ 274 h 1490"/>
                <a:gd name="T20" fmla="*/ 254 w 1550"/>
                <a:gd name="T21" fmla="*/ 438 h 1490"/>
                <a:gd name="T22" fmla="*/ 420 w 1550"/>
                <a:gd name="T23" fmla="*/ 438 h 1490"/>
                <a:gd name="T24" fmla="*/ 475 w 1550"/>
                <a:gd name="T25" fmla="*/ 274 h 1490"/>
                <a:gd name="T26" fmla="*/ 336 w 1550"/>
                <a:gd name="T27" fmla="*/ 175 h 1490"/>
                <a:gd name="T28" fmla="*/ 94 w 1550"/>
                <a:gd name="T29" fmla="*/ 450 h 1490"/>
                <a:gd name="T30" fmla="*/ 94 w 1550"/>
                <a:gd name="T31" fmla="*/ 450 h 1490"/>
                <a:gd name="T32" fmla="*/ 0 w 1550"/>
                <a:gd name="T33" fmla="*/ 519 h 1490"/>
                <a:gd name="T34" fmla="*/ 37 w 1550"/>
                <a:gd name="T35" fmla="*/ 625 h 1490"/>
                <a:gd name="T36" fmla="*/ 152 w 1550"/>
                <a:gd name="T37" fmla="*/ 625 h 1490"/>
                <a:gd name="T38" fmla="*/ 187 w 1550"/>
                <a:gd name="T39" fmla="*/ 519 h 1490"/>
                <a:gd name="T40" fmla="*/ 94 w 1550"/>
                <a:gd name="T41" fmla="*/ 450 h 1490"/>
                <a:gd name="T42" fmla="*/ 1456 w 1550"/>
                <a:gd name="T43" fmla="*/ 450 h 1490"/>
                <a:gd name="T44" fmla="*/ 1456 w 1550"/>
                <a:gd name="T45" fmla="*/ 450 h 1490"/>
                <a:gd name="T46" fmla="*/ 1363 w 1550"/>
                <a:gd name="T47" fmla="*/ 519 h 1490"/>
                <a:gd name="T48" fmla="*/ 1400 w 1550"/>
                <a:gd name="T49" fmla="*/ 625 h 1490"/>
                <a:gd name="T50" fmla="*/ 1517 w 1550"/>
                <a:gd name="T51" fmla="*/ 625 h 1490"/>
                <a:gd name="T52" fmla="*/ 1550 w 1550"/>
                <a:gd name="T53" fmla="*/ 519 h 1490"/>
                <a:gd name="T54" fmla="*/ 1456 w 1550"/>
                <a:gd name="T55" fmla="*/ 450 h 1490"/>
                <a:gd name="T56" fmla="*/ 1212 w 1550"/>
                <a:gd name="T57" fmla="*/ 175 h 1490"/>
                <a:gd name="T58" fmla="*/ 1212 w 1550"/>
                <a:gd name="T59" fmla="*/ 175 h 1490"/>
                <a:gd name="T60" fmla="*/ 1075 w 1550"/>
                <a:gd name="T61" fmla="*/ 274 h 1490"/>
                <a:gd name="T62" fmla="*/ 1127 w 1550"/>
                <a:gd name="T63" fmla="*/ 438 h 1490"/>
                <a:gd name="T64" fmla="*/ 1298 w 1550"/>
                <a:gd name="T65" fmla="*/ 438 h 1490"/>
                <a:gd name="T66" fmla="*/ 1350 w 1550"/>
                <a:gd name="T67" fmla="*/ 274 h 1490"/>
                <a:gd name="T68" fmla="*/ 1212 w 1550"/>
                <a:gd name="T69" fmla="*/ 175 h 1490"/>
                <a:gd name="T70" fmla="*/ 556 w 1550"/>
                <a:gd name="T71" fmla="*/ 1378 h 1490"/>
                <a:gd name="T72" fmla="*/ 564 w 1550"/>
                <a:gd name="T73" fmla="*/ 1455 h 1490"/>
                <a:gd name="T74" fmla="*/ 600 w 1550"/>
                <a:gd name="T75" fmla="*/ 1415 h 1490"/>
                <a:gd name="T76" fmla="*/ 950 w 1550"/>
                <a:gd name="T77" fmla="*/ 1415 h 1490"/>
                <a:gd name="T78" fmla="*/ 986 w 1550"/>
                <a:gd name="T79" fmla="*/ 1455 h 1490"/>
                <a:gd name="T80" fmla="*/ 994 w 1550"/>
                <a:gd name="T81" fmla="*/ 1378 h 1490"/>
                <a:gd name="T82" fmla="*/ 1168 w 1550"/>
                <a:gd name="T83" fmla="*/ 1041 h 1490"/>
                <a:gd name="T84" fmla="*/ 1117 w 1550"/>
                <a:gd name="T85" fmla="*/ 1061 h 1490"/>
                <a:gd name="T86" fmla="*/ 1073 w 1550"/>
                <a:gd name="T87" fmla="*/ 1109 h 1490"/>
                <a:gd name="T88" fmla="*/ 775 w 1550"/>
                <a:gd name="T89" fmla="*/ 1446 h 1490"/>
                <a:gd name="T90" fmla="*/ 477 w 1550"/>
                <a:gd name="T91" fmla="*/ 1109 h 1490"/>
                <a:gd name="T92" fmla="*/ 433 w 1550"/>
                <a:gd name="T93" fmla="*/ 1061 h 1490"/>
                <a:gd name="T94" fmla="*/ 382 w 1550"/>
                <a:gd name="T95" fmla="*/ 1043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0" h="1490">
                  <a:moveTo>
                    <a:pt x="774" y="0"/>
                  </a:moveTo>
                  <a:cubicBezTo>
                    <a:pt x="829" y="117"/>
                    <a:pt x="829" y="117"/>
                    <a:pt x="829" y="117"/>
                  </a:cubicBezTo>
                  <a:cubicBezTo>
                    <a:pt x="950" y="136"/>
                    <a:pt x="950" y="136"/>
                    <a:pt x="950" y="136"/>
                  </a:cubicBezTo>
                  <a:cubicBezTo>
                    <a:pt x="863" y="222"/>
                    <a:pt x="863" y="222"/>
                    <a:pt x="863" y="222"/>
                  </a:cubicBezTo>
                  <a:cubicBezTo>
                    <a:pt x="885" y="350"/>
                    <a:pt x="885" y="350"/>
                    <a:pt x="885" y="350"/>
                  </a:cubicBezTo>
                  <a:cubicBezTo>
                    <a:pt x="774" y="288"/>
                    <a:pt x="774" y="288"/>
                    <a:pt x="774" y="288"/>
                  </a:cubicBezTo>
                  <a:cubicBezTo>
                    <a:pt x="667" y="350"/>
                    <a:pt x="667" y="350"/>
                    <a:pt x="667" y="350"/>
                  </a:cubicBezTo>
                  <a:cubicBezTo>
                    <a:pt x="687" y="222"/>
                    <a:pt x="687" y="222"/>
                    <a:pt x="687" y="222"/>
                  </a:cubicBezTo>
                  <a:cubicBezTo>
                    <a:pt x="600" y="136"/>
                    <a:pt x="600" y="136"/>
                    <a:pt x="600" y="136"/>
                  </a:cubicBezTo>
                  <a:cubicBezTo>
                    <a:pt x="721" y="117"/>
                    <a:pt x="721" y="117"/>
                    <a:pt x="721" y="117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774" y="0"/>
                    <a:pt x="774" y="0"/>
                    <a:pt x="774" y="0"/>
                  </a:cubicBezTo>
                  <a:close/>
                  <a:moveTo>
                    <a:pt x="336" y="175"/>
                  </a:moveTo>
                  <a:cubicBezTo>
                    <a:pt x="336" y="175"/>
                    <a:pt x="336" y="175"/>
                    <a:pt x="336" y="175"/>
                  </a:cubicBezTo>
                  <a:cubicBezTo>
                    <a:pt x="336" y="175"/>
                    <a:pt x="336" y="175"/>
                    <a:pt x="336" y="175"/>
                  </a:cubicBezTo>
                  <a:cubicBezTo>
                    <a:pt x="336" y="175"/>
                    <a:pt x="336" y="175"/>
                    <a:pt x="336" y="175"/>
                  </a:cubicBezTo>
                  <a:cubicBezTo>
                    <a:pt x="294" y="264"/>
                    <a:pt x="294" y="264"/>
                    <a:pt x="294" y="264"/>
                  </a:cubicBezTo>
                  <a:cubicBezTo>
                    <a:pt x="200" y="274"/>
                    <a:pt x="200" y="274"/>
                    <a:pt x="200" y="274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336" y="390"/>
                    <a:pt x="336" y="390"/>
                    <a:pt x="336" y="390"/>
                  </a:cubicBezTo>
                  <a:cubicBezTo>
                    <a:pt x="420" y="438"/>
                    <a:pt x="420" y="438"/>
                    <a:pt x="420" y="438"/>
                  </a:cubicBezTo>
                  <a:cubicBezTo>
                    <a:pt x="406" y="342"/>
                    <a:pt x="406" y="342"/>
                    <a:pt x="406" y="342"/>
                  </a:cubicBezTo>
                  <a:cubicBezTo>
                    <a:pt x="475" y="274"/>
                    <a:pt x="475" y="274"/>
                    <a:pt x="475" y="274"/>
                  </a:cubicBezTo>
                  <a:cubicBezTo>
                    <a:pt x="380" y="264"/>
                    <a:pt x="380" y="264"/>
                    <a:pt x="380" y="264"/>
                  </a:cubicBezTo>
                  <a:cubicBezTo>
                    <a:pt x="336" y="175"/>
                    <a:pt x="336" y="175"/>
                    <a:pt x="336" y="175"/>
                  </a:cubicBezTo>
                  <a:close/>
                  <a:moveTo>
                    <a:pt x="94" y="450"/>
                  </a:moveTo>
                  <a:cubicBezTo>
                    <a:pt x="94" y="450"/>
                    <a:pt x="94" y="450"/>
                    <a:pt x="94" y="450"/>
                  </a:cubicBezTo>
                  <a:cubicBezTo>
                    <a:pt x="94" y="450"/>
                    <a:pt x="94" y="450"/>
                    <a:pt x="94" y="450"/>
                  </a:cubicBezTo>
                  <a:cubicBezTo>
                    <a:pt x="94" y="450"/>
                    <a:pt x="94" y="450"/>
                    <a:pt x="94" y="450"/>
                  </a:cubicBezTo>
                  <a:cubicBezTo>
                    <a:pt x="64" y="509"/>
                    <a:pt x="64" y="509"/>
                    <a:pt x="64" y="509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46" y="563"/>
                    <a:pt x="46" y="563"/>
                    <a:pt x="46" y="563"/>
                  </a:cubicBezTo>
                  <a:cubicBezTo>
                    <a:pt x="37" y="625"/>
                    <a:pt x="37" y="625"/>
                    <a:pt x="37" y="625"/>
                  </a:cubicBezTo>
                  <a:cubicBezTo>
                    <a:pt x="94" y="595"/>
                    <a:pt x="94" y="595"/>
                    <a:pt x="94" y="595"/>
                  </a:cubicBezTo>
                  <a:cubicBezTo>
                    <a:pt x="152" y="625"/>
                    <a:pt x="152" y="625"/>
                    <a:pt x="152" y="625"/>
                  </a:cubicBezTo>
                  <a:cubicBezTo>
                    <a:pt x="142" y="563"/>
                    <a:pt x="142" y="563"/>
                    <a:pt x="142" y="563"/>
                  </a:cubicBezTo>
                  <a:cubicBezTo>
                    <a:pt x="187" y="519"/>
                    <a:pt x="187" y="519"/>
                    <a:pt x="187" y="519"/>
                  </a:cubicBezTo>
                  <a:cubicBezTo>
                    <a:pt x="123" y="509"/>
                    <a:pt x="123" y="509"/>
                    <a:pt x="123" y="509"/>
                  </a:cubicBezTo>
                  <a:cubicBezTo>
                    <a:pt x="94" y="450"/>
                    <a:pt x="94" y="450"/>
                    <a:pt x="94" y="450"/>
                  </a:cubicBezTo>
                  <a:close/>
                  <a:moveTo>
                    <a:pt x="1456" y="450"/>
                  </a:moveTo>
                  <a:cubicBezTo>
                    <a:pt x="1456" y="450"/>
                    <a:pt x="1456" y="450"/>
                    <a:pt x="1456" y="450"/>
                  </a:cubicBezTo>
                  <a:cubicBezTo>
                    <a:pt x="1456" y="450"/>
                    <a:pt x="1456" y="450"/>
                    <a:pt x="1456" y="450"/>
                  </a:cubicBezTo>
                  <a:cubicBezTo>
                    <a:pt x="1456" y="450"/>
                    <a:pt x="1456" y="450"/>
                    <a:pt x="1456" y="450"/>
                  </a:cubicBezTo>
                  <a:cubicBezTo>
                    <a:pt x="1429" y="509"/>
                    <a:pt x="1429" y="509"/>
                    <a:pt x="1429" y="509"/>
                  </a:cubicBezTo>
                  <a:cubicBezTo>
                    <a:pt x="1363" y="519"/>
                    <a:pt x="1363" y="519"/>
                    <a:pt x="1363" y="519"/>
                  </a:cubicBezTo>
                  <a:cubicBezTo>
                    <a:pt x="1411" y="563"/>
                    <a:pt x="1411" y="563"/>
                    <a:pt x="1411" y="563"/>
                  </a:cubicBezTo>
                  <a:cubicBezTo>
                    <a:pt x="1400" y="625"/>
                    <a:pt x="1400" y="625"/>
                    <a:pt x="1400" y="625"/>
                  </a:cubicBezTo>
                  <a:cubicBezTo>
                    <a:pt x="1456" y="595"/>
                    <a:pt x="1456" y="595"/>
                    <a:pt x="1456" y="595"/>
                  </a:cubicBezTo>
                  <a:cubicBezTo>
                    <a:pt x="1517" y="625"/>
                    <a:pt x="1517" y="625"/>
                    <a:pt x="1517" y="625"/>
                  </a:cubicBezTo>
                  <a:cubicBezTo>
                    <a:pt x="1504" y="563"/>
                    <a:pt x="1504" y="563"/>
                    <a:pt x="1504" y="563"/>
                  </a:cubicBezTo>
                  <a:cubicBezTo>
                    <a:pt x="1550" y="519"/>
                    <a:pt x="1550" y="519"/>
                    <a:pt x="1550" y="519"/>
                  </a:cubicBezTo>
                  <a:cubicBezTo>
                    <a:pt x="1488" y="509"/>
                    <a:pt x="1488" y="509"/>
                    <a:pt x="1488" y="509"/>
                  </a:cubicBezTo>
                  <a:cubicBezTo>
                    <a:pt x="1456" y="450"/>
                    <a:pt x="1456" y="450"/>
                    <a:pt x="1456" y="450"/>
                  </a:cubicBezTo>
                  <a:close/>
                  <a:moveTo>
                    <a:pt x="1212" y="175"/>
                  </a:moveTo>
                  <a:cubicBezTo>
                    <a:pt x="1212" y="175"/>
                    <a:pt x="1212" y="175"/>
                    <a:pt x="1212" y="175"/>
                  </a:cubicBezTo>
                  <a:cubicBezTo>
                    <a:pt x="1212" y="175"/>
                    <a:pt x="1212" y="175"/>
                    <a:pt x="1212" y="175"/>
                  </a:cubicBezTo>
                  <a:cubicBezTo>
                    <a:pt x="1212" y="175"/>
                    <a:pt x="1212" y="175"/>
                    <a:pt x="1212" y="175"/>
                  </a:cubicBezTo>
                  <a:cubicBezTo>
                    <a:pt x="1170" y="264"/>
                    <a:pt x="1170" y="264"/>
                    <a:pt x="1170" y="264"/>
                  </a:cubicBezTo>
                  <a:cubicBezTo>
                    <a:pt x="1075" y="274"/>
                    <a:pt x="1075" y="274"/>
                    <a:pt x="1075" y="274"/>
                  </a:cubicBezTo>
                  <a:cubicBezTo>
                    <a:pt x="1141" y="342"/>
                    <a:pt x="1141" y="342"/>
                    <a:pt x="1141" y="342"/>
                  </a:cubicBezTo>
                  <a:cubicBezTo>
                    <a:pt x="1127" y="438"/>
                    <a:pt x="1127" y="438"/>
                    <a:pt x="1127" y="438"/>
                  </a:cubicBezTo>
                  <a:cubicBezTo>
                    <a:pt x="1212" y="390"/>
                    <a:pt x="1212" y="390"/>
                    <a:pt x="1212" y="390"/>
                  </a:cubicBezTo>
                  <a:cubicBezTo>
                    <a:pt x="1298" y="438"/>
                    <a:pt x="1298" y="438"/>
                    <a:pt x="1298" y="438"/>
                  </a:cubicBezTo>
                  <a:cubicBezTo>
                    <a:pt x="1282" y="342"/>
                    <a:pt x="1282" y="342"/>
                    <a:pt x="1282" y="342"/>
                  </a:cubicBezTo>
                  <a:cubicBezTo>
                    <a:pt x="1350" y="274"/>
                    <a:pt x="1350" y="274"/>
                    <a:pt x="1350" y="274"/>
                  </a:cubicBezTo>
                  <a:cubicBezTo>
                    <a:pt x="1255" y="264"/>
                    <a:pt x="1255" y="264"/>
                    <a:pt x="1255" y="264"/>
                  </a:cubicBezTo>
                  <a:cubicBezTo>
                    <a:pt x="1212" y="175"/>
                    <a:pt x="1212" y="175"/>
                    <a:pt x="1212" y="175"/>
                  </a:cubicBezTo>
                  <a:close/>
                  <a:moveTo>
                    <a:pt x="439" y="1133"/>
                  </a:moveTo>
                  <a:cubicBezTo>
                    <a:pt x="458" y="1180"/>
                    <a:pt x="519" y="1330"/>
                    <a:pt x="556" y="1378"/>
                  </a:cubicBezTo>
                  <a:cubicBezTo>
                    <a:pt x="556" y="1448"/>
                    <a:pt x="556" y="1448"/>
                    <a:pt x="556" y="1448"/>
                  </a:cubicBezTo>
                  <a:cubicBezTo>
                    <a:pt x="564" y="1455"/>
                    <a:pt x="564" y="1455"/>
                    <a:pt x="564" y="1455"/>
                  </a:cubicBezTo>
                  <a:cubicBezTo>
                    <a:pt x="564" y="1455"/>
                    <a:pt x="578" y="1467"/>
                    <a:pt x="600" y="1484"/>
                  </a:cubicBezTo>
                  <a:cubicBezTo>
                    <a:pt x="600" y="1415"/>
                    <a:pt x="600" y="1415"/>
                    <a:pt x="600" y="1415"/>
                  </a:cubicBezTo>
                  <a:cubicBezTo>
                    <a:pt x="649" y="1449"/>
                    <a:pt x="723" y="1490"/>
                    <a:pt x="775" y="1490"/>
                  </a:cubicBezTo>
                  <a:cubicBezTo>
                    <a:pt x="827" y="1490"/>
                    <a:pt x="901" y="1449"/>
                    <a:pt x="950" y="1415"/>
                  </a:cubicBezTo>
                  <a:cubicBezTo>
                    <a:pt x="950" y="1484"/>
                    <a:pt x="950" y="1484"/>
                    <a:pt x="950" y="1484"/>
                  </a:cubicBezTo>
                  <a:cubicBezTo>
                    <a:pt x="972" y="1466"/>
                    <a:pt x="986" y="1455"/>
                    <a:pt x="986" y="1455"/>
                  </a:cubicBezTo>
                  <a:cubicBezTo>
                    <a:pt x="994" y="1448"/>
                    <a:pt x="994" y="1448"/>
                    <a:pt x="994" y="1448"/>
                  </a:cubicBezTo>
                  <a:cubicBezTo>
                    <a:pt x="994" y="1378"/>
                    <a:pt x="994" y="1378"/>
                    <a:pt x="994" y="1378"/>
                  </a:cubicBezTo>
                  <a:cubicBezTo>
                    <a:pt x="1031" y="1330"/>
                    <a:pt x="1092" y="1180"/>
                    <a:pt x="1111" y="1133"/>
                  </a:cubicBezTo>
                  <a:cubicBezTo>
                    <a:pt x="1154" y="1107"/>
                    <a:pt x="1165" y="1061"/>
                    <a:pt x="1168" y="1041"/>
                  </a:cubicBezTo>
                  <a:cubicBezTo>
                    <a:pt x="1168" y="1040"/>
                    <a:pt x="1168" y="1038"/>
                    <a:pt x="1168" y="1036"/>
                  </a:cubicBezTo>
                  <a:cubicBezTo>
                    <a:pt x="1117" y="1061"/>
                    <a:pt x="1117" y="1061"/>
                    <a:pt x="1117" y="1061"/>
                  </a:cubicBezTo>
                  <a:cubicBezTo>
                    <a:pt x="1111" y="1074"/>
                    <a:pt x="1101" y="1089"/>
                    <a:pt x="1083" y="1098"/>
                  </a:cubicBezTo>
                  <a:cubicBezTo>
                    <a:pt x="1078" y="1100"/>
                    <a:pt x="1075" y="1104"/>
                    <a:pt x="1073" y="1109"/>
                  </a:cubicBezTo>
                  <a:cubicBezTo>
                    <a:pt x="1038" y="1200"/>
                    <a:pt x="978" y="1335"/>
                    <a:pt x="956" y="1354"/>
                  </a:cubicBezTo>
                  <a:cubicBezTo>
                    <a:pt x="922" y="1385"/>
                    <a:pt x="826" y="1446"/>
                    <a:pt x="775" y="1446"/>
                  </a:cubicBezTo>
                  <a:cubicBezTo>
                    <a:pt x="724" y="1446"/>
                    <a:pt x="628" y="1385"/>
                    <a:pt x="594" y="1354"/>
                  </a:cubicBezTo>
                  <a:cubicBezTo>
                    <a:pt x="572" y="1335"/>
                    <a:pt x="512" y="1200"/>
                    <a:pt x="477" y="1109"/>
                  </a:cubicBezTo>
                  <a:cubicBezTo>
                    <a:pt x="475" y="1104"/>
                    <a:pt x="472" y="1100"/>
                    <a:pt x="467" y="1098"/>
                  </a:cubicBezTo>
                  <a:cubicBezTo>
                    <a:pt x="449" y="1089"/>
                    <a:pt x="439" y="1074"/>
                    <a:pt x="433" y="1061"/>
                  </a:cubicBezTo>
                  <a:cubicBezTo>
                    <a:pt x="382" y="1037"/>
                    <a:pt x="382" y="1037"/>
                    <a:pt x="382" y="1037"/>
                  </a:cubicBezTo>
                  <a:cubicBezTo>
                    <a:pt x="382" y="1039"/>
                    <a:pt x="382" y="1041"/>
                    <a:pt x="382" y="1043"/>
                  </a:cubicBezTo>
                  <a:cubicBezTo>
                    <a:pt x="386" y="1067"/>
                    <a:pt x="398" y="1108"/>
                    <a:pt x="439" y="1133"/>
                  </a:cubicBezTo>
                  <a:close/>
                </a:path>
              </a:pathLst>
            </a:custGeom>
            <a:solidFill>
              <a:srgbClr val="3A235F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3" y="4652220"/>
            <a:ext cx="696234" cy="696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7" y="2761310"/>
            <a:ext cx="747990" cy="74799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0000" y="626400"/>
            <a:ext cx="7812440" cy="677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5 </a:t>
            </a:r>
            <a:r>
              <a:rPr lang="nl-NL" dirty="0"/>
              <a:t>belangrijke trends en </a:t>
            </a:r>
            <a:r>
              <a:rPr lang="nl-NL" dirty="0" smtClean="0"/>
              <a:t>ontwikkelingen financieel toezicht</a:t>
            </a:r>
            <a:endParaRPr lang="nl-NL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215536" y="6602869"/>
            <a:ext cx="180000" cy="138499"/>
          </a:xfrm>
          <a:prstGeom prst="rect">
            <a:avLst/>
          </a:prstGeom>
        </p:spPr>
        <p:txBody>
          <a:bodyPr/>
          <a:lstStyle/>
          <a:p>
            <a:r>
              <a:rPr lang="nl-NL" sz="900" dirty="0" smtClean="0">
                <a:solidFill>
                  <a:schemeClr val="bg1"/>
                </a:solidFill>
              </a:rPr>
              <a:t>3</a:t>
            </a:r>
            <a:endParaRPr lang="nl-NL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>
                <a:solidFill>
                  <a:prstClr val="white"/>
                </a:solidFill>
              </a:rPr>
              <a:pPr/>
              <a:t>4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1916832"/>
            <a:ext cx="2393360" cy="3888432"/>
          </a:xfrm>
          <a:prstGeom prst="rect">
            <a:avLst/>
          </a:prstGeom>
          <a:noFill/>
          <a:ln w="19050">
            <a:solidFill>
              <a:schemeClr val="accent4">
                <a:lumMod val="6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889143" y="2546830"/>
            <a:ext cx="2321830" cy="24622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28588" indent="-128588">
              <a:buFont typeface="Wingdings" panose="05000000000000000000" pitchFamily="2" charset="2"/>
              <a:buChar char="§"/>
            </a:pPr>
            <a:r>
              <a:rPr lang="nl-NL" altLang="nl-NL" sz="1100" dirty="0"/>
              <a:t>Big-data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nl-NL" altLang="nl-NL" sz="1100" dirty="0"/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nl-NL" altLang="nl-NL" sz="1100" dirty="0"/>
              <a:t>Kunstmatige intelligentie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nl-NL" altLang="nl-NL" sz="1100" dirty="0"/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nl-NL" altLang="nl-NL" sz="1100" dirty="0"/>
              <a:t>Blockchain   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nl-NL" altLang="nl-NL" sz="1100" dirty="0"/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nl-NL" altLang="nl-NL" sz="1100" dirty="0"/>
              <a:t>Geavanceerdere identificatie-, authenticatie en </a:t>
            </a:r>
            <a:r>
              <a:rPr lang="nl-NL" altLang="nl-NL" sz="1100" dirty="0" smtClean="0"/>
              <a:t>encryptietechnieken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nl-NL" altLang="nl-NL" sz="1100" dirty="0"/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nl-NL" altLang="nl-NL" sz="1100" dirty="0" err="1" smtClean="0"/>
              <a:t>Social</a:t>
            </a:r>
            <a:r>
              <a:rPr lang="nl-NL" altLang="nl-NL" sz="1100" dirty="0" smtClean="0"/>
              <a:t> media, </a:t>
            </a:r>
            <a:r>
              <a:rPr lang="nl-NL" altLang="nl-NL" sz="1100" dirty="0" err="1" smtClean="0"/>
              <a:t>influencers</a:t>
            </a:r>
            <a:endParaRPr lang="nl-NL" altLang="nl-NL" sz="1100" dirty="0"/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nl-NL" altLang="nl-NL" sz="1100" dirty="0"/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nl-NL" altLang="nl-NL" sz="1100" dirty="0" err="1"/>
              <a:t>Etc</a:t>
            </a:r>
            <a:r>
              <a:rPr lang="nl-NL" altLang="nl-NL" sz="1100" dirty="0"/>
              <a:t>…</a:t>
            </a:r>
          </a:p>
          <a:p>
            <a:pPr marL="0" indent="0"/>
            <a:endParaRPr lang="nl-NL" altLang="nl-NL" sz="1100" dirty="0"/>
          </a:p>
        </p:txBody>
      </p:sp>
      <p:cxnSp>
        <p:nvCxnSpPr>
          <p:cNvPr id="10" name="Straight Connector 29"/>
          <p:cNvCxnSpPr/>
          <p:nvPr/>
        </p:nvCxnSpPr>
        <p:spPr>
          <a:xfrm>
            <a:off x="858363" y="2454201"/>
            <a:ext cx="232183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889143" y="1975528"/>
            <a:ext cx="232183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nl-NL" altLang="nl-NL" sz="1200" b="1" dirty="0"/>
              <a:t>Veel innovatie &amp; </a:t>
            </a:r>
            <a:r>
              <a:rPr lang="nl-NL" altLang="nl-NL" sz="1200" b="1" dirty="0" err="1"/>
              <a:t>fintech</a:t>
            </a:r>
            <a:r>
              <a:rPr lang="nl-NL" altLang="nl-NL" sz="1200" b="1" dirty="0"/>
              <a:t> gedreven ontwikkelingen …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06633" y="1916832"/>
            <a:ext cx="2393360" cy="3888432"/>
          </a:xfrm>
          <a:prstGeom prst="rect">
            <a:avLst/>
          </a:prstGeom>
          <a:noFill/>
          <a:ln w="19050">
            <a:solidFill>
              <a:schemeClr val="accent4">
                <a:lumMod val="6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468192" y="2546829"/>
            <a:ext cx="2321830" cy="31393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28588" indent="-128588">
              <a:buFont typeface="Wingdings" panose="05000000000000000000" pitchFamily="2" charset="2"/>
              <a:buChar char="§"/>
            </a:pPr>
            <a:r>
              <a:rPr lang="nl-NL" altLang="nl-NL" sz="1100" dirty="0"/>
              <a:t>Het beschikbaar komen van steeds meer data in combinatie met nieuwe technieken betekent dat ook </a:t>
            </a:r>
            <a:r>
              <a:rPr lang="nl-NL" altLang="nl-NL" sz="1100" b="1" dirty="0"/>
              <a:t>steeds meer complexe functies worden geautomatiseerd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nl-NL" altLang="nl-NL" sz="1100" dirty="0"/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nl-NL" sz="1100" dirty="0"/>
              <a:t>Er wordt </a:t>
            </a:r>
            <a:r>
              <a:rPr lang="nl-NL" sz="1100" b="1" dirty="0"/>
              <a:t>steeds meer geïnvesteerd in </a:t>
            </a:r>
            <a:r>
              <a:rPr lang="nl-NL" sz="1100" b="1" dirty="0" err="1"/>
              <a:t>fintech</a:t>
            </a:r>
            <a:r>
              <a:rPr lang="nl-NL" sz="1100" dirty="0"/>
              <a:t>. Wereldwijd werd zo’n 20 miljard euro opgehaald in 2015. Dit is een stijging van 70% ten opzichte van 2014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nl-NL" altLang="nl-NL" sz="1100" dirty="0"/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nl-NL" altLang="nl-NL" sz="1100" b="1" dirty="0"/>
              <a:t>Nieuwe wetgeving</a:t>
            </a:r>
            <a:r>
              <a:rPr lang="nl-NL" altLang="nl-NL" sz="1100" dirty="0"/>
              <a:t>, zoals PSD2, biedt kansen voor nieuwe toetreders</a:t>
            </a:r>
          </a:p>
          <a:p>
            <a:pPr marL="0" indent="0"/>
            <a:endParaRPr lang="nl-NL" altLang="nl-NL" sz="1100" dirty="0"/>
          </a:p>
        </p:txBody>
      </p:sp>
      <p:cxnSp>
        <p:nvCxnSpPr>
          <p:cNvPr id="14" name="Straight Connector 29"/>
          <p:cNvCxnSpPr/>
          <p:nvPr/>
        </p:nvCxnSpPr>
        <p:spPr>
          <a:xfrm>
            <a:off x="3437412" y="2454201"/>
            <a:ext cx="232183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468192" y="1975528"/>
            <a:ext cx="232183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nl-NL" altLang="nl-NL" sz="1200" b="1" dirty="0"/>
              <a:t>… lijken in een </a:t>
            </a:r>
            <a:r>
              <a:rPr lang="nl-NL" altLang="nl-NL" sz="1200" b="1" dirty="0" err="1"/>
              <a:t>stroom-versnelling</a:t>
            </a:r>
            <a:r>
              <a:rPr lang="nl-NL" altLang="nl-NL" sz="1200" b="1" dirty="0"/>
              <a:t> te komen…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40611" y="1916832"/>
            <a:ext cx="2393360" cy="3888432"/>
          </a:xfrm>
          <a:prstGeom prst="rect">
            <a:avLst/>
          </a:prstGeom>
          <a:noFill/>
          <a:ln w="19050">
            <a:solidFill>
              <a:schemeClr val="accent4">
                <a:lumMod val="6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6102170" y="2546829"/>
            <a:ext cx="2321830" cy="33085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28588" indent="-128588">
              <a:buFont typeface="Wingdings" panose="05000000000000000000" pitchFamily="2" charset="2"/>
              <a:buChar char="§"/>
            </a:pPr>
            <a:r>
              <a:rPr lang="nl-NL" altLang="nl-NL" sz="1100" dirty="0"/>
              <a:t>Nieuwe </a:t>
            </a:r>
            <a:r>
              <a:rPr lang="nl-NL" altLang="nl-NL" sz="1100" b="1" dirty="0"/>
              <a:t>toezicht vragen en dilemma’s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nl-NL" altLang="nl-NL" sz="1100" dirty="0"/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nl-NL" altLang="nl-NL" sz="1100" dirty="0"/>
              <a:t>Het opbouwen van </a:t>
            </a:r>
            <a:r>
              <a:rPr lang="nl-NL" altLang="nl-NL" sz="1100" b="1" dirty="0"/>
              <a:t>voldoende kennis en vaardigheden</a:t>
            </a:r>
            <a:r>
              <a:rPr lang="nl-NL" altLang="nl-NL" sz="1100" dirty="0"/>
              <a:t> hebben om onderzoek te doen in deze nieuwe omgeving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nl-NL" altLang="nl-NL" sz="1100" dirty="0"/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nl-NL" altLang="nl-NL" sz="1100" dirty="0"/>
              <a:t>De </a:t>
            </a:r>
            <a:r>
              <a:rPr lang="nl-NL" altLang="nl-NL" sz="1100" b="1" dirty="0"/>
              <a:t>sociale netwerken </a:t>
            </a:r>
            <a:r>
              <a:rPr lang="nl-NL" altLang="nl-NL" sz="1100" dirty="0"/>
              <a:t>waarin we opereren staan ver af van die waarin de nieuwe ontwikkelingen plaatsvinden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nl-NL" altLang="nl-NL" sz="1100" dirty="0"/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nl-NL" altLang="nl-NL" sz="1100" dirty="0"/>
              <a:t>Het </a:t>
            </a:r>
            <a:r>
              <a:rPr lang="nl-NL" altLang="nl-NL" sz="1100" b="1" dirty="0"/>
              <a:t>wettelijk kader </a:t>
            </a:r>
            <a:r>
              <a:rPr lang="nl-NL" altLang="nl-NL" sz="1100" dirty="0"/>
              <a:t>waarbinnen we opereren, past niet altijd meer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endParaRPr lang="nl-NL" altLang="nl-NL" sz="1100" dirty="0"/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nl-NL" altLang="nl-NL" sz="1100" dirty="0" err="1"/>
              <a:t>Etc</a:t>
            </a:r>
            <a:r>
              <a:rPr lang="nl-NL" altLang="nl-NL" sz="1100" dirty="0"/>
              <a:t>…</a:t>
            </a:r>
          </a:p>
          <a:p>
            <a:pPr marL="0" indent="0"/>
            <a:endParaRPr lang="nl-NL" altLang="nl-NL" sz="11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71390" y="2454201"/>
            <a:ext cx="232183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102170" y="1975528"/>
            <a:ext cx="232183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nl-NL" altLang="nl-NL" sz="1200" b="1" dirty="0"/>
              <a:t>…met directe consequenties voor de AFM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20000" y="626400"/>
            <a:ext cx="7704000" cy="677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Ontwikkelingen </a:t>
            </a:r>
            <a:r>
              <a:rPr lang="nl-NL" dirty="0" err="1" smtClean="0"/>
              <a:t>Fintech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68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“</a:t>
            </a:r>
            <a:r>
              <a:rPr lang="nl-NL" dirty="0" err="1" smtClean="0"/>
              <a:t>Unbundling</a:t>
            </a:r>
            <a:r>
              <a:rPr lang="nl-NL" dirty="0" smtClean="0"/>
              <a:t>” heeft grote impact 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/>
              <a:t>5</a:t>
            </a:fld>
            <a:endParaRPr lang="nl-NL"/>
          </a:p>
        </p:txBody>
      </p:sp>
      <p:pic>
        <p:nvPicPr>
          <p:cNvPr id="8" name="Picture 4" descr="Afbeeldingsresultaat voor fintech unbundling ban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/>
          <a:stretch/>
        </p:blipFill>
        <p:spPr bwMode="auto">
          <a:xfrm>
            <a:off x="899593" y="1321296"/>
            <a:ext cx="6552728" cy="54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Beperkte rationaliteit consumenten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/>
              <a:t>6</a:t>
            </a:fld>
            <a:endParaRPr lang="nl-NL"/>
          </a:p>
        </p:txBody>
      </p:sp>
      <p:pic>
        <p:nvPicPr>
          <p:cNvPr id="6" name="Picture 2" descr="Gerelateerde afbeeld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36090" cy="48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5949280"/>
            <a:ext cx="9144000" cy="503984"/>
          </a:xfrm>
          <a:prstGeom prst="rect">
            <a:avLst/>
          </a:prstGeom>
          <a:solidFill>
            <a:srgbClr val="3A235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/>
              <a:t>Wordt misbruik gemaakt van voorspelbare ‘denkfouten’ om </a:t>
            </a:r>
            <a:r>
              <a:rPr lang="nl-NL" sz="1600" dirty="0" smtClean="0"/>
              <a:t>klant </a:t>
            </a:r>
            <a:r>
              <a:rPr lang="nl-NL" sz="1600" dirty="0"/>
              <a:t>tegen eigen belang in te laten handelen?</a:t>
            </a:r>
            <a:endParaRPr lang="nl-NL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Digitalisering kan leiden tot verleiding en manipulatie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/>
              <a:t>7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52936"/>
            <a:ext cx="9144001" cy="20002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67544" y="3068960"/>
            <a:ext cx="8221826" cy="1562926"/>
            <a:chOff x="-3424192" y="3602193"/>
            <a:chExt cx="11138721" cy="2117413"/>
          </a:xfrm>
        </p:grpSpPr>
        <p:pic>
          <p:nvPicPr>
            <p:cNvPr id="9" name="Picture 8" descr="A picture containing athletic game, sport&#10;&#10;Description generated with very high confidence">
              <a:extLst>
                <a:ext uri="{FF2B5EF4-FFF2-40B4-BE49-F238E27FC236}">
                  <a16:creationId xmlns:a16="http://schemas.microsoft.com/office/drawing/2014/main" xmlns="" id="{65A715D5-EF90-4828-BB39-BDB4D3CA3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24192" y="3602193"/>
              <a:ext cx="2177464" cy="21146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3653" y="3602193"/>
              <a:ext cx="2051719" cy="21146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1141" y="3602193"/>
              <a:ext cx="2206374" cy="21174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AA78DAC-56CA-4ED1-8D4E-503563DBE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362" r="18473" b="3074"/>
            <a:stretch/>
          </p:blipFill>
          <p:spPr>
            <a:xfrm>
              <a:off x="3236513" y="3602193"/>
              <a:ext cx="2189310" cy="21174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 descr="A person lying on a bed&#10;&#10;Description generated with very high confidence">
              <a:extLst>
                <a:ext uri="{FF2B5EF4-FFF2-40B4-BE49-F238E27FC236}">
                  <a16:creationId xmlns:a16="http://schemas.microsoft.com/office/drawing/2014/main" xmlns="" id="{B1173B5E-8557-4C39-A508-4D0922E8E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5765" y="3602193"/>
              <a:ext cx="2188764" cy="21100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11951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Hoog niveau van </a:t>
            </a:r>
            <a:r>
              <a:rPr lang="nl-NL" dirty="0" err="1" smtClean="0"/>
              <a:t>consumenten-bescherming</a:t>
            </a:r>
            <a:r>
              <a:rPr lang="nl-NL" dirty="0" smtClean="0"/>
              <a:t> in financiële sector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286000"/>
            <a:ext cx="5004128" cy="3855600"/>
          </a:xfrm>
        </p:spPr>
        <p:txBody>
          <a:bodyPr/>
          <a:lstStyle/>
          <a:p>
            <a:pPr indent="0">
              <a:buNone/>
            </a:pPr>
            <a:r>
              <a:rPr lang="nl-NL" b="1" dirty="0" smtClean="0"/>
              <a:t>Publiekrechtelijke eisen</a:t>
            </a:r>
          </a:p>
          <a:p>
            <a:pPr marL="457200" indent="-457200"/>
            <a:r>
              <a:rPr lang="nl-NL" dirty="0" smtClean="0"/>
              <a:t>Zorgplicht</a:t>
            </a:r>
          </a:p>
          <a:p>
            <a:pPr marL="457200" indent="-457200"/>
            <a:r>
              <a:rPr lang="nl-NL" dirty="0" smtClean="0"/>
              <a:t>Productontwikkelingsregels</a:t>
            </a:r>
          </a:p>
          <a:p>
            <a:pPr marL="457200" indent="-457200"/>
            <a:r>
              <a:rPr lang="nl-NL" dirty="0" smtClean="0"/>
              <a:t>Transparantieverplichtingen</a:t>
            </a:r>
          </a:p>
          <a:p>
            <a:pPr marL="457200" indent="-457200"/>
            <a:r>
              <a:rPr lang="nl-NL" dirty="0" smtClean="0"/>
              <a:t>Adviesregels</a:t>
            </a:r>
          </a:p>
          <a:p>
            <a:pPr marL="457200" indent="-457200"/>
            <a:r>
              <a:rPr lang="nl-NL" dirty="0" smtClean="0"/>
              <a:t>Regels tegen overkreditering</a:t>
            </a:r>
          </a:p>
          <a:p>
            <a:pPr marL="457200" indent="-457200"/>
            <a:r>
              <a:rPr lang="nl-NL" dirty="0" smtClean="0"/>
              <a:t>Toezicht</a:t>
            </a:r>
            <a:endParaRPr lang="nl-NL" dirty="0"/>
          </a:p>
          <a:p>
            <a:pPr indent="0">
              <a:buNone/>
            </a:pPr>
            <a:endParaRPr lang="nl-NL" dirty="0"/>
          </a:p>
          <a:p>
            <a:pPr marL="342900" indent="-342900"/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/>
              <a:t>8</a:t>
            </a:fld>
            <a:endParaRPr lang="nl-NL"/>
          </a:p>
        </p:txBody>
      </p:sp>
      <p:sp>
        <p:nvSpPr>
          <p:cNvPr id="5" name="Oval 4"/>
          <p:cNvSpPr/>
          <p:nvPr/>
        </p:nvSpPr>
        <p:spPr>
          <a:xfrm>
            <a:off x="5940152" y="2996952"/>
            <a:ext cx="2880320" cy="1584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Buiten bereik </a:t>
            </a:r>
            <a:r>
              <a:rPr lang="nl-NL" dirty="0" err="1" smtClean="0"/>
              <a:t>Wft</a:t>
            </a:r>
            <a:r>
              <a:rPr lang="nl-NL" dirty="0" smtClean="0"/>
              <a:t> alleen bescherming civiel 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39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Libra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87B-035D-49B1-8E79-E44F668D6B17}" type="slidenum">
              <a:rPr lang="nl-NL" smtClean="0"/>
              <a:t>9</a:t>
            </a:fld>
            <a:endParaRPr lang="nl-N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60032" y="2286000"/>
            <a:ext cx="3960440" cy="385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-126000" algn="l" defTabSz="914400" rtl="0" eaLnBrk="1" latinLnBrk="0" hangingPunct="1"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260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000" indent="-1260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000" indent="-1260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8000" indent="-1260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66000" indent="-1260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000" indent="-1260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000" indent="-2286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286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177800"/>
            <a:r>
              <a:rPr lang="nl-NL" sz="2000" dirty="0" smtClean="0"/>
              <a:t>Het Libra initiatief kan grote veranderingen veroorzaken in hoe klanten betalen en hoe markten functioneren</a:t>
            </a:r>
          </a:p>
          <a:p>
            <a:pPr marL="266700" indent="-177800"/>
            <a:r>
              <a:rPr lang="nl-NL" sz="2000" dirty="0" err="1" smtClean="0"/>
              <a:t>BigTechs</a:t>
            </a:r>
            <a:r>
              <a:rPr lang="nl-NL" sz="2000" dirty="0" smtClean="0"/>
              <a:t> (zoals Facebook) worden kritieke schakels in de financiële sector</a:t>
            </a:r>
          </a:p>
          <a:p>
            <a:pPr marL="266700" indent="-177800"/>
            <a:r>
              <a:rPr lang="nl-NL" sz="2000" dirty="0" smtClean="0"/>
              <a:t>Koopgedrag van consumenten kan zeer sterk beïnvloed worden </a:t>
            </a:r>
          </a:p>
          <a:p>
            <a:pPr marL="266700" indent="-177800"/>
            <a:r>
              <a:rPr lang="nl-NL" sz="2000" dirty="0" smtClean="0"/>
              <a:t>Marktmacht van grote </a:t>
            </a:r>
            <a:r>
              <a:rPr lang="nl-NL" sz="2000" dirty="0" err="1" smtClean="0"/>
              <a:t>tech</a:t>
            </a:r>
            <a:r>
              <a:rPr lang="nl-NL" sz="2000" dirty="0" smtClean="0"/>
              <a:t> platforms kan zeer groot worden</a:t>
            </a:r>
          </a:p>
          <a:p>
            <a:pPr indent="0">
              <a:buNone/>
            </a:pPr>
            <a:endParaRPr lang="nl-NL" sz="2000" dirty="0" smtClean="0"/>
          </a:p>
          <a:p>
            <a:pPr marL="342900" indent="-342900"/>
            <a:endParaRPr lang="nl-NL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9444" y="2286000"/>
            <a:ext cx="3960440" cy="385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-126000" algn="l" defTabSz="914400" rtl="0" eaLnBrk="1" latinLnBrk="0" hangingPunct="1"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260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000" indent="-1260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000" indent="-1260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8000" indent="-1260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66000" indent="-1260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000" indent="-1260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2000" indent="-2286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28600" algn="l" defTabSz="914400" rtl="0" eaLnBrk="1" latinLnBrk="0" hangingPunct="1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177800"/>
            <a:r>
              <a:rPr lang="nl-NL" sz="2000" dirty="0" smtClean="0"/>
              <a:t>Door transactie data te combineren met de digitale Libra portemonnee (</a:t>
            </a:r>
            <a:r>
              <a:rPr lang="nl-NL" sz="2000" dirty="0" err="1" smtClean="0"/>
              <a:t>Calibra</a:t>
            </a:r>
            <a:r>
              <a:rPr lang="nl-NL" sz="2000" dirty="0" smtClean="0"/>
              <a:t>) kan Facebook clicks met werkelijke conversie vergelijken</a:t>
            </a:r>
          </a:p>
          <a:p>
            <a:pPr marL="266700" indent="-177800"/>
            <a:r>
              <a:rPr lang="nl-NL" sz="2000" dirty="0" smtClean="0"/>
              <a:t>Facebook kan door de Libra infrastructuur open te stellen nieuwe business modellen faciliteren</a:t>
            </a:r>
          </a:p>
          <a:p>
            <a:pPr marL="266700" indent="-177800"/>
            <a:endParaRPr lang="en-US" sz="2000" dirty="0" smtClean="0"/>
          </a:p>
          <a:p>
            <a:pPr indent="0">
              <a:buNone/>
            </a:pPr>
            <a:endParaRPr lang="nl-NL" sz="2000" dirty="0" smtClean="0"/>
          </a:p>
          <a:p>
            <a:pPr marL="342900" indent="-342900"/>
            <a:endParaRPr lang="nl-NL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772816"/>
            <a:ext cx="1857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Potentieel Libra</a:t>
            </a:r>
            <a:endParaRPr lang="nl-NL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52148" y="1772816"/>
            <a:ext cx="207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Principiële zorgen</a:t>
            </a:r>
            <a:endParaRPr lang="nl-NL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520280" cy="12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M">
  <a:themeElements>
    <a:clrScheme name="AFM">
      <a:dk1>
        <a:sysClr val="windowText" lastClr="000000"/>
      </a:dk1>
      <a:lt1>
        <a:sysClr val="window" lastClr="FFFFFF"/>
      </a:lt1>
      <a:dk2>
        <a:srgbClr val="3A235F"/>
      </a:dk2>
      <a:lt2>
        <a:srgbClr val="D8D8D8"/>
      </a:lt2>
      <a:accent1>
        <a:srgbClr val="824FA0"/>
      </a:accent1>
      <a:accent2>
        <a:srgbClr val="27B466"/>
      </a:accent2>
      <a:accent3>
        <a:srgbClr val="A3D069"/>
      </a:accent3>
      <a:accent4>
        <a:srgbClr val="FFC82C"/>
      </a:accent4>
      <a:accent5>
        <a:srgbClr val="CC2327"/>
      </a:accent5>
      <a:accent6>
        <a:srgbClr val="E4ECF6"/>
      </a:accent6>
      <a:hlink>
        <a:srgbClr val="0070C0"/>
      </a:hlink>
      <a:folHlink>
        <a:srgbClr val="3A235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AFM">
      <a:dk1>
        <a:sysClr val="windowText" lastClr="000000"/>
      </a:dk1>
      <a:lt1>
        <a:sysClr val="window" lastClr="FFFFFF"/>
      </a:lt1>
      <a:dk2>
        <a:srgbClr val="3A235F"/>
      </a:dk2>
      <a:lt2>
        <a:srgbClr val="D8D8D8"/>
      </a:lt2>
      <a:accent1>
        <a:srgbClr val="824FA0"/>
      </a:accent1>
      <a:accent2>
        <a:srgbClr val="27B466"/>
      </a:accent2>
      <a:accent3>
        <a:srgbClr val="A3D069"/>
      </a:accent3>
      <a:accent4>
        <a:srgbClr val="FFC82C"/>
      </a:accent4>
      <a:accent5>
        <a:srgbClr val="CC2327"/>
      </a:accent5>
      <a:accent6>
        <a:srgbClr val="E4ECF6"/>
      </a:accent6>
      <a:hlink>
        <a:srgbClr val="E1E2F2"/>
      </a:hlink>
      <a:folHlink>
        <a:srgbClr val="3A235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4.xml><?xml version="1.0" encoding="utf-8"?>
<ds:datastoreItem xmlns:ds="http://schemas.openxmlformats.org/officeDocument/2006/customXml" ds:itemID="{4919107E-492A-4686-BA13-7258EAA58834}">
  <ds:schemaRefs>
    <ds:schemaRef ds:uri="http://schemas.microsoft.com/sharepoint/event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Words>442</ap:Words>
  <ap:PresentationFormat>On-screen Show (4:3)</ap:PresentationFormat>
  <ap:Paragraphs>106</ap:Paragraphs>
  <ap:Slides>10</ap:Slid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ap:HeadingPairs>
  <ap:TitlesOfParts>
    <vt:vector baseType="lpstr" size="16">
      <vt:lpstr>MS PGothic</vt:lpstr>
      <vt:lpstr>Arial</vt:lpstr>
      <vt:lpstr>Calibri</vt:lpstr>
      <vt:lpstr>Calibri Light</vt:lpstr>
      <vt:lpstr>Wingdings</vt:lpstr>
      <vt:lpstr>AFM</vt:lpstr>
      <vt:lpstr>Digitalisering en consumentenbescherming</vt:lpstr>
      <vt:lpstr>Digitalisering biedt grote kansen, maar …</vt:lpstr>
      <vt:lpstr>PowerPoint Presentation</vt:lpstr>
      <vt:lpstr>PowerPoint Presentation</vt:lpstr>
      <vt:lpstr>“Unbundling” heeft grote impact </vt:lpstr>
      <vt:lpstr>Beperkte rationaliteit consumenten</vt:lpstr>
      <vt:lpstr>Digitalisering kan leiden tot verleiding en manipulatie</vt:lpstr>
      <vt:lpstr>Hoog niveau van consumenten-bescherming in financiële sector</vt:lpstr>
      <vt:lpstr>Voorbeeld Libra</vt:lpstr>
      <vt:lpstr>Wat kan Tweede Kamer doen?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keywords/>
  <lastModifiedBy/>
  <revision/>
  <dcterms:created xsi:type="dcterms:W3CDTF">2015-10-06T10:26:10.0000000Z</dcterms:created>
  <dcterms:modified xsi:type="dcterms:W3CDTF">2019-09-26T12:48:14.0000000Z</dcterms:modified>
  <dc:description/>
  <dc:subject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0x010100F3AE06236C0AF34188F036F7A16C9D03</vt:lpwstr>
  </property>
</Properties>
</file>