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8" r:id="rId2"/>
    <p:sldMasterId id="2147483773" r:id="rId3"/>
    <p:sldMasterId id="2147483682" r:id="rId4"/>
    <p:sldMasterId id="2147483689" r:id="rId5"/>
    <p:sldMasterId id="2147483696" r:id="rId6"/>
    <p:sldMasterId id="2147483703" r:id="rId7"/>
    <p:sldMasterId id="2147483710" r:id="rId8"/>
    <p:sldMasterId id="2147483717" r:id="rId9"/>
    <p:sldMasterId id="2147483724" r:id="rId10"/>
    <p:sldMasterId id="2147483731" r:id="rId11"/>
    <p:sldMasterId id="2147483738" r:id="rId12"/>
    <p:sldMasterId id="2147483745" r:id="rId13"/>
    <p:sldMasterId id="2147483752" r:id="rId14"/>
    <p:sldMasterId id="2147483759" r:id="rId15"/>
    <p:sldMasterId id="2147483766" r:id="rId16"/>
  </p:sldMasterIdLst>
  <p:notesMasterIdLst>
    <p:notesMasterId r:id="rId26"/>
  </p:notesMasterIdLst>
  <p:sldIdLst>
    <p:sldId id="256" r:id="rId17"/>
    <p:sldId id="258" r:id="rId18"/>
    <p:sldId id="278" r:id="rId19"/>
    <p:sldId id="280" r:id="rId20"/>
    <p:sldId id="275" r:id="rId21"/>
    <p:sldId id="277" r:id="rId22"/>
    <p:sldId id="279" r:id="rId23"/>
    <p:sldId id="281" r:id="rId24"/>
    <p:sldId id="284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65"/>
    <a:srgbClr val="A0A250"/>
    <a:srgbClr val="A9AB55"/>
    <a:srgbClr val="BFD840"/>
    <a:srgbClr val="CCE066"/>
    <a:srgbClr val="D1E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6432" autoAdjust="0"/>
  </p:normalViewPr>
  <p:slideViewPr>
    <p:cSldViewPr>
      <p:cViewPr>
        <p:scale>
          <a:sx n="100" d="100"/>
          <a:sy n="100" d="100"/>
        </p:scale>
        <p:origin x="-195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slideMasters/slideMaster13.xml" Id="rId13" /><Relationship Type="http://schemas.openxmlformats.org/officeDocument/2006/relationships/slide" Target="slides/slide2.xml" Id="rId18" /><Relationship Type="http://schemas.openxmlformats.org/officeDocument/2006/relationships/notesMaster" Target="notesMasters/notesMaster1.xml" Id="rId26" /><Relationship Type="http://schemas.openxmlformats.org/officeDocument/2006/relationships/slideMaster" Target="slideMasters/slideMaster3.xml" Id="rId3" /><Relationship Type="http://schemas.openxmlformats.org/officeDocument/2006/relationships/slide" Target="slides/slide5.xml" Id="rId21" /><Relationship Type="http://schemas.openxmlformats.org/officeDocument/2006/relationships/slideMaster" Target="slideMasters/slideMaster7.xml" Id="rId7" /><Relationship Type="http://schemas.openxmlformats.org/officeDocument/2006/relationships/slideMaster" Target="slideMasters/slideMaster12.xml" Id="rId12" /><Relationship Type="http://schemas.openxmlformats.org/officeDocument/2006/relationships/slide" Target="slides/slide1.xml" Id="rId17" /><Relationship Type="http://schemas.openxmlformats.org/officeDocument/2006/relationships/slide" Target="slides/slide9.xml" Id="rId25" /><Relationship Type="http://schemas.openxmlformats.org/officeDocument/2006/relationships/slideMaster" Target="slideMasters/slideMaster2.xml" Id="rId2" /><Relationship Type="http://schemas.openxmlformats.org/officeDocument/2006/relationships/slideMaster" Target="slideMasters/slideMaster16.xml" Id="rId16" /><Relationship Type="http://schemas.openxmlformats.org/officeDocument/2006/relationships/slide" Target="slides/slide4.xml" Id="rId20" /><Relationship Type="http://schemas.openxmlformats.org/officeDocument/2006/relationships/theme" Target="theme/theme1.xml" Id="rId29" /><Relationship Type="http://schemas.openxmlformats.org/officeDocument/2006/relationships/slideMaster" Target="slideMasters/slideMaster1.xml" Id="rId1" /><Relationship Type="http://schemas.openxmlformats.org/officeDocument/2006/relationships/slideMaster" Target="slideMasters/slideMaster6.xml" Id="rId6" /><Relationship Type="http://schemas.openxmlformats.org/officeDocument/2006/relationships/slideMaster" Target="slideMasters/slideMaster11.xml" Id="rId11" /><Relationship Type="http://schemas.openxmlformats.org/officeDocument/2006/relationships/slide" Target="slides/slide8.xml" Id="rId24" /><Relationship Type="http://schemas.openxmlformats.org/officeDocument/2006/relationships/slideMaster" Target="slideMasters/slideMaster5.xml" Id="rId5" /><Relationship Type="http://schemas.openxmlformats.org/officeDocument/2006/relationships/slideMaster" Target="slideMasters/slideMaster15.xml" Id="rId15" /><Relationship Type="http://schemas.openxmlformats.org/officeDocument/2006/relationships/slide" Target="slides/slide7.xml" Id="rId23" /><Relationship Type="http://schemas.openxmlformats.org/officeDocument/2006/relationships/viewProps" Target="viewProps.xml" Id="rId28" /><Relationship Type="http://schemas.openxmlformats.org/officeDocument/2006/relationships/slideMaster" Target="slideMasters/slideMaster10.xml" Id="rId10" /><Relationship Type="http://schemas.openxmlformats.org/officeDocument/2006/relationships/slide" Target="slides/slide3.xml" Id="rId19" /><Relationship Type="http://schemas.openxmlformats.org/officeDocument/2006/relationships/slideMaster" Target="slideMasters/slideMaster4.xml" Id="rId4" /><Relationship Type="http://schemas.openxmlformats.org/officeDocument/2006/relationships/slideMaster" Target="slideMasters/slideMaster9.xml" Id="rId9" /><Relationship Type="http://schemas.openxmlformats.org/officeDocument/2006/relationships/slideMaster" Target="slideMasters/slideMaster14.xml" Id="rId14" /><Relationship Type="http://schemas.openxmlformats.org/officeDocument/2006/relationships/slide" Target="slides/slide6.xml" Id="rId22" /><Relationship Type="http://schemas.openxmlformats.org/officeDocument/2006/relationships/presProps" Target="presProps.xml" Id="rId27" /><Relationship Type="http://schemas.openxmlformats.org/officeDocument/2006/relationships/tableStyles" Target="tableStyles.xml" Id="rId30" /><Relationship Type="http://schemas.openxmlformats.org/officeDocument/2006/relationships/slideMaster" Target="slideMasters/slideMaster8.xml" Id="rId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EA89E-2DB7-4406-8E57-9850ABF20D7B}" type="datetimeFigureOut">
              <a:rPr lang="nl-NL" smtClean="0"/>
              <a:pPr/>
              <a:t>07-11-2017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426BF-E31B-4B2B-91BD-1E2E03D485E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93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26BF-E31B-4B2B-91BD-1E2E03D485ED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95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 smtClean="0"/>
              <a:t>Subtitel presentatie</a:t>
            </a:r>
          </a:p>
        </p:txBody>
      </p:sp>
      <p:pic>
        <p:nvPicPr>
          <p:cNvPr id="13" name="Picture 1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2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8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4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dirty="0" smtClean="0"/>
              <a:t>Titel presentatie</a:t>
            </a:r>
            <a:endParaRPr lang="nl-NL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dirty="0" smtClean="0"/>
              <a:t>Inhoud</a:t>
            </a:r>
            <a:endParaRPr lang="nl-NL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dirty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1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63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16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19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427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nl-NL" noProof="0" dirty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Inhoud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dirty="0" smtClean="0"/>
              <a:t>Opsomming</a:t>
            </a:r>
          </a:p>
        </p:txBody>
      </p:sp>
      <p:pic>
        <p:nvPicPr>
          <p:cNvPr id="13" name="Picture 1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1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Inhoud</a:t>
            </a:r>
            <a:endParaRPr lang="nl-NL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dirty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9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5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nl-NL" noProof="0" dirty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6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Inhoud</a:t>
            </a:r>
            <a:endParaRPr lang="nl-NL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dirty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6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0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0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7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7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3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presentatie	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1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Inhoud</a:t>
            </a:r>
            <a:endParaRPr lang="nl-NL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dirty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3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9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0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1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dirty="0" smtClean="0"/>
              <a:t>Titel presentatie</a:t>
            </a:r>
            <a:endParaRPr lang="nl-NL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5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dirty="0" smtClean="0"/>
              <a:t>Inhoud</a:t>
            </a:r>
            <a:endParaRPr lang="nl-NL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dirty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1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37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3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12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74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2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smtClean="0"/>
              <a:t>Inhoud</a:t>
            </a:r>
            <a:endParaRPr lang="nl-NL" noProof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6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5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8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5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1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2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Inhoud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 err="1" smtClean="0"/>
              <a:t>Opsomming</a:t>
            </a:r>
            <a:endParaRPr lang="en-US" noProof="0" dirty="0" smtClean="0"/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9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0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8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smtClean="0"/>
              <a:t>Titel presentatie</a:t>
            </a:r>
            <a:endParaRPr lang="nl-NL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 smtClean="0"/>
              <a:t>Subtitel presentatie</a:t>
            </a:r>
          </a:p>
          <a:p>
            <a:pPr lvl="0"/>
            <a:endParaRPr lang="nl-NL" noProof="0" dirty="0" smtClean="0"/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8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smtClean="0"/>
              <a:t>Inhoud</a:t>
            </a:r>
            <a:endParaRPr lang="nl-NL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3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87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60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874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8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389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nl-NL" noProof="0" smtClean="0"/>
              <a:t>Titel presentatie</a:t>
            </a:r>
            <a:endParaRPr lang="nl-NL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8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smtClean="0"/>
              <a:t>Inhoud</a:t>
            </a:r>
            <a:endParaRPr lang="nl-NL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7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33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13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55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062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smtClean="0"/>
              <a:t>Titel presentatie</a:t>
            </a:r>
            <a:endParaRPr lang="nl-NL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2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smtClean="0"/>
              <a:t>Inhoud</a:t>
            </a:r>
            <a:endParaRPr lang="nl-NL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3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5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7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1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smtClean="0"/>
              <a:t>Titel presentatie</a:t>
            </a:r>
            <a:endParaRPr lang="nl-NL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smtClean="0"/>
              <a:t>Inhoud</a:t>
            </a:r>
            <a:endParaRPr lang="nl-NL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1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00079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5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0079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0079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0079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1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Inhoud</a:t>
            </a:r>
            <a:endParaRPr lang="nl-NL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dirty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5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smtClean="0"/>
              <a:t>Inhoud</a:t>
            </a:r>
            <a:endParaRPr lang="nl-NL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2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9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5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nl-NL" noProof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9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Inhoud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6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 baseline="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15 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15 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8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15 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9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0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15 september 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91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smtClean="0"/>
              <a:t>Subtitel presentatie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5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Inhoud</a:t>
            </a:r>
            <a:endParaRPr lang="nl-NL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smtClean="0"/>
              <a:t>Opsomming</a:t>
            </a:r>
          </a:p>
        </p:txBody>
      </p:sp>
      <p:pic>
        <p:nvPicPr>
          <p:cNvPr id="14" name="Picture 13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72" r="8310" b="4818"/>
          <a:stretch>
            <a:fillRect/>
          </a:stretch>
        </p:blipFill>
        <p:spPr>
          <a:xfrm>
            <a:off x="925" y="293"/>
            <a:ext cx="4595526" cy="686985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1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15 september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637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15 september 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39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15 september 2016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15 september 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91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20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 smtClean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  <a:endParaRPr lang="nl-NL" sz="1000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nl-NL" noProof="0" dirty="0">
              <a:solidFill>
                <a:prstClr val="black"/>
              </a:solidFill>
            </a:endParaRPr>
          </a:p>
        </p:txBody>
      </p:sp>
      <p:sp>
        <p:nvSpPr>
          <p:cNvPr id="11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 smtClean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  <a:endParaRPr lang="nl-NL" sz="1000" noProof="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50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black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 smtClean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  <a:endParaRPr lang="nl-NL" sz="1000" noProof="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7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00079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 smtClean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  <a:endParaRPr lang="nl-NL" sz="1000" noProof="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nl-NL" noProof="0" dirty="0">
              <a:solidFill>
                <a:prstClr val="black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 smtClean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  <a:endParaRPr lang="nl-NL" sz="1000" noProof="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 smtClean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  <a:endParaRPr lang="nl-NL" sz="1000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2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15 september 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 smtClean="0">
                <a:solidFill>
                  <a:schemeClr val="bg1"/>
                </a:solidFill>
                <a:latin typeface="Verdana" pitchFamily="34" charset="0"/>
              </a:rPr>
              <a:t>Centraal</a:t>
            </a:r>
            <a:r>
              <a:rPr lang="nl-NL" sz="1000" baseline="0" dirty="0" smtClean="0">
                <a:solidFill>
                  <a:schemeClr val="bg1"/>
                </a:solidFill>
                <a:latin typeface="Verdana" pitchFamily="34" charset="0"/>
              </a:rPr>
              <a:t> Planbureau</a:t>
            </a:r>
            <a:endParaRPr lang="nl-NL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15 september 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 smtClean="0">
                <a:solidFill>
                  <a:schemeClr val="bg1"/>
                </a:solidFill>
                <a:latin typeface="Verdana" pitchFamily="34" charset="0"/>
              </a:rPr>
              <a:t>Centraal</a:t>
            </a:r>
            <a:r>
              <a:rPr lang="nl-NL" sz="1000" baseline="0" dirty="0" smtClean="0">
                <a:solidFill>
                  <a:schemeClr val="bg1"/>
                </a:solidFill>
                <a:latin typeface="Verdana" pitchFamily="34" charset="0"/>
              </a:rPr>
              <a:t> Planbureau</a:t>
            </a:r>
            <a:endParaRPr lang="nl-NL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2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 smtClean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  <a:endParaRPr lang="nl-NL" sz="1000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5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nl-NL" noProof="0" dirty="0">
              <a:solidFill>
                <a:prstClr val="black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 smtClean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  <a:endParaRPr lang="nl-NL" sz="1000" noProof="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02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 smtClean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  <a:endParaRPr lang="nl-NL" sz="1000" noProof="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 smtClean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  <a:endParaRPr lang="nl-NL" sz="1000" noProof="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0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 smtClean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  <a:endParaRPr lang="nl-NL" sz="1000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2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nl-NL" noProof="0" dirty="0">
              <a:solidFill>
                <a:prstClr val="black"/>
              </a:solidFill>
            </a:endParaRPr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 smtClean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  <a:endParaRPr lang="nl-NL" sz="1000" noProof="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15 september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681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 smtClean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  <a:endParaRPr lang="nl-NL" sz="1000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2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 smtClean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  <a:endParaRPr lang="nl-NL" sz="100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>
                <a:solidFill>
                  <a:prstClr val="white"/>
                </a:solidFill>
              </a:rPr>
              <a:t>15 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7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nl/url?sa=i&amp;rct=j&amp;q=&amp;esrc=s&amp;source=images&amp;cd=&amp;cad=rja&amp;uact=8&amp;ved=0ahUKEwi3wPS60eXTAhWOJFAKHdemD5EQjRwIBw&amp;url=https://jongnieuwanders.wordpress.com/2014/10/01/een-combinatie-van-milieubewustheid-ondernemendheid-en-technologie/&amp;psig=AFQjCNHRkfEESc6yElEWFFUTxHwp4XCkxg&amp;ust=149451636084001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://www.google.nl/url?sa=i&amp;rct=j&amp;q=&amp;esrc=s&amp;source=images&amp;cd=&amp;cad=rja&amp;uact=8&amp;ved=0ahUKEwjevbnj0eXTAhWNKVAKHXkkBIkQjRwIBw&amp;url=http://www.cusgprotterdam.nl/2013/05/14/streng-optreden-tegen-zwerfafval/&amp;psig=AFQjCNFEXqC8KN0tOkN1vBonZ829-ixsQw&amp;ust=149451643768981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nl/url?sa=i&amp;rct=j&amp;q=&amp;esrc=s&amp;source=images&amp;cd=&amp;cad=rja&amp;uact=8&amp;ved=0ahUKEwj75oGL0uXTAhWKKFAKHU3KCZUQjRwIBw&amp;url=https://citydirectorysite.info/hivemrelated-mais.html&amp;psig=AFQjCNH8J3SCvnRpO4RcckPI4rSV79wvaw&amp;ust=149451652294333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0032" y="1700808"/>
            <a:ext cx="3600000" cy="943200"/>
          </a:xfrm>
        </p:spPr>
        <p:txBody>
          <a:bodyPr/>
          <a:lstStyle/>
          <a:p>
            <a:r>
              <a:rPr lang="nl-NL" dirty="0" smtClean="0"/>
              <a:t>De circulaire economie van kunststof: van grondstoffen tot afval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932040" y="3933056"/>
            <a:ext cx="3675261" cy="2520280"/>
          </a:xfrm>
        </p:spPr>
        <p:txBody>
          <a:bodyPr/>
          <a:lstStyle/>
          <a:p>
            <a:r>
              <a:rPr lang="nl-NL" dirty="0"/>
              <a:t>Annemiek Verrips</a:t>
            </a:r>
          </a:p>
          <a:p>
            <a:r>
              <a:rPr lang="nl-NL" dirty="0"/>
              <a:t>Sander Hoogendoorn</a:t>
            </a:r>
          </a:p>
          <a:p>
            <a:r>
              <a:rPr lang="nl-NL" dirty="0" smtClean="0"/>
              <a:t>Krista Hoekstra</a:t>
            </a:r>
          </a:p>
          <a:p>
            <a:r>
              <a:rPr lang="nl-NL" dirty="0" smtClean="0"/>
              <a:t>Gerbert </a:t>
            </a:r>
            <a:r>
              <a:rPr lang="nl-NL" dirty="0"/>
              <a:t>Romijn</a:t>
            </a:r>
          </a:p>
          <a:p>
            <a:endParaRPr lang="nl-NL" sz="1200" dirty="0" smtClean="0"/>
          </a:p>
          <a:p>
            <a:endParaRPr lang="nl-NL" sz="1200" dirty="0" smtClean="0"/>
          </a:p>
          <a:p>
            <a:r>
              <a:rPr lang="nl-NL" dirty="0" smtClean="0"/>
              <a:t>Vaste Kamercommissie </a:t>
            </a:r>
            <a:r>
              <a:rPr lang="nl-NL" dirty="0" err="1" smtClean="0"/>
              <a:t>IenM</a:t>
            </a:r>
            <a:endParaRPr lang="nl-NL" dirty="0" smtClean="0"/>
          </a:p>
          <a:p>
            <a:r>
              <a:rPr lang="nl-NL" dirty="0" smtClean="0"/>
              <a:t>30 november 2017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9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en </a:t>
            </a:r>
            <a:r>
              <a:rPr lang="nl-NL" dirty="0" smtClean="0"/>
              <a:t>opzet </a:t>
            </a:r>
            <a:r>
              <a:rPr lang="nl-NL" dirty="0"/>
              <a:t>s</a:t>
            </a:r>
            <a:r>
              <a:rPr lang="nl-NL" dirty="0" smtClean="0"/>
              <a:t>tudie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/>
              <a:t>Literatuuroverzicht en werkbezoeken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/>
              <a:t>Focus op effecten maatschappelijke welvaart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/>
              <a:t>Mogelijke aanknopingspunten voor beleid</a:t>
            </a:r>
          </a:p>
          <a:p>
            <a:pPr lvl="1"/>
            <a:endParaRPr lang="nl-NL" dirty="0" smtClean="0"/>
          </a:p>
        </p:txBody>
      </p:sp>
      <p:pic>
        <p:nvPicPr>
          <p:cNvPr id="4098" name="Picture 2" descr="\\cpb-file-w01p\asv\Documents\DSC05876 conver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52" y="0"/>
            <a:ext cx="3846848" cy="25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Uitputting grondstoffen en voorzieningszekerheid bescheiden rol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lvl="1">
              <a:buFont typeface="Arial" panose="020B0604020202020204" pitchFamily="34" charset="0"/>
              <a:buChar char="•"/>
            </a:pPr>
            <a:endParaRPr lang="nl-NL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/>
            <a:endParaRPr lang="nl-NL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/>
            <a:endParaRPr lang="nl-NL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/>
            <a:r>
              <a:rPr lang="nl-NL" dirty="0" smtClean="0">
                <a:ea typeface="Verdana" panose="020B0604030504040204" pitchFamily="34" charset="0"/>
                <a:cs typeface="Verdana" panose="020B0604030504040204" pitchFamily="34" charset="0"/>
              </a:rPr>
              <a:t>Kunststof </a:t>
            </a: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als ‘bijproduct’ van energiefunctie olie en </a:t>
            </a:r>
            <a:r>
              <a:rPr lang="nl-NL" dirty="0" smtClean="0">
                <a:ea typeface="Verdana" panose="020B0604030504040204" pitchFamily="34" charset="0"/>
                <a:cs typeface="Verdana" panose="020B0604030504040204" pitchFamily="34" charset="0"/>
              </a:rPr>
              <a:t>gas</a:t>
            </a:r>
          </a:p>
          <a:p>
            <a:pPr marL="285750" indent="-285750"/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Minder fossiel naar energie           meer naar kunststof</a:t>
            </a:r>
          </a:p>
          <a:p>
            <a:pPr marL="285750" indent="-285750"/>
            <a:r>
              <a:rPr lang="nl-NL" dirty="0" smtClean="0">
                <a:ea typeface="Verdana" panose="020B0604030504040204" pitchFamily="34" charset="0"/>
                <a:cs typeface="Verdana" panose="020B0604030504040204" pitchFamily="34" charset="0"/>
              </a:rPr>
              <a:t>Voldoende </a:t>
            </a:r>
            <a:r>
              <a:rPr lang="nl-NL" dirty="0">
                <a:ea typeface="Verdana" panose="020B0604030504040204" pitchFamily="34" charset="0"/>
                <a:cs typeface="Verdana" panose="020B0604030504040204" pitchFamily="34" charset="0"/>
              </a:rPr>
              <a:t>grondstof voor honderden jaren</a:t>
            </a:r>
          </a:p>
          <a:p>
            <a:pPr marL="285750" indent="-285750"/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ffect </a:t>
            </a:r>
            <a:r>
              <a:rPr lang="en-US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voorzieningszekerheid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beperkt</a:t>
            </a:r>
            <a:endParaRPr lang="en-US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/>
            <a:endParaRPr lang="en-US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/>
            <a:endParaRPr lang="nl-NL" dirty="0" smtClean="0"/>
          </a:p>
          <a:p>
            <a:pPr marL="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Right Arrow 3"/>
          <p:cNvSpPr/>
          <p:nvPr/>
        </p:nvSpPr>
        <p:spPr>
          <a:xfrm>
            <a:off x="3923928" y="321297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420400" cy="572400"/>
          </a:xfrm>
        </p:spPr>
        <p:txBody>
          <a:bodyPr/>
          <a:lstStyle/>
          <a:p>
            <a:pPr marL="180975" marR="0" lvl="1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Aantasting leefomgeving belangrijk extern effect</a:t>
            </a:r>
            <a:b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800" y="1857600"/>
            <a:ext cx="8467672" cy="4320000"/>
          </a:xfrm>
        </p:spPr>
        <p:txBody>
          <a:bodyPr/>
          <a:lstStyle/>
          <a:p>
            <a:pPr marL="180975" lvl="1" indent="-180975">
              <a:buFont typeface="Arial" pitchFamily="34" charset="0"/>
              <a:buChar char="•"/>
            </a:pPr>
            <a:endParaRPr lang="nl-NL" dirty="0" smtClean="0"/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Plastic </a:t>
            </a:r>
            <a:r>
              <a:rPr lang="nl-NL" dirty="0"/>
              <a:t>soep: </a:t>
            </a:r>
            <a:r>
              <a:rPr lang="nl-NL" dirty="0" smtClean="0"/>
              <a:t>groeiende</a:t>
            </a:r>
            <a:r>
              <a:rPr lang="nl-NL" dirty="0"/>
              <a:t>, </a:t>
            </a:r>
            <a:r>
              <a:rPr lang="nl-NL" dirty="0" smtClean="0"/>
              <a:t>effecten onbekend, omvangrijk</a:t>
            </a:r>
          </a:p>
          <a:p>
            <a:pPr lvl="1"/>
            <a:r>
              <a:rPr lang="en-US" dirty="0" err="1" smtClean="0"/>
              <a:t>Noordelijke</a:t>
            </a:r>
            <a:r>
              <a:rPr lang="en-US" dirty="0" smtClean="0"/>
              <a:t> </a:t>
            </a:r>
            <a:r>
              <a:rPr lang="en-US" dirty="0" err="1" smtClean="0"/>
              <a:t>ijszee</a:t>
            </a:r>
            <a:r>
              <a:rPr lang="en-US" dirty="0" smtClean="0"/>
              <a:t>: plastic </a:t>
            </a:r>
            <a:r>
              <a:rPr lang="en-US" dirty="0" err="1" smtClean="0"/>
              <a:t>vanuit</a:t>
            </a:r>
            <a:r>
              <a:rPr lang="en-US" dirty="0" smtClean="0"/>
              <a:t> W-Europa</a:t>
            </a:r>
            <a:endParaRPr lang="nl-NL" dirty="0" smtClean="0"/>
          </a:p>
          <a:p>
            <a:pPr lvl="1"/>
            <a:r>
              <a:rPr lang="nl-NL" dirty="0" smtClean="0"/>
              <a:t>Internationale component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Bronnen</a:t>
            </a:r>
            <a:r>
              <a:rPr lang="en-US" dirty="0" smtClean="0"/>
              <a:t>:</a:t>
            </a:r>
            <a:endParaRPr lang="nl-NL" dirty="0" smtClean="0"/>
          </a:p>
          <a:p>
            <a:pPr lvl="1"/>
            <a:r>
              <a:rPr lang="nl-NL" dirty="0"/>
              <a:t>Zwerfafval: </a:t>
            </a:r>
            <a:r>
              <a:rPr lang="nl-NL" dirty="0" smtClean="0"/>
              <a:t>van kunststof met </a:t>
            </a:r>
            <a:r>
              <a:rPr lang="nl-NL" dirty="0"/>
              <a:t>name </a:t>
            </a:r>
            <a:r>
              <a:rPr lang="nl-NL" dirty="0" smtClean="0"/>
              <a:t>verpakkingen</a:t>
            </a:r>
          </a:p>
          <a:p>
            <a:pPr lvl="1"/>
            <a:r>
              <a:rPr lang="en-US" dirty="0" err="1" smtClean="0"/>
              <a:t>Afvalwater</a:t>
            </a:r>
            <a:r>
              <a:rPr lang="en-US" dirty="0" smtClean="0"/>
              <a:t> (</a:t>
            </a:r>
            <a:r>
              <a:rPr lang="en-US" dirty="0" err="1" smtClean="0"/>
              <a:t>wassen</a:t>
            </a:r>
            <a:r>
              <a:rPr lang="en-US" dirty="0" smtClean="0"/>
              <a:t> </a:t>
            </a:r>
            <a:r>
              <a:rPr lang="en-US" dirty="0" err="1" smtClean="0"/>
              <a:t>kleding</a:t>
            </a:r>
            <a:r>
              <a:rPr lang="en-US" dirty="0" smtClean="0"/>
              <a:t>, </a:t>
            </a:r>
            <a:r>
              <a:rPr lang="en-US" dirty="0" err="1" smtClean="0"/>
              <a:t>cosmetica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Regenwater</a:t>
            </a:r>
            <a:r>
              <a:rPr lang="en-US" dirty="0" smtClean="0"/>
              <a:t> (</a:t>
            </a:r>
            <a:r>
              <a:rPr lang="en-US" dirty="0" err="1" smtClean="0"/>
              <a:t>autobanden</a:t>
            </a:r>
            <a:r>
              <a:rPr lang="en-US" dirty="0" smtClean="0"/>
              <a:t>, </a:t>
            </a:r>
            <a:r>
              <a:rPr lang="en-US" dirty="0" err="1" smtClean="0"/>
              <a:t>verf</a:t>
            </a:r>
            <a:r>
              <a:rPr lang="en-US" dirty="0" smtClean="0"/>
              <a:t>, </a:t>
            </a:r>
            <a:r>
              <a:rPr lang="en-US" dirty="0" err="1" smtClean="0"/>
              <a:t>korrels</a:t>
            </a:r>
            <a:r>
              <a:rPr lang="en-US" dirty="0" smtClean="0"/>
              <a:t> </a:t>
            </a:r>
            <a:r>
              <a:rPr lang="en-US" dirty="0" err="1" smtClean="0"/>
              <a:t>kunstgrasvelden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Vervuiling</a:t>
            </a:r>
            <a:r>
              <a:rPr lang="en-US" dirty="0" smtClean="0"/>
              <a:t> in compost</a:t>
            </a:r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marL="180975" lvl="1" indent="-180975"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7170" name="Picture 2" descr="Image result for plastic soe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1" y="44624"/>
            <a:ext cx="36003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zwerfafv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" y="44624"/>
            <a:ext cx="385757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Emissies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800" y="1917312"/>
            <a:ext cx="8611688" cy="4320000"/>
          </a:xfrm>
        </p:spPr>
        <p:txBody>
          <a:bodyPr/>
          <a:lstStyle/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Met name CO</a:t>
            </a:r>
            <a:r>
              <a:rPr lang="nl-NL" baseline="-25000" dirty="0" smtClean="0"/>
              <a:t>2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180975" lvl="1" indent="-180975">
              <a:buFont typeface="Arial" pitchFamily="34" charset="0"/>
              <a:buChar char="•"/>
            </a:pPr>
            <a:endParaRPr lang="nl-NL" dirty="0" smtClean="0"/>
          </a:p>
          <a:p>
            <a:pPr marL="180975" lvl="1" indent="-180975">
              <a:buFont typeface="Arial" pitchFamily="34" charset="0"/>
              <a:buChar char="•"/>
            </a:pPr>
            <a:r>
              <a:rPr lang="nl-NL" dirty="0" smtClean="0"/>
              <a:t>Productie </a:t>
            </a:r>
            <a:r>
              <a:rPr lang="nl-NL" dirty="0" err="1" smtClean="0"/>
              <a:t>virgin</a:t>
            </a:r>
            <a:r>
              <a:rPr lang="nl-NL" dirty="0" smtClean="0"/>
              <a:t> kunststof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NL" dirty="0"/>
              <a:t>Verbranden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NL" dirty="0" smtClean="0"/>
              <a:t>Recyclen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NL" dirty="0" err="1" smtClean="0"/>
              <a:t>Energie-opwekking</a:t>
            </a:r>
            <a:r>
              <a:rPr lang="nl-NL" dirty="0" smtClean="0"/>
              <a:t> bij verbranden</a:t>
            </a:r>
          </a:p>
          <a:p>
            <a:pPr marL="180975" lvl="1" indent="-180975">
              <a:buFont typeface="Arial" pitchFamily="34" charset="0"/>
              <a:buChar char="•"/>
            </a:pPr>
            <a:endParaRPr lang="nl-NL" dirty="0" smtClean="0"/>
          </a:p>
          <a:p>
            <a:pPr marL="180975" lvl="1" indent="-180975">
              <a:buFont typeface="Arial" pitchFamily="34" charset="0"/>
              <a:buChar char="•"/>
            </a:pPr>
            <a:endParaRPr lang="nl-NL" dirty="0" smtClean="0"/>
          </a:p>
        </p:txBody>
      </p:sp>
      <p:pic>
        <p:nvPicPr>
          <p:cNvPr id="2051" name="Picture 3" descr="\\cpb-file-w01p\asv\Documents\DSC05674 conve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/>
          <a:stretch/>
        </p:blipFill>
        <p:spPr bwMode="auto">
          <a:xfrm>
            <a:off x="5220072" y="24036"/>
            <a:ext cx="3967150" cy="27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s_5\projecten\stand van zaken CE\DSC05665 con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24" y="4221088"/>
            <a:ext cx="3930376" cy="26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Recycling kunststof afval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857600"/>
            <a:ext cx="8712968" cy="4320000"/>
          </a:xfrm>
        </p:spPr>
        <p:txBody>
          <a:bodyPr/>
          <a:lstStyle/>
          <a:p>
            <a:pPr lvl="1"/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relatie</a:t>
            </a:r>
            <a:r>
              <a:rPr lang="en-US" dirty="0"/>
              <a:t> met plastic </a:t>
            </a:r>
            <a:r>
              <a:rPr lang="en-US" dirty="0" err="1" smtClean="0"/>
              <a:t>soep</a:t>
            </a:r>
            <a:r>
              <a:rPr lang="en-US" dirty="0" smtClean="0"/>
              <a:t> (</a:t>
            </a:r>
            <a:r>
              <a:rPr lang="en-US" dirty="0" err="1" smtClean="0"/>
              <a:t>muv</a:t>
            </a:r>
            <a:r>
              <a:rPr lang="en-US" dirty="0" smtClean="0"/>
              <a:t> </a:t>
            </a:r>
            <a:r>
              <a:rPr lang="en-US" dirty="0" err="1" smtClean="0"/>
              <a:t>statiegeldsysteem</a:t>
            </a:r>
            <a:r>
              <a:rPr lang="en-US" dirty="0" smtClean="0"/>
              <a:t>)</a:t>
            </a:r>
          </a:p>
          <a:p>
            <a:pPr lvl="1"/>
            <a:r>
              <a:rPr lang="nl-NL" dirty="0"/>
              <a:t>CO</a:t>
            </a:r>
            <a:r>
              <a:rPr lang="nl-NL" baseline="-25000" dirty="0"/>
              <a:t>2</a:t>
            </a:r>
            <a:r>
              <a:rPr lang="nl-NL" dirty="0"/>
              <a:t>-besparing scheiden plastic </a:t>
            </a:r>
            <a:r>
              <a:rPr lang="nl-NL" dirty="0" smtClean="0"/>
              <a:t>afval: </a:t>
            </a:r>
            <a:r>
              <a:rPr lang="nl-NL" dirty="0"/>
              <a:t>ca 0,15% totale uitstoot </a:t>
            </a:r>
            <a:r>
              <a:rPr lang="nl-NL" dirty="0" smtClean="0"/>
              <a:t>NL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Groot deel </a:t>
            </a:r>
            <a:r>
              <a:rPr lang="nl-NL" dirty="0" err="1" smtClean="0"/>
              <a:t>regranulaat</a:t>
            </a:r>
            <a:r>
              <a:rPr lang="nl-NL" dirty="0" smtClean="0"/>
              <a:t> NL beperkte toepassingsmogelijkheden: prijs nul of negatief</a:t>
            </a:r>
          </a:p>
          <a:p>
            <a:pPr lvl="1"/>
            <a:r>
              <a:rPr lang="nl-NL" dirty="0" smtClean="0"/>
              <a:t>Gebrek </a:t>
            </a:r>
            <a:r>
              <a:rPr lang="nl-NL" dirty="0" smtClean="0"/>
              <a:t>aan toepassingsmogelijkheden nu doorslaggevend, ook bij hogere olie/CO</a:t>
            </a:r>
            <a:r>
              <a:rPr lang="nl-NL" baseline="-25000" dirty="0" smtClean="0"/>
              <a:t>2</a:t>
            </a:r>
            <a:r>
              <a:rPr lang="nl-NL" dirty="0" smtClean="0"/>
              <a:t>-prijzen</a:t>
            </a:r>
          </a:p>
          <a:p>
            <a:pPr lvl="1"/>
            <a:r>
              <a:rPr lang="nl-NL" dirty="0" smtClean="0"/>
              <a:t>Mogelijk effect vervuiling gft     plastic via compost in ‘plastic soep’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Sturen op kwaliteit </a:t>
            </a:r>
            <a:r>
              <a:rPr lang="nl-NL" dirty="0" err="1" smtClean="0"/>
              <a:t>ipv</a:t>
            </a:r>
            <a:r>
              <a:rPr lang="nl-NL" dirty="0" smtClean="0"/>
              <a:t> kwantiteit</a:t>
            </a:r>
          </a:p>
          <a:p>
            <a:pPr lvl="1"/>
            <a:r>
              <a:rPr lang="nl-NL" dirty="0" smtClean="0"/>
              <a:t>Technologische ontwikkeling van belang</a:t>
            </a:r>
          </a:p>
        </p:txBody>
      </p:sp>
      <p:pic>
        <p:nvPicPr>
          <p:cNvPr id="3074" name="Picture 2" descr="\\cpb-file-w01p\asv\Documents\DSC05869 conver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94" y="116632"/>
            <a:ext cx="2483768" cy="16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14639" y="414908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1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0975" marR="0" lvl="1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Potentie biomassa beperkt in oplossen kunststofproblematiek</a:t>
            </a:r>
            <a:b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800" y="1857600"/>
            <a:ext cx="8467672" cy="4320000"/>
          </a:xfrm>
        </p:spPr>
        <p:txBody>
          <a:bodyPr/>
          <a:lstStyle/>
          <a:p>
            <a:pPr marL="180975" lvl="1" indent="-180975">
              <a:buFont typeface="Arial" pitchFamily="34" charset="0"/>
              <a:buChar char="•"/>
            </a:pPr>
            <a:endParaRPr lang="nl-NL" dirty="0" smtClean="0"/>
          </a:p>
          <a:p>
            <a:pPr marL="180975" lvl="1" indent="-180975">
              <a:buFont typeface="Arial" pitchFamily="34" charset="0"/>
              <a:buChar char="•"/>
            </a:pPr>
            <a:endParaRPr lang="nl-NL" dirty="0"/>
          </a:p>
          <a:p>
            <a:pPr lvl="1"/>
            <a:r>
              <a:rPr lang="nl-NL" dirty="0" smtClean="0"/>
              <a:t>Nu meer dan 75% </a:t>
            </a:r>
            <a:r>
              <a:rPr lang="nl-NL" dirty="0" err="1" smtClean="0"/>
              <a:t>biobased</a:t>
            </a:r>
            <a:r>
              <a:rPr lang="nl-NL" dirty="0" smtClean="0"/>
              <a:t> kunststof niet </a:t>
            </a:r>
            <a:r>
              <a:rPr lang="nl-NL" dirty="0" err="1" smtClean="0"/>
              <a:t>composteerbaar</a:t>
            </a:r>
            <a:endParaRPr lang="nl-NL" dirty="0" smtClean="0"/>
          </a:p>
          <a:p>
            <a:pPr lvl="1"/>
            <a:r>
              <a:rPr lang="nl-NL" dirty="0" smtClean="0"/>
              <a:t>Wel </a:t>
            </a:r>
            <a:r>
              <a:rPr lang="nl-NL" dirty="0" err="1" smtClean="0"/>
              <a:t>composteerbaar</a:t>
            </a:r>
            <a:r>
              <a:rPr lang="nl-NL" dirty="0" smtClean="0"/>
              <a:t>: alleen bij industriële verhitting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                  Geen oplossing plastic soep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CO</a:t>
            </a:r>
            <a:r>
              <a:rPr lang="nl-NL" baseline="-25000" dirty="0" smtClean="0"/>
              <a:t>2</a:t>
            </a:r>
            <a:r>
              <a:rPr lang="nl-NL" dirty="0" smtClean="0"/>
              <a:t>-winst loopt sterk uiteen naar gelang gewas en locatie</a:t>
            </a:r>
          </a:p>
          <a:p>
            <a:pPr lvl="1"/>
            <a:r>
              <a:rPr lang="nl-NL" dirty="0" smtClean="0"/>
              <a:t>In concurrentie met voedsel, energie en natuur: landgebruik potentieel fors en neveneffecten (stikstof, fosfaat, water)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Aanknopingspunt</a:t>
            </a:r>
            <a:r>
              <a:rPr lang="en-US" dirty="0" smtClean="0"/>
              <a:t> </a:t>
            </a:r>
            <a:r>
              <a:rPr lang="en-US" dirty="0" err="1" smtClean="0"/>
              <a:t>beleid</a:t>
            </a:r>
            <a:r>
              <a:rPr lang="en-US" dirty="0" smtClean="0"/>
              <a:t>: </a:t>
            </a:r>
            <a:r>
              <a:rPr lang="en-US" dirty="0" err="1" smtClean="0"/>
              <a:t>kwaliteitscriteria</a:t>
            </a:r>
            <a:r>
              <a:rPr lang="en-US" dirty="0" smtClean="0"/>
              <a:t> </a:t>
            </a:r>
            <a:r>
              <a:rPr lang="en-US" dirty="0" err="1" smtClean="0"/>
              <a:t>biomassa</a:t>
            </a:r>
            <a:endParaRPr lang="nl-NL" dirty="0" smtClean="0"/>
          </a:p>
          <a:p>
            <a:pPr lvl="1"/>
            <a:endParaRPr lang="nl-NL" sz="1500" dirty="0"/>
          </a:p>
        </p:txBody>
      </p:sp>
      <p:sp>
        <p:nvSpPr>
          <p:cNvPr id="4" name="Down Arrow 3"/>
          <p:cNvSpPr/>
          <p:nvPr/>
        </p:nvSpPr>
        <p:spPr>
          <a:xfrm>
            <a:off x="3707904" y="3212976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Image result for ma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895"/>
            <a:ext cx="2627784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420400" cy="572400"/>
          </a:xfrm>
        </p:spPr>
        <p:txBody>
          <a:bodyPr/>
          <a:lstStyle/>
          <a:p>
            <a:pPr marL="180975" marR="0" lvl="1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nl-NL" sz="2400" kern="1200" dirty="0" smtClean="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t>Beleid a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antasting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leefomgeving: aangrijpingspunten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800" y="1857600"/>
            <a:ext cx="8467672" cy="4320000"/>
          </a:xfrm>
        </p:spPr>
        <p:txBody>
          <a:bodyPr/>
          <a:lstStyle/>
          <a:p>
            <a:pPr marL="180975" lvl="1" indent="-180975">
              <a:buFont typeface="Arial" pitchFamily="34" charset="0"/>
              <a:buChar char="•"/>
            </a:pPr>
            <a:endParaRPr lang="nl-NL" dirty="0" smtClean="0"/>
          </a:p>
          <a:p>
            <a:pPr lvl="1"/>
            <a:r>
              <a:rPr lang="nl-NL" dirty="0" smtClean="0"/>
              <a:t>Preventie </a:t>
            </a:r>
            <a:r>
              <a:rPr lang="nl-NL" dirty="0" smtClean="0"/>
              <a:t>zwerfafval</a:t>
            </a:r>
          </a:p>
          <a:p>
            <a:pPr lvl="2"/>
            <a:r>
              <a:rPr lang="nl-NL" dirty="0" smtClean="0"/>
              <a:t>Uitbreiden statiegeldsysteem</a:t>
            </a:r>
          </a:p>
          <a:p>
            <a:pPr lvl="2"/>
            <a:r>
              <a:rPr lang="en-US" dirty="0" err="1"/>
              <a:t>C</a:t>
            </a:r>
            <a:r>
              <a:rPr lang="en-US" dirty="0" err="1" smtClean="0"/>
              <a:t>apaciteit</a:t>
            </a:r>
            <a:r>
              <a:rPr lang="en-US" dirty="0" smtClean="0"/>
              <a:t> </a:t>
            </a:r>
            <a:r>
              <a:rPr lang="en-US" dirty="0" err="1" smtClean="0"/>
              <a:t>prullenbakken</a:t>
            </a:r>
            <a:r>
              <a:rPr lang="en-US" dirty="0" smtClean="0"/>
              <a:t>, </a:t>
            </a:r>
            <a:r>
              <a:rPr lang="en-US" dirty="0" err="1" smtClean="0"/>
              <a:t>handhaving</a:t>
            </a:r>
            <a:endParaRPr lang="nl-NL" dirty="0" smtClean="0"/>
          </a:p>
          <a:p>
            <a:pPr lvl="1"/>
            <a:r>
              <a:rPr lang="nl-NL" dirty="0" smtClean="0"/>
              <a:t>Tegengaan andere bronnen plastic soep</a:t>
            </a:r>
          </a:p>
          <a:p>
            <a:pPr lvl="2"/>
            <a:r>
              <a:rPr lang="en-US" dirty="0" err="1" smtClean="0"/>
              <a:t>Regelgeving</a:t>
            </a:r>
            <a:r>
              <a:rPr lang="en-US" dirty="0" smtClean="0"/>
              <a:t>: </a:t>
            </a:r>
            <a:r>
              <a:rPr lang="en-US" dirty="0" err="1" smtClean="0"/>
              <a:t>cosmetica</a:t>
            </a:r>
            <a:r>
              <a:rPr lang="en-US" dirty="0" smtClean="0"/>
              <a:t>, </a:t>
            </a:r>
            <a:r>
              <a:rPr lang="en-US" dirty="0" err="1" smtClean="0"/>
              <a:t>kunstgraskorrels</a:t>
            </a:r>
            <a:endParaRPr lang="en-US" dirty="0"/>
          </a:p>
          <a:p>
            <a:pPr lvl="2"/>
            <a:r>
              <a:rPr lang="en-US" dirty="0" err="1"/>
              <a:t>Gft</a:t>
            </a:r>
            <a:r>
              <a:rPr lang="en-US" dirty="0"/>
              <a:t> </a:t>
            </a:r>
            <a:r>
              <a:rPr lang="en-US" dirty="0" err="1"/>
              <a:t>afval</a:t>
            </a:r>
            <a:r>
              <a:rPr lang="en-US" dirty="0"/>
              <a:t>: </a:t>
            </a:r>
            <a:r>
              <a:rPr lang="en-US" dirty="0" err="1"/>
              <a:t>voorlichting</a:t>
            </a:r>
            <a:r>
              <a:rPr lang="en-US" dirty="0"/>
              <a:t>, norm </a:t>
            </a:r>
            <a:r>
              <a:rPr lang="en-US" dirty="0" err="1"/>
              <a:t>restafval</a:t>
            </a:r>
            <a:endParaRPr lang="en-US" dirty="0"/>
          </a:p>
          <a:p>
            <a:pPr lvl="2"/>
            <a:r>
              <a:rPr lang="en-US" dirty="0" err="1" smtClean="0"/>
              <a:t>Stimuleren</a:t>
            </a:r>
            <a:r>
              <a:rPr lang="en-US" dirty="0" smtClean="0"/>
              <a:t> </a:t>
            </a:r>
            <a:r>
              <a:rPr lang="en-US" dirty="0" err="1" smtClean="0"/>
              <a:t>innovatie</a:t>
            </a:r>
            <a:r>
              <a:rPr lang="en-US" dirty="0" smtClean="0"/>
              <a:t> </a:t>
            </a:r>
            <a:r>
              <a:rPr lang="en-US" dirty="0" err="1" smtClean="0"/>
              <a:t>afvalwaterzuivering</a:t>
            </a:r>
            <a:endParaRPr lang="en-US" dirty="0"/>
          </a:p>
          <a:p>
            <a:pPr lvl="1"/>
            <a:r>
              <a:rPr lang="nl-NL" dirty="0" smtClean="0"/>
              <a:t>Bijdrage </a:t>
            </a:r>
            <a:r>
              <a:rPr lang="nl-NL" dirty="0" smtClean="0"/>
              <a:t>schoonmaken/ontwikkeling techniek</a:t>
            </a:r>
          </a:p>
          <a:p>
            <a:pPr lvl="1"/>
            <a:r>
              <a:rPr lang="en-US" dirty="0" smtClean="0"/>
              <a:t>Minder </a:t>
            </a:r>
            <a:r>
              <a:rPr lang="en-US" dirty="0" err="1" smtClean="0"/>
              <a:t>kunststof</a:t>
            </a:r>
            <a:r>
              <a:rPr lang="en-US" dirty="0" smtClean="0"/>
              <a:t>? </a:t>
            </a:r>
            <a:r>
              <a:rPr lang="en-US" dirty="0" err="1" smtClean="0"/>
              <a:t>Effecten</a:t>
            </a:r>
            <a:r>
              <a:rPr lang="en-US" dirty="0" smtClean="0"/>
              <a:t> </a:t>
            </a:r>
            <a:r>
              <a:rPr lang="en-US" dirty="0" err="1" smtClean="0"/>
              <a:t>heffing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bekend</a:t>
            </a:r>
            <a:endParaRPr lang="nl-NL" dirty="0" smtClean="0"/>
          </a:p>
          <a:p>
            <a:pPr marL="180975" lvl="1" indent="-180975"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2050" name="Picture 2" descr="\\cpb-file-w01p\asv\Documents\IMG_0838 (2) convert  convert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56259"/>
            <a:ext cx="2699792" cy="26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800" y="1857600"/>
            <a:ext cx="8467672" cy="4320000"/>
          </a:xfrm>
        </p:spPr>
        <p:txBody>
          <a:bodyPr/>
          <a:lstStyle/>
          <a:p>
            <a:pPr lvl="1"/>
            <a:r>
              <a:rPr lang="nl-NL" dirty="0" smtClean="0"/>
              <a:t>Kunststof: Vervuiling leefomgeving en CO</a:t>
            </a:r>
            <a:r>
              <a:rPr lang="nl-NL" sz="1000" dirty="0" smtClean="0"/>
              <a:t>2</a:t>
            </a:r>
            <a:r>
              <a:rPr lang="nl-NL" dirty="0" smtClean="0"/>
              <a:t> van belang</a:t>
            </a:r>
            <a:endParaRPr lang="nl-NL" dirty="0"/>
          </a:p>
          <a:p>
            <a:pPr lvl="1"/>
            <a:r>
              <a:rPr lang="nl-NL" dirty="0" smtClean="0"/>
              <a:t>Intensivering recycling kunststof: milieuwinst onder druk</a:t>
            </a:r>
          </a:p>
          <a:p>
            <a:pPr lvl="2"/>
            <a:r>
              <a:rPr lang="nl-NL" dirty="0" smtClean="0"/>
              <a:t>Relatief beperkte CO</a:t>
            </a:r>
            <a:r>
              <a:rPr lang="nl-NL" sz="1000" dirty="0" smtClean="0"/>
              <a:t>2</a:t>
            </a:r>
            <a:r>
              <a:rPr lang="nl-NL" dirty="0" smtClean="0"/>
              <a:t>-winst, geen effect op ‘plastic soep’</a:t>
            </a:r>
          </a:p>
          <a:p>
            <a:pPr lvl="2"/>
            <a:r>
              <a:rPr lang="nl-NL" dirty="0" smtClean="0"/>
              <a:t>Kwaliteit boven kwantiteit</a:t>
            </a:r>
          </a:p>
          <a:p>
            <a:pPr lvl="2"/>
            <a:r>
              <a:rPr lang="nl-NL" dirty="0" smtClean="0"/>
              <a:t>Overheden en bedrijven aan zet</a:t>
            </a:r>
          </a:p>
          <a:p>
            <a:pPr lvl="2"/>
            <a:r>
              <a:rPr lang="nl-NL" dirty="0" smtClean="0"/>
              <a:t>Let op effecten voor andere afvalstromen</a:t>
            </a:r>
          </a:p>
          <a:p>
            <a:pPr lvl="1"/>
            <a:r>
              <a:rPr lang="nl-NL" dirty="0" err="1" smtClean="0"/>
              <a:t>Biobased</a:t>
            </a:r>
            <a:r>
              <a:rPr lang="nl-NL" dirty="0" smtClean="0"/>
              <a:t>: alleen CO</a:t>
            </a:r>
            <a:r>
              <a:rPr lang="nl-NL" sz="1000" dirty="0" smtClean="0"/>
              <a:t>2</a:t>
            </a:r>
            <a:r>
              <a:rPr lang="nl-NL" dirty="0" smtClean="0"/>
              <a:t>-winst, afhankelijk van neveneffecten</a:t>
            </a:r>
          </a:p>
          <a:p>
            <a:pPr lvl="1"/>
            <a:r>
              <a:rPr lang="nl-NL" dirty="0" smtClean="0"/>
              <a:t>Tegengaan vervuiling leefomgeving vergt ander beleid</a:t>
            </a:r>
          </a:p>
          <a:p>
            <a:pPr lvl="1"/>
            <a:r>
              <a:rPr lang="nl-NL" dirty="0" smtClean="0"/>
              <a:t>Innovaties belangrijk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350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NL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9006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rijksoverheid oranj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17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rijksoverheid donkergee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B61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rijksoverheid gee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9E11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rijksoverheid roz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92C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rijksoverheid paar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2145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rijksoverheid donkerbrui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7332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rijksoverheid brui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4710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jksoverheid hemelblau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BC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jksoverheid lichtblau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FCAE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ijksoverheid donker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593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jksoverheid mos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77C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ijksoverheid 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9870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ijksoverheid mint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D2B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ijksoverheid robijnroo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A00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rijksoverheid roo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52B1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361</ap:Words>
  <ap:PresentationFormat>On-screen Show (4:3)</ap:PresentationFormat>
  <ap:Paragraphs>94</ap:Paragraphs>
  <ap:Slides>9</ap:Slides>
  <ap:HiddenSlides>0</ap:HiddenSlides>
  <ap:MMClips>0</ap:MMClips>
  <ap:ScaleCrop>false</ap:ScaleCrop>
  <ap:HeadingPairs>
    <vt:vector baseType="variant" size="4">
      <vt:variant>
        <vt:lpstr>Theme</vt:lpstr>
      </vt:variant>
      <vt:variant>
        <vt:i4>16</vt:i4>
      </vt:variant>
      <vt:variant>
        <vt:lpstr>Slide Titles</vt:lpstr>
      </vt:variant>
      <vt:variant>
        <vt:i4>9</vt:i4>
      </vt:variant>
    </vt:vector>
  </ap:HeadingPairs>
  <ap:TitlesOfParts>
    <vt:vector baseType="lpstr" size="25">
      <vt:lpstr>Presentatie NL</vt:lpstr>
      <vt:lpstr>rijksoverheid hemelblauw</vt:lpstr>
      <vt:lpstr>rijksoverheid lichtblauw</vt:lpstr>
      <vt:lpstr>rijksoverheid donkergroen</vt:lpstr>
      <vt:lpstr>rijksoverheid mosgroen</vt:lpstr>
      <vt:lpstr>rijksoverheid groen</vt:lpstr>
      <vt:lpstr>rijksoverheid mintgroen</vt:lpstr>
      <vt:lpstr>rijksoverheid robijnrood</vt:lpstr>
      <vt:lpstr>rijksoverheid rood</vt:lpstr>
      <vt:lpstr>rijksoverheid oranje</vt:lpstr>
      <vt:lpstr>rijksoverheid donkergeel</vt:lpstr>
      <vt:lpstr>rijksoverheid geel</vt:lpstr>
      <vt:lpstr>rijksoverheid roze</vt:lpstr>
      <vt:lpstr>rijksoverheid paars</vt:lpstr>
      <vt:lpstr>rijksoverheid donkerbruin</vt:lpstr>
      <vt:lpstr>rijksoverheid bruin</vt:lpstr>
      <vt:lpstr>De circulaire economie van kunststof: van grondstoffen tot afval</vt:lpstr>
      <vt:lpstr>Doel en opzet studie</vt:lpstr>
      <vt:lpstr>Uitputting grondstoffen en voorzieningszekerheid bescheiden rol</vt:lpstr>
      <vt:lpstr>Aantasting leefomgeving belangrijk extern effect </vt:lpstr>
      <vt:lpstr>Emissies</vt:lpstr>
      <vt:lpstr>Recycling kunststof afval</vt:lpstr>
      <vt:lpstr>Potentie biomassa beperkt in oplossen kunststofproblematiek </vt:lpstr>
      <vt:lpstr>Beleid aantasting leefomgeving: aangrijpingspunten</vt:lpstr>
      <vt:lpstr>Conclusies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/>
  <lastModifiedBy/>
  <revision/>
  <dcterms:created xsi:type="dcterms:W3CDTF">2016-08-11T13:15:36.0000000Z</dcterms:created>
  <dcterms:modified xsi:type="dcterms:W3CDTF">2017-11-07T16:07:45.0000000Z</dcterms:modified>
  <dc:description/>
  <dc:subject/>
  <dc:title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0x010100208090EFB081E74489042C595B87163A</vt:lpwstr>
  </property>
</Properties>
</file>