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  <p:sldMasterId id="2147483742" r:id="rId3"/>
  </p:sldMasterIdLst>
  <p:notesMasterIdLst>
    <p:notesMasterId r:id="rId28"/>
  </p:notesMasterIdLst>
  <p:handoutMasterIdLst>
    <p:handoutMasterId r:id="rId29"/>
  </p:handoutMasterIdLst>
  <p:sldIdLst>
    <p:sldId id="277" r:id="rId4"/>
    <p:sldId id="276" r:id="rId5"/>
    <p:sldId id="441" r:id="rId6"/>
    <p:sldId id="15334" r:id="rId7"/>
    <p:sldId id="15332" r:id="rId8"/>
    <p:sldId id="15326" r:id="rId9"/>
    <p:sldId id="15333" r:id="rId10"/>
    <p:sldId id="15331" r:id="rId11"/>
    <p:sldId id="15343" r:id="rId12"/>
    <p:sldId id="15335" r:id="rId13"/>
    <p:sldId id="15337" r:id="rId14"/>
    <p:sldId id="15339" r:id="rId15"/>
    <p:sldId id="15340" r:id="rId16"/>
    <p:sldId id="15346" r:id="rId17"/>
    <p:sldId id="15347" r:id="rId18"/>
    <p:sldId id="15330" r:id="rId19"/>
    <p:sldId id="15289" r:id="rId20"/>
    <p:sldId id="15354" r:id="rId21"/>
    <p:sldId id="15348" r:id="rId22"/>
    <p:sldId id="15349" r:id="rId23"/>
    <p:sldId id="15350" r:id="rId24"/>
    <p:sldId id="15352" r:id="rId25"/>
    <p:sldId id="15351" r:id="rId26"/>
    <p:sldId id="15353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8"/>
    <a:srgbClr val="008BD0"/>
    <a:srgbClr val="C1E7FF"/>
    <a:srgbClr val="FFFFFF"/>
    <a:srgbClr val="83CFFE"/>
    <a:srgbClr val="B8E8FF"/>
    <a:srgbClr val="253086"/>
    <a:srgbClr val="BFBFBF"/>
    <a:srgbClr val="82B5E3"/>
    <a:srgbClr val="006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6195" autoAdjust="0"/>
  </p:normalViewPr>
  <p:slideViewPr>
    <p:cSldViewPr snapToGrid="0">
      <p:cViewPr varScale="1">
        <p:scale>
          <a:sx n="78" d="100"/>
          <a:sy n="78" d="100"/>
        </p:scale>
        <p:origin x="802" y="5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72" y="16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0.xml" Id="rId13" /><Relationship Type="http://schemas.openxmlformats.org/officeDocument/2006/relationships/slide" Target="slides/slide15.xml" Id="rId18" /><Relationship Type="http://schemas.openxmlformats.org/officeDocument/2006/relationships/slide" Target="slides/slide23.xml" Id="rId26" /><Relationship Type="http://schemas.openxmlformats.org/officeDocument/2006/relationships/slideMaster" Target="slideMasters/slideMaster2.xml" Id="rId3" /><Relationship Type="http://schemas.openxmlformats.org/officeDocument/2006/relationships/slide" Target="slides/slide18.xml" Id="rId21" /><Relationship Type="http://schemas.openxmlformats.org/officeDocument/2006/relationships/tableStyles" Target="tableStyles.xml" Id="rId34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slide" Target="slides/slide14.xml" Id="rId17" /><Relationship Type="http://schemas.openxmlformats.org/officeDocument/2006/relationships/slide" Target="slides/slide22.xml" Id="rId25" /><Relationship Type="http://schemas.openxmlformats.org/officeDocument/2006/relationships/theme" Target="theme/theme1.xml" Id="rId33" /><Relationship Type="http://schemas.openxmlformats.org/officeDocument/2006/relationships/slideMaster" Target="slideMasters/slideMaster1.xml" Id="rId2" /><Relationship Type="http://schemas.openxmlformats.org/officeDocument/2006/relationships/slide" Target="slides/slide13.xml" Id="rId16" /><Relationship Type="http://schemas.openxmlformats.org/officeDocument/2006/relationships/slide" Target="slides/slide17.xml" Id="rId20" /><Relationship Type="http://schemas.openxmlformats.org/officeDocument/2006/relationships/handoutMaster" Target="handoutMasters/handoutMaster1.xml" Id="rId29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slide" Target="slides/slide21.xml" Id="rId24" /><Relationship Type="http://schemas.openxmlformats.org/officeDocument/2006/relationships/viewProps" Target="viewProps.xml" Id="rId32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slide" Target="slides/slide20.xml" Id="rId23" /><Relationship Type="http://schemas.openxmlformats.org/officeDocument/2006/relationships/notesMaster" Target="notesMasters/notesMaster1.xml" Id="rId28" /><Relationship Type="http://schemas.openxmlformats.org/officeDocument/2006/relationships/slide" Target="slides/slide7.xml" Id="rId10" /><Relationship Type="http://schemas.openxmlformats.org/officeDocument/2006/relationships/slide" Target="slides/slide16.xml" Id="rId19" /><Relationship Type="http://schemas.openxmlformats.org/officeDocument/2006/relationships/presProps" Target="presProps.xml" Id="rId31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slide" Target="slides/slide19.xml" Id="rId22" /><Relationship Type="http://schemas.openxmlformats.org/officeDocument/2006/relationships/slide" Target="slides/slide24.xml" Id="rId27" /><Relationship Type="http://schemas.openxmlformats.org/officeDocument/2006/relationships/commentAuthors" Target="commentAuthors.xml" Id="rId30" /><Relationship Type="http://schemas.openxmlformats.org/officeDocument/2006/relationships/slide" Target="slides/slide5.xml" Id="rId8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menwerkruimten.rijksweb.nl/teamsites/iboklimaat/Gedeelde%20documenten/Conceptrapport/Brokken/IBO-basispad%20en%20grafieken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amenwerkruimten.rijksweb.nl/teamsites/iboklimaat/Gedeelde%20documenten/Conceptrapport/Brokken/IBO-basispad%20en%20grafieken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amenwerkruimten.rijksweb.nl/teamsites/iboklimaat/Gedeelde%20documenten/Conceptrapport/Brokken/IBO-basispad%20en%20grafieken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amenwerkruimten.rijksweb.nl/teamsites/iboklimaat/Gedeelde%20documenten/Conceptrapport/Brokken/IBO-basispad%20en%20grafieken%20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amenwerkruimten.rijksweb.nl/teamsites/iboklimaat/Gedeelde%20documenten/Conceptrapport/Brokken/IBO-basispad%20en%20grafieken%20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amenwerkruimten.rijksweb.nl/teamsites/iboklimaat/Gedeelde%20documenten/Conceptrapport/Brokken/IBO-basispad%20en%20grafieken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81905989870029E-2"/>
          <c:y val="3.8501278863022848E-2"/>
          <c:w val="0.91055481016346473"/>
          <c:h val="0.54428504763986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'Staafdiagram smv'!$D$20</c:f>
              <c:strCache>
                <c:ptCount val="1"/>
                <c:pt idx="0">
                  <c:v>Restemissies per sector</c:v>
                </c:pt>
              </c:strCache>
            </c:strRef>
          </c:tx>
          <c:spPr>
            <a:solidFill>
              <a:srgbClr val="0168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DC-4D99-9549-137C40929E4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DDC-4D99-9549-137C40929E4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DDC-4D99-9549-137C40929E48}"/>
              </c:ext>
            </c:extLst>
          </c:dPt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6"/>
                <c:lvl>
                  <c:pt idx="0">
                    <c:v>Centraal pakket</c:v>
                  </c:pt>
                  <c:pt idx="1">
                    <c:v>Centraal pakket</c:v>
                  </c:pt>
                  <c:pt idx="2">
                    <c:v>Centraal pakket</c:v>
                  </c:pt>
                  <c:pt idx="3">
                    <c:v>Centraal pakket</c:v>
                  </c:pt>
                  <c:pt idx="4">
                    <c:v>Centraal pakket</c:v>
                  </c:pt>
                  <c:pt idx="5">
                    <c:v>Centraal pakket</c:v>
                  </c:pt>
                </c:lvl>
                <c:lvl>
                  <c:pt idx="0">
                    <c:v>Gebouwde omgeving</c:v>
                  </c:pt>
                  <c:pt idx="1">
                    <c:v>Landbouw</c:v>
                  </c:pt>
                  <c:pt idx="2">
                    <c:v>Mobiliteit</c:v>
                  </c:pt>
                  <c:pt idx="3">
                    <c:v>Industrie</c:v>
                  </c:pt>
                  <c:pt idx="4">
                    <c:v>Elektriciteit</c:v>
                  </c:pt>
                  <c:pt idx="5">
                    <c:v>Landgebruik</c:v>
                  </c:pt>
                </c:lvl>
              </c:multiLvlStrCache>
              <c:extLst/>
            </c:multiLvlStrRef>
          </c:cat>
          <c:val>
            <c:numRef>
              <c:f>('Staafdiagram smv'!$D$21:$D$22,'Staafdiagram smv'!$D$25:$D$26,'Staafdiagram smv'!$D$29:$D$30,'Staafdiagram smv'!$D$33:$D$34,'Staafdiagram smv'!$D$37:$D$38,'Staafdiagram smv'!$D$41:$D$42)</c:f>
              <c:numCache>
                <c:formatCode>General</c:formatCode>
                <c:ptCount val="6"/>
                <c:pt idx="0">
                  <c:v>12.25</c:v>
                </c:pt>
                <c:pt idx="1">
                  <c:v>15</c:v>
                </c:pt>
                <c:pt idx="2">
                  <c:v>19.399999999999999</c:v>
                </c:pt>
                <c:pt idx="3">
                  <c:v>29.299999999999997</c:v>
                </c:pt>
                <c:pt idx="4">
                  <c:v>14.8</c:v>
                </c:pt>
                <c:pt idx="5">
                  <c:v>2.0500000000000003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2DDC-4D99-9549-137C40929E48}"/>
            </c:ext>
          </c:extLst>
        </c:ser>
        <c:ser>
          <c:idx val="1"/>
          <c:order val="1"/>
          <c:tx>
            <c:strRef>
              <c:f>'Staafdiagram smv'!$E$20</c:f>
              <c:strCache>
                <c:ptCount val="1"/>
                <c:pt idx="0">
                  <c:v>Reductieopgave ten opzichte van basispad</c:v>
                </c:pt>
              </c:strCache>
            </c:strRef>
          </c:tx>
          <c:spPr>
            <a:solidFill>
              <a:srgbClr val="FBAD1D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6"/>
                <c:lvl>
                  <c:pt idx="0">
                    <c:v>Centraal pakket</c:v>
                  </c:pt>
                  <c:pt idx="1">
                    <c:v>Centraal pakket</c:v>
                  </c:pt>
                  <c:pt idx="2">
                    <c:v>Centraal pakket</c:v>
                  </c:pt>
                  <c:pt idx="3">
                    <c:v>Centraal pakket</c:v>
                  </c:pt>
                  <c:pt idx="4">
                    <c:v>Centraal pakket</c:v>
                  </c:pt>
                  <c:pt idx="5">
                    <c:v>Centraal pakket</c:v>
                  </c:pt>
                </c:lvl>
                <c:lvl>
                  <c:pt idx="0">
                    <c:v>Gebouwde omgeving</c:v>
                  </c:pt>
                  <c:pt idx="1">
                    <c:v>Landbouw</c:v>
                  </c:pt>
                  <c:pt idx="2">
                    <c:v>Mobiliteit</c:v>
                  </c:pt>
                  <c:pt idx="3">
                    <c:v>Industrie</c:v>
                  </c:pt>
                  <c:pt idx="4">
                    <c:v>Elektriciteit</c:v>
                  </c:pt>
                  <c:pt idx="5">
                    <c:v>Landgebruik</c:v>
                  </c:pt>
                </c:lvl>
              </c:multiLvlStrCache>
              <c:extLst/>
            </c:multiLvlStrRef>
          </c:cat>
          <c:val>
            <c:numRef>
              <c:f>('Staafdiagram smv'!$E$21:$E$22,'Staafdiagram smv'!$E$25:$E$26,'Staafdiagram smv'!$E$29:$E$30,'Staafdiagram smv'!$E$33:$E$34,'Staafdiagram smv'!$E$37:$E$38,'Staafdiagram smv'!$E$41:$E$42)</c:f>
              <c:numCache>
                <c:formatCode>General</c:formatCode>
                <c:ptCount val="6"/>
                <c:pt idx="0">
                  <c:v>2.3000000000000007</c:v>
                </c:pt>
                <c:pt idx="1">
                  <c:v>5.5</c:v>
                </c:pt>
                <c:pt idx="2">
                  <c:v>5.6000000000000014</c:v>
                </c:pt>
                <c:pt idx="3">
                  <c:v>5.5</c:v>
                </c:pt>
                <c:pt idx="4">
                  <c:v>2.1999999999999993</c:v>
                </c:pt>
                <c:pt idx="5">
                  <c:v>0.39999999999999991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2DDC-4D99-9549-137C40929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694221136"/>
        <c:axId val="694212936"/>
      </c:barChart>
      <c:catAx>
        <c:axId val="69422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12936"/>
        <c:crosses val="autoZero"/>
        <c:auto val="1"/>
        <c:lblAlgn val="ctr"/>
        <c:lblOffset val="100"/>
        <c:noMultiLvlLbl val="0"/>
      </c:catAx>
      <c:valAx>
        <c:axId val="6942129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nl-NL" sz="800">
                    <a:latin typeface="Verdana" panose="020B0604030504040204" pitchFamily="34" charset="0"/>
                    <a:ea typeface="Verdana" panose="020B0604030504040204" pitchFamily="34" charset="0"/>
                  </a:rPr>
                  <a:t>Mton</a:t>
                </a:r>
              </a:p>
            </c:rich>
          </c:tx>
          <c:layout>
            <c:manualLayout>
              <c:xMode val="edge"/>
              <c:yMode val="edge"/>
              <c:x val="4.9861205860235788E-3"/>
              <c:y val="0.251240526667099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2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21983735525193"/>
          <c:y val="0.94823705926481627"/>
          <c:w val="0.84878295597495246"/>
          <c:h val="5.05042796132103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81905989870029E-2"/>
          <c:y val="3.8501278863022848E-2"/>
          <c:w val="0.91055481016346473"/>
          <c:h val="0.67331730570437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'Staafdiagram smv'!$D$20</c:f>
              <c:strCache>
                <c:ptCount val="1"/>
                <c:pt idx="0">
                  <c:v>Restemissies per sector</c:v>
                </c:pt>
              </c:strCache>
            </c:strRef>
          </c:tx>
          <c:spPr>
            <a:solidFill>
              <a:srgbClr val="0168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73-463E-ADF8-CC9F9D391F2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73-463E-ADF8-CC9F9D391F22}"/>
              </c:ext>
            </c:extLst>
          </c:dPt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2"/>
                <c:lvl>
                  <c:pt idx="0">
                    <c:v>Beleidsprogramma</c:v>
                  </c:pt>
                  <c:pt idx="1">
                    <c:v>Centraal pakket</c:v>
                  </c:pt>
                </c:lvl>
                <c:lvl>
                  <c:pt idx="0">
                    <c:v>Gebouwde 
omgeving</c:v>
                  </c:pt>
                </c:lvl>
              </c:multiLvlStrCache>
              <c:extLst/>
            </c:multiLvlStrRef>
          </c:cat>
          <c:val>
            <c:numRef>
              <c:f>('Staafdiagram smv'!$D$21:$D$22,'Staafdiagram smv'!$D$25:$D$26,'Staafdiagram smv'!$D$29:$D$30,'Staafdiagram smv'!$D$33:$D$34,'Staafdiagram smv'!$D$37:$D$38,'Staafdiagram smv'!$D$41:$D$42)</c:f>
              <c:numCache>
                <c:formatCode>General</c:formatCode>
                <c:ptCount val="2"/>
                <c:pt idx="0">
                  <c:v>10</c:v>
                </c:pt>
                <c:pt idx="1">
                  <c:v>12.25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D173-463E-ADF8-CC9F9D391F22}"/>
            </c:ext>
          </c:extLst>
        </c:ser>
        <c:ser>
          <c:idx val="1"/>
          <c:order val="1"/>
          <c:tx>
            <c:strRef>
              <c:f>'Staafdiagram smv'!$E$20</c:f>
              <c:strCache>
                <c:ptCount val="1"/>
                <c:pt idx="0">
                  <c:v>Reductieopgave ten opzichte van basispad</c:v>
                </c:pt>
              </c:strCache>
            </c:strRef>
          </c:tx>
          <c:spPr>
            <a:solidFill>
              <a:srgbClr val="FBAD1D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2"/>
                <c:lvl>
                  <c:pt idx="0">
                    <c:v>Beleidsprogramma</c:v>
                  </c:pt>
                  <c:pt idx="1">
                    <c:v>Centraal pakket</c:v>
                  </c:pt>
                </c:lvl>
                <c:lvl>
                  <c:pt idx="0">
                    <c:v>Gebouwde 
omgeving</c:v>
                  </c:pt>
                </c:lvl>
              </c:multiLvlStrCache>
              <c:extLst/>
            </c:multiLvlStrRef>
          </c:cat>
          <c:val>
            <c:numRef>
              <c:f>('Staafdiagram smv'!$E$21:$E$22,'Staafdiagram smv'!$E$25:$E$26,'Staafdiagram smv'!$E$29:$E$30,'Staafdiagram smv'!$E$33:$E$34,'Staafdiagram smv'!$E$37:$E$38,'Staafdiagram smv'!$E$41:$E$42)</c:f>
              <c:numCache>
                <c:formatCode>General</c:formatCode>
                <c:ptCount val="2"/>
                <c:pt idx="0">
                  <c:v>4.5500000000000007</c:v>
                </c:pt>
                <c:pt idx="1">
                  <c:v>2.3000000000000007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D173-463E-ADF8-CC9F9D391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694221136"/>
        <c:axId val="694212936"/>
      </c:barChart>
      <c:catAx>
        <c:axId val="6942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12936"/>
        <c:crosses val="autoZero"/>
        <c:auto val="1"/>
        <c:lblAlgn val="ctr"/>
        <c:lblOffset val="100"/>
        <c:noMultiLvlLbl val="0"/>
      </c:catAx>
      <c:valAx>
        <c:axId val="69421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Mton</a:t>
                </a:r>
              </a:p>
            </c:rich>
          </c:tx>
          <c:layout>
            <c:manualLayout>
              <c:xMode val="edge"/>
              <c:yMode val="edge"/>
              <c:x val="1.2583037520487686E-2"/>
              <c:y val="0.74883579162507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2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9754459857014093E-2"/>
          <c:y val="0.86761682546620911"/>
          <c:w val="0.8441845931604256"/>
          <c:h val="9.5973914738527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81905989870029E-2"/>
          <c:y val="3.8501278863022848E-2"/>
          <c:w val="0.91055481016346473"/>
          <c:h val="0.49852593233475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'Staafdiagram smv'!$D$20</c:f>
              <c:strCache>
                <c:ptCount val="1"/>
                <c:pt idx="0">
                  <c:v>Restemissies per sector</c:v>
                </c:pt>
              </c:strCache>
            </c:strRef>
          </c:tx>
          <c:spPr>
            <a:solidFill>
              <a:srgbClr val="01689B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4"/>
                <c:lvl>
                  <c:pt idx="0">
                    <c:v>Beleidsprogramma</c:v>
                  </c:pt>
                  <c:pt idx="1">
                    <c:v>Centraal pakket</c:v>
                  </c:pt>
                  <c:pt idx="2">
                    <c:v>Beleidsprogramma</c:v>
                  </c:pt>
                  <c:pt idx="3">
                    <c:v>Centraal pakket</c:v>
                  </c:pt>
                </c:lvl>
                <c:lvl>
                  <c:pt idx="0">
                    <c:v>Landbouw</c:v>
                  </c:pt>
                  <c:pt idx="2">
                    <c:v>Landgebruik</c:v>
                  </c:pt>
                </c:lvl>
              </c:multiLvlStrCache>
              <c:extLst/>
            </c:multiLvlStrRef>
          </c:cat>
          <c:val>
            <c:numRef>
              <c:f>('Staafdiagram smv'!$D$21:$D$22,'Staafdiagram smv'!$D$25:$D$26,'Staafdiagram smv'!$D$29:$D$30,'Staafdiagram smv'!$D$33:$D$34,'Staafdiagram smv'!$D$37:$D$38,'Staafdiagram smv'!$D$41:$D$42)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15</c:v>
                </c:pt>
                <c:pt idx="2">
                  <c:v>1.8</c:v>
                </c:pt>
                <c:pt idx="3">
                  <c:v>2.0500000000000003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BBA-4061-A3CD-075CD60B6384}"/>
            </c:ext>
          </c:extLst>
        </c:ser>
        <c:ser>
          <c:idx val="1"/>
          <c:order val="1"/>
          <c:tx>
            <c:strRef>
              <c:f>'Staafdiagram smv'!$E$20</c:f>
              <c:strCache>
                <c:ptCount val="1"/>
                <c:pt idx="0">
                  <c:v>Reductieopgave ten opzichte van basispad</c:v>
                </c:pt>
              </c:strCache>
            </c:strRef>
          </c:tx>
          <c:spPr>
            <a:solidFill>
              <a:srgbClr val="FBAD1D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4"/>
                <c:lvl>
                  <c:pt idx="0">
                    <c:v>Beleidsprogramma</c:v>
                  </c:pt>
                  <c:pt idx="1">
                    <c:v>Centraal pakket</c:v>
                  </c:pt>
                  <c:pt idx="2">
                    <c:v>Beleidsprogramma</c:v>
                  </c:pt>
                  <c:pt idx="3">
                    <c:v>Centraal pakket</c:v>
                  </c:pt>
                </c:lvl>
                <c:lvl>
                  <c:pt idx="0">
                    <c:v>Landbouw</c:v>
                  </c:pt>
                  <c:pt idx="2">
                    <c:v>Landgebruik</c:v>
                  </c:pt>
                </c:lvl>
              </c:multiLvlStrCache>
              <c:extLst/>
            </c:multiLvlStrRef>
          </c:cat>
          <c:val>
            <c:numRef>
              <c:f>('Staafdiagram smv'!$E$21:$E$22,'Staafdiagram smv'!$E$25:$E$26,'Staafdiagram smv'!$E$29:$E$30,'Staafdiagram smv'!$E$33:$E$34,'Staafdiagram smv'!$E$37:$E$38,'Staafdiagram smv'!$E$41:$E$42)</c:f>
              <c:numCache>
                <c:formatCode>General</c:formatCode>
                <c:ptCount val="4"/>
                <c:pt idx="0">
                  <c:v>2.6000000000000014</c:v>
                </c:pt>
                <c:pt idx="1">
                  <c:v>5.5</c:v>
                </c:pt>
                <c:pt idx="2">
                  <c:v>0.65000000000000013</c:v>
                </c:pt>
                <c:pt idx="3">
                  <c:v>0.39999999999999991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BBA-4061-A3CD-075CD60B6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694221136"/>
        <c:axId val="694212936"/>
      </c:barChart>
      <c:catAx>
        <c:axId val="6942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12936"/>
        <c:crosses val="autoZero"/>
        <c:auto val="1"/>
        <c:lblAlgn val="ctr"/>
        <c:lblOffset val="100"/>
        <c:noMultiLvlLbl val="0"/>
      </c:catAx>
      <c:valAx>
        <c:axId val="69421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Mton</a:t>
                </a:r>
              </a:p>
            </c:rich>
          </c:tx>
          <c:layout>
            <c:manualLayout>
              <c:xMode val="edge"/>
              <c:yMode val="edge"/>
              <c:x val="1.2583037520487686E-2"/>
              <c:y val="0.74883579162507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2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6608751470480347E-2"/>
          <c:y val="0.90356472351340333"/>
          <c:w val="0.8441845931604256"/>
          <c:h val="9.5973914738527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81905989870029E-2"/>
          <c:y val="3.8501278863022848E-2"/>
          <c:w val="0.91055481016346473"/>
          <c:h val="0.67331730570437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'Staafdiagram smv'!$D$20</c:f>
              <c:strCache>
                <c:ptCount val="1"/>
                <c:pt idx="0">
                  <c:v>Restemissies per sector</c:v>
                </c:pt>
              </c:strCache>
            </c:strRef>
          </c:tx>
          <c:spPr>
            <a:solidFill>
              <a:srgbClr val="01689B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2"/>
                <c:lvl>
                  <c:pt idx="0">
                    <c:v>Beleidsprogramma</c:v>
                  </c:pt>
                  <c:pt idx="1">
                    <c:v>Centraal pakket</c:v>
                  </c:pt>
                </c:lvl>
                <c:lvl>
                  <c:pt idx="0">
                    <c:v>Mobiliteit</c:v>
                  </c:pt>
                </c:lvl>
              </c:multiLvlStrCache>
              <c:extLst/>
            </c:multiLvlStrRef>
          </c:cat>
          <c:val>
            <c:numRef>
              <c:f>('Staafdiagram smv'!$D$21:$D$22,'Staafdiagram smv'!$D$25:$D$26,'Staafdiagram smv'!$D$29:$D$30,'Staafdiagram smv'!$D$33:$D$34,'Staafdiagram smv'!$D$37:$D$38,'Staafdiagram smv'!$D$41:$D$42)</c:f>
              <c:numCache>
                <c:formatCode>General</c:formatCode>
                <c:ptCount val="2"/>
                <c:pt idx="0">
                  <c:v>23.7</c:v>
                </c:pt>
                <c:pt idx="1">
                  <c:v>19.399999999999999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2FC-45CB-9785-64523D6DABC3}"/>
            </c:ext>
          </c:extLst>
        </c:ser>
        <c:ser>
          <c:idx val="1"/>
          <c:order val="1"/>
          <c:tx>
            <c:strRef>
              <c:f>'Staafdiagram smv'!$E$20</c:f>
              <c:strCache>
                <c:ptCount val="1"/>
                <c:pt idx="0">
                  <c:v>Reductieopgave ten opzichte van basispad</c:v>
                </c:pt>
              </c:strCache>
            </c:strRef>
          </c:tx>
          <c:spPr>
            <a:solidFill>
              <a:srgbClr val="FBAD1D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2"/>
                <c:lvl>
                  <c:pt idx="0">
                    <c:v>Beleidsprogramma</c:v>
                  </c:pt>
                  <c:pt idx="1">
                    <c:v>Centraal pakket</c:v>
                  </c:pt>
                </c:lvl>
                <c:lvl>
                  <c:pt idx="0">
                    <c:v>Mobiliteit</c:v>
                  </c:pt>
                </c:lvl>
              </c:multiLvlStrCache>
              <c:extLst/>
            </c:multiLvlStrRef>
          </c:cat>
          <c:val>
            <c:numRef>
              <c:f>('Staafdiagram smv'!$E$21:$E$22,'Staafdiagram smv'!$E$25:$E$26,'Staafdiagram smv'!$E$29:$E$30,'Staafdiagram smv'!$E$33:$E$34,'Staafdiagram smv'!$E$37:$E$38,'Staafdiagram smv'!$E$41:$E$42)</c:f>
              <c:numCache>
                <c:formatCode>General</c:formatCode>
                <c:ptCount val="2"/>
                <c:pt idx="0">
                  <c:v>1.3000000000000007</c:v>
                </c:pt>
                <c:pt idx="1">
                  <c:v>5.6000000000000014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2FC-45CB-9785-64523D6DA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694221136"/>
        <c:axId val="694212936"/>
      </c:barChart>
      <c:catAx>
        <c:axId val="6942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12936"/>
        <c:crosses val="autoZero"/>
        <c:auto val="1"/>
        <c:lblAlgn val="ctr"/>
        <c:lblOffset val="100"/>
        <c:noMultiLvlLbl val="0"/>
      </c:catAx>
      <c:valAx>
        <c:axId val="69421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Mton</a:t>
                </a:r>
              </a:p>
            </c:rich>
          </c:tx>
          <c:layout>
            <c:manualLayout>
              <c:xMode val="edge"/>
              <c:yMode val="edge"/>
              <c:x val="1.2583037520487686E-2"/>
              <c:y val="0.74883579162507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2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9840253990390255E-2"/>
          <c:y val="0.83211629679073296"/>
          <c:w val="0.95836933612342068"/>
          <c:h val="0.14596972077665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81905989870029E-2"/>
          <c:y val="3.8501278863022848E-2"/>
          <c:w val="0.91055481016346473"/>
          <c:h val="0.67331730570437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'Staafdiagram smv'!$D$20</c:f>
              <c:strCache>
                <c:ptCount val="1"/>
                <c:pt idx="0">
                  <c:v>Restemissies per sector</c:v>
                </c:pt>
              </c:strCache>
            </c:strRef>
          </c:tx>
          <c:spPr>
            <a:solidFill>
              <a:srgbClr val="01689B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2"/>
                <c:lvl>
                  <c:pt idx="0">
                    <c:v>Beleidsprogramma</c:v>
                  </c:pt>
                  <c:pt idx="1">
                    <c:v>Centraal pakket</c:v>
                  </c:pt>
                </c:lvl>
                <c:lvl>
                  <c:pt idx="0">
                    <c:v>Industrie</c:v>
                  </c:pt>
                </c:lvl>
              </c:multiLvlStrCache>
              <c:extLst/>
            </c:multiLvlStrRef>
          </c:cat>
          <c:val>
            <c:numRef>
              <c:f>('Staafdiagram smv'!$D$21:$D$22,'Staafdiagram smv'!$D$25:$D$26,'Staafdiagram smv'!$D$29:$D$30,'Staafdiagram smv'!$D$33:$D$34,'Staafdiagram smv'!$D$37:$D$38,'Staafdiagram smv'!$D$41:$D$42)</c:f>
              <c:numCache>
                <c:formatCode>General</c:formatCode>
                <c:ptCount val="2"/>
                <c:pt idx="0">
                  <c:v>34.4</c:v>
                </c:pt>
                <c:pt idx="1">
                  <c:v>29.299999999999997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C92-4E79-AE5A-58C610EC66D8}"/>
            </c:ext>
          </c:extLst>
        </c:ser>
        <c:ser>
          <c:idx val="1"/>
          <c:order val="1"/>
          <c:tx>
            <c:strRef>
              <c:f>'Staafdiagram smv'!$E$20</c:f>
              <c:strCache>
                <c:ptCount val="1"/>
                <c:pt idx="0">
                  <c:v>Reductieopgave ten opzichte van basispad</c:v>
                </c:pt>
              </c:strCache>
            </c:strRef>
          </c:tx>
          <c:spPr>
            <a:solidFill>
              <a:srgbClr val="FBAD1D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2"/>
                <c:lvl>
                  <c:pt idx="0">
                    <c:v>Beleidsprogramma</c:v>
                  </c:pt>
                  <c:pt idx="1">
                    <c:v>Centraal pakket</c:v>
                  </c:pt>
                </c:lvl>
                <c:lvl>
                  <c:pt idx="0">
                    <c:v>Industrie</c:v>
                  </c:pt>
                </c:lvl>
              </c:multiLvlStrCache>
              <c:extLst/>
            </c:multiLvlStrRef>
          </c:cat>
          <c:val>
            <c:numRef>
              <c:f>('Staafdiagram smv'!$E$21:$E$22,'Staafdiagram smv'!$E$25:$E$26,'Staafdiagram smv'!$E$29:$E$30,'Staafdiagram smv'!$E$33:$E$34,'Staafdiagram smv'!$E$37:$E$38,'Staafdiagram smv'!$E$41:$E$42)</c:f>
              <c:numCache>
                <c:formatCode>General</c:formatCode>
                <c:ptCount val="2"/>
                <c:pt idx="0">
                  <c:v>0.39999999999999858</c:v>
                </c:pt>
                <c:pt idx="1">
                  <c:v>5.5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C92-4E79-AE5A-58C610EC6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694221136"/>
        <c:axId val="694212936"/>
      </c:barChart>
      <c:catAx>
        <c:axId val="6942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12936"/>
        <c:crosses val="autoZero"/>
        <c:auto val="1"/>
        <c:lblAlgn val="ctr"/>
        <c:lblOffset val="100"/>
        <c:noMultiLvlLbl val="0"/>
      </c:catAx>
      <c:valAx>
        <c:axId val="6942129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Mton</a:t>
                </a:r>
              </a:p>
            </c:rich>
          </c:tx>
          <c:layout>
            <c:manualLayout>
              <c:xMode val="edge"/>
              <c:yMode val="edge"/>
              <c:x val="1.2583037520487686E-2"/>
              <c:y val="0.74883579162507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2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5215787145136992E-2"/>
          <c:y val="0.86801708301091018"/>
          <c:w val="0.88621132207148912"/>
          <c:h val="0.13198291698908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81905989870029E-2"/>
          <c:y val="3.8501278863022848E-2"/>
          <c:w val="0.91055481016346473"/>
          <c:h val="0.67331730570437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'Staafdiagram smv'!$D$20</c:f>
              <c:strCache>
                <c:ptCount val="1"/>
                <c:pt idx="0">
                  <c:v>Restemissies per sector</c:v>
                </c:pt>
              </c:strCache>
            </c:strRef>
          </c:tx>
          <c:spPr>
            <a:solidFill>
              <a:srgbClr val="01689B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2"/>
                <c:lvl>
                  <c:pt idx="0">
                    <c:v>Beleidsprogramma</c:v>
                  </c:pt>
                  <c:pt idx="1">
                    <c:v>Centraal pakket</c:v>
                  </c:pt>
                </c:lvl>
                <c:lvl>
                  <c:pt idx="0">
                    <c:v>Elektriciteit</c:v>
                  </c:pt>
                </c:lvl>
              </c:multiLvlStrCache>
              <c:extLst/>
            </c:multiLvlStrRef>
          </c:cat>
          <c:val>
            <c:numRef>
              <c:f>('Staafdiagram smv'!$D$21:$D$22,'Staafdiagram smv'!$D$25:$D$26,'Staafdiagram smv'!$D$29:$D$30,'Staafdiagram smv'!$D$33:$D$34,'Staafdiagram smv'!$D$37:$D$38,'Staafdiagram smv'!$D$41:$D$42)</c:f>
              <c:numCache>
                <c:formatCode>General</c:formatCode>
                <c:ptCount val="2"/>
                <c:pt idx="0">
                  <c:v>13.3</c:v>
                </c:pt>
                <c:pt idx="1">
                  <c:v>14.8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72B-441A-852B-031A4C111023}"/>
            </c:ext>
          </c:extLst>
        </c:ser>
        <c:ser>
          <c:idx val="1"/>
          <c:order val="1"/>
          <c:tx>
            <c:strRef>
              <c:f>'Staafdiagram smv'!$E$20</c:f>
              <c:strCache>
                <c:ptCount val="1"/>
                <c:pt idx="0">
                  <c:v>Reductieopgave ten opzichte van basispad</c:v>
                </c:pt>
              </c:strCache>
            </c:strRef>
          </c:tx>
          <c:spPr>
            <a:solidFill>
              <a:srgbClr val="FBAD1D"/>
            </a:solidFill>
            <a:ln>
              <a:noFill/>
            </a:ln>
            <a:effectLst/>
          </c:spPr>
          <c:invertIfNegative val="0"/>
          <c:cat>
            <c:multiLvlStrRef>
              <c:f>('Staafdiagram smv'!$B$21:$C$22,'Staafdiagram smv'!$B$25:$C$26,'Staafdiagram smv'!$B$29:$C$30,'Staafdiagram smv'!$B$33:$C$34,'Staafdiagram smv'!$B$37:$C$38,'Staafdiagram smv'!$B$41:$C$42)</c:f>
              <c:multiLvlStrCache>
                <c:ptCount val="2"/>
                <c:lvl>
                  <c:pt idx="0">
                    <c:v>Beleidsprogramma</c:v>
                  </c:pt>
                  <c:pt idx="1">
                    <c:v>Centraal pakket</c:v>
                  </c:pt>
                </c:lvl>
                <c:lvl>
                  <c:pt idx="0">
                    <c:v>Elektriciteit</c:v>
                  </c:pt>
                </c:lvl>
              </c:multiLvlStrCache>
              <c:extLst/>
            </c:multiLvlStrRef>
          </c:cat>
          <c:val>
            <c:numRef>
              <c:f>('Staafdiagram smv'!$E$21:$E$22,'Staafdiagram smv'!$E$25:$E$26,'Staafdiagram smv'!$E$29:$E$30,'Staafdiagram smv'!$E$33:$E$34,'Staafdiagram smv'!$E$37:$E$38,'Staafdiagram smv'!$E$41:$E$42)</c:f>
              <c:numCache>
                <c:formatCode>General</c:formatCode>
                <c:ptCount val="2"/>
                <c:pt idx="0">
                  <c:v>3.6999999999999993</c:v>
                </c:pt>
                <c:pt idx="1">
                  <c:v>2.1999999999999993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72B-441A-852B-031A4C111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694221136"/>
        <c:axId val="694212936"/>
      </c:barChart>
      <c:catAx>
        <c:axId val="6942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12936"/>
        <c:crosses val="autoZero"/>
        <c:auto val="1"/>
        <c:lblAlgn val="ctr"/>
        <c:lblOffset val="100"/>
        <c:noMultiLvlLbl val="0"/>
      </c:catAx>
      <c:valAx>
        <c:axId val="69421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dirty="0"/>
                  <a:t>Mton</a:t>
                </a:r>
              </a:p>
            </c:rich>
          </c:tx>
          <c:layout>
            <c:manualLayout>
              <c:xMode val="edge"/>
              <c:yMode val="edge"/>
              <c:x val="1.2583037520487686E-2"/>
              <c:y val="0.748835791625071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nl-NL"/>
          </a:p>
        </c:txPr>
        <c:crossAx val="69422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3495521915514725E-2"/>
          <c:y val="0.84961232434092782"/>
          <c:w val="0.95094800431441573"/>
          <c:h val="0.14698666792682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6-4-2023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6-4-2023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>
            <a:extLst>
              <a:ext uri="{FF2B5EF4-FFF2-40B4-BE49-F238E27FC236}">
                <a16:creationId xmlns:a16="http://schemas.microsoft.com/office/drawing/2014/main" id="{4E28E317-FA4E-4989-97F9-C42CAFEC6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Tijdelijke aanduiding voor notities 2">
            <a:extLst>
              <a:ext uri="{FF2B5EF4-FFF2-40B4-BE49-F238E27FC236}">
                <a16:creationId xmlns:a16="http://schemas.microsoft.com/office/drawing/2014/main" id="{B5F24448-8FD9-46B3-9E4B-40B0836F5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58372" name="Tijdelijke aanduiding voor dianummer 3">
            <a:extLst>
              <a:ext uri="{FF2B5EF4-FFF2-40B4-BE49-F238E27FC236}">
                <a16:creationId xmlns:a16="http://schemas.microsoft.com/office/drawing/2014/main" id="{6CEBB1AA-50BC-4D04-8E10-37E1F1FF5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5A760-F2D8-4A1D-B38E-3BC552DEBF88}" type="slidenum">
              <a:rPr lang="nl-NL" altLang="nl-NL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>
            <a:extLst>
              <a:ext uri="{FF2B5EF4-FFF2-40B4-BE49-F238E27FC236}">
                <a16:creationId xmlns:a16="http://schemas.microsoft.com/office/drawing/2014/main" id="{4E28E317-FA4E-4989-97F9-C42CAFEC6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Tijdelijke aanduiding voor notities 2">
            <a:extLst>
              <a:ext uri="{FF2B5EF4-FFF2-40B4-BE49-F238E27FC236}">
                <a16:creationId xmlns:a16="http://schemas.microsoft.com/office/drawing/2014/main" id="{B5F24448-8FD9-46B3-9E4B-40B0836F5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58372" name="Tijdelijke aanduiding voor dianummer 3">
            <a:extLst>
              <a:ext uri="{FF2B5EF4-FFF2-40B4-BE49-F238E27FC236}">
                <a16:creationId xmlns:a16="http://schemas.microsoft.com/office/drawing/2014/main" id="{6CEBB1AA-50BC-4D04-8E10-37E1F1FF59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5A760-F2D8-4A1D-B38E-3BC552DEBF88}" type="slidenum">
              <a:rPr lang="nl-NL" altLang="nl-NL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7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>
            <a:lvl1pPr>
              <a:tabLst>
                <a:tab pos="4933950" algn="l"/>
              </a:tabLs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1533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49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:\Bureaublad\Den Haag.jpg">
            <a:extLst>
              <a:ext uri="{FF2B5EF4-FFF2-40B4-BE49-F238E27FC236}">
                <a16:creationId xmlns:a16="http://schemas.microsoft.com/office/drawing/2014/main" id="{0D64D3D0-895C-41C8-8146-089E683A13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7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B376BB7-41D2-4B00-9A6F-555FBC8C29B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9F1DC6F-8A7B-493F-BF17-292C69DB2717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2E42C30-C545-4BA5-8A18-A0C8DA4F7886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Afbeelding 17">
            <a:extLst>
              <a:ext uri="{FF2B5EF4-FFF2-40B4-BE49-F238E27FC236}">
                <a16:creationId xmlns:a16="http://schemas.microsoft.com/office/drawing/2014/main" id="{7D7830F7-F3DB-4780-9930-89E48C797E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525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datum 10">
            <a:extLst>
              <a:ext uri="{FF2B5EF4-FFF2-40B4-BE49-F238E27FC236}">
                <a16:creationId xmlns:a16="http://schemas.microsoft.com/office/drawing/2014/main" id="{BD396356-35D1-4ABA-8E19-3D9FAF44718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1">
            <a:extLst>
              <a:ext uri="{FF2B5EF4-FFF2-40B4-BE49-F238E27FC236}">
                <a16:creationId xmlns:a16="http://schemas.microsoft.com/office/drawing/2014/main" id="{6F6D8E69-581C-4F11-ACA6-7E4AF92ECFA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4">
            <a:extLst>
              <a:ext uri="{FF2B5EF4-FFF2-40B4-BE49-F238E27FC236}">
                <a16:creationId xmlns:a16="http://schemas.microsoft.com/office/drawing/2014/main" id="{F1FDE924-0AE9-4751-B412-75EDB4DE6BD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3F0797F8-F173-40CD-BD5C-CFB99AFBE5C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0284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CA93B61-E924-4CDC-85B7-DAB7A974DEF3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023CBE65-D4A3-4893-99F1-ECDC9BEE3F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644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301259-B45A-4914-8E28-D9A10981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7B3D23-6973-43A6-BD94-E7891694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8AE256-3AEF-4347-842C-98B738A0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04B16-38FA-44F5-B985-BC866CDEFE4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2167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R:\Bureaublad\Den Haag.jpg">
            <a:extLst>
              <a:ext uri="{FF2B5EF4-FFF2-40B4-BE49-F238E27FC236}">
                <a16:creationId xmlns:a16="http://schemas.microsoft.com/office/drawing/2014/main" id="{0D64D3D0-895C-41C8-8146-089E683A13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7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B376BB7-41D2-4B00-9A6F-555FBC8C29B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9F1DC6F-8A7B-493F-BF17-292C69DB2717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2E42C30-C545-4BA5-8A18-A0C8DA4F7886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Afbeelding 17">
            <a:extLst>
              <a:ext uri="{FF2B5EF4-FFF2-40B4-BE49-F238E27FC236}">
                <a16:creationId xmlns:a16="http://schemas.microsoft.com/office/drawing/2014/main" id="{7D7830F7-F3DB-4780-9930-89E48C797E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525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datum 10">
            <a:extLst>
              <a:ext uri="{FF2B5EF4-FFF2-40B4-BE49-F238E27FC236}">
                <a16:creationId xmlns:a16="http://schemas.microsoft.com/office/drawing/2014/main" id="{BD396356-35D1-4ABA-8E19-3D9FAF44718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1">
            <a:extLst>
              <a:ext uri="{FF2B5EF4-FFF2-40B4-BE49-F238E27FC236}">
                <a16:creationId xmlns:a16="http://schemas.microsoft.com/office/drawing/2014/main" id="{6F6D8E69-581C-4F11-ACA6-7E4AF92ECFA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4">
            <a:extLst>
              <a:ext uri="{FF2B5EF4-FFF2-40B4-BE49-F238E27FC236}">
                <a16:creationId xmlns:a16="http://schemas.microsoft.com/office/drawing/2014/main" id="{F1FDE924-0AE9-4751-B412-75EDB4DE6BD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3F0797F8-F173-40CD-BD5C-CFB99AFBE5C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9633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4487130-74A9-4E81-9837-45148B016E90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5E4040F1-C34D-4EEB-A3EB-11CA809162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6">
            <a:extLst>
              <a:ext uri="{FF2B5EF4-FFF2-40B4-BE49-F238E27FC236}">
                <a16:creationId xmlns:a16="http://schemas.microsoft.com/office/drawing/2014/main" id="{1526FBD4-68BE-4EA6-882B-CC6AB6DC7E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7605016D-5497-445A-84FD-165CAC35B0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ABC5C09-C7EB-45B3-B605-4744A05D54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4842D-B732-4975-BD96-F96AFCC355F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177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DAE99E4C-077E-4653-A322-79F388E9D8D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FC1C6AB-93E0-474E-8842-596AEBF6F9F0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93A566F-418C-4A0F-86C2-8B3593363632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16">
            <a:extLst>
              <a:ext uri="{FF2B5EF4-FFF2-40B4-BE49-F238E27FC236}">
                <a16:creationId xmlns:a16="http://schemas.microsoft.com/office/drawing/2014/main" id="{416980E6-FD1D-4A97-9CF1-D58BD04DC4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9" name="Tijdelijke aanduiding voor datum 17">
            <a:extLst>
              <a:ext uri="{FF2B5EF4-FFF2-40B4-BE49-F238E27FC236}">
                <a16:creationId xmlns:a16="http://schemas.microsoft.com/office/drawing/2014/main" id="{87F44220-2231-442D-9690-CC823086005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8">
            <a:extLst>
              <a:ext uri="{FF2B5EF4-FFF2-40B4-BE49-F238E27FC236}">
                <a16:creationId xmlns:a16="http://schemas.microsoft.com/office/drawing/2014/main" id="{2F6B9487-A154-4D30-9B18-D98DA8A7CF1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9">
            <a:extLst>
              <a:ext uri="{FF2B5EF4-FFF2-40B4-BE49-F238E27FC236}">
                <a16:creationId xmlns:a16="http://schemas.microsoft.com/office/drawing/2014/main" id="{1CC33148-3CE3-49FC-A989-9A09B3C1CDA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F2A1BE3A-DDCD-4ADC-B672-6A3CB1478A5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7442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0F9BFD8A-975B-4720-B01E-699FAE267D7E}"/>
              </a:ext>
            </a:extLst>
          </p:cNvPr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6E574D7-5EB8-4068-8F18-5FBD16FA41AD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15">
            <a:extLst>
              <a:ext uri="{FF2B5EF4-FFF2-40B4-BE49-F238E27FC236}">
                <a16:creationId xmlns:a16="http://schemas.microsoft.com/office/drawing/2014/main" id="{8B95820B-1EDD-44A2-A6C8-37A3DC6849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14">
            <a:extLst>
              <a:ext uri="{FF2B5EF4-FFF2-40B4-BE49-F238E27FC236}">
                <a16:creationId xmlns:a16="http://schemas.microsoft.com/office/drawing/2014/main" id="{976A2D2D-9E5F-428A-A68F-7F4918EBE9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5">
            <a:extLst>
              <a:ext uri="{FF2B5EF4-FFF2-40B4-BE49-F238E27FC236}">
                <a16:creationId xmlns:a16="http://schemas.microsoft.com/office/drawing/2014/main" id="{24345397-1627-4E31-8148-9CCA219C05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6">
            <a:extLst>
              <a:ext uri="{FF2B5EF4-FFF2-40B4-BE49-F238E27FC236}">
                <a16:creationId xmlns:a16="http://schemas.microsoft.com/office/drawing/2014/main" id="{8AEBC90B-8729-4E3A-B4CB-960B392FB4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CBAB9BA-CD41-4256-8F73-EA47553C7DE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7588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8031AC73-EA93-44D5-9A51-2D1B992A893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9" name="Afbeelding 9">
            <a:extLst>
              <a:ext uri="{FF2B5EF4-FFF2-40B4-BE49-F238E27FC236}">
                <a16:creationId xmlns:a16="http://schemas.microsoft.com/office/drawing/2014/main" id="{7F390606-8A2A-4108-8462-20C9034639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7380B7E5-48AD-46BB-B029-103BF2ACBC61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7" name="Tijdelijke aanduiding voor datum 4">
            <a:extLst>
              <a:ext uri="{FF2B5EF4-FFF2-40B4-BE49-F238E27FC236}">
                <a16:creationId xmlns:a16="http://schemas.microsoft.com/office/drawing/2014/main" id="{848FECA2-C1A1-49DE-8391-93B1DA234A4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" name="Tijdelijke aanduiding voor voettekst 8">
            <a:extLst>
              <a:ext uri="{FF2B5EF4-FFF2-40B4-BE49-F238E27FC236}">
                <a16:creationId xmlns:a16="http://schemas.microsoft.com/office/drawing/2014/main" id="{5DE119AA-E106-43F9-9AC3-6404338D7F7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" name="Tijdelijke aanduiding voor dianummer 17">
            <a:extLst>
              <a:ext uri="{FF2B5EF4-FFF2-40B4-BE49-F238E27FC236}">
                <a16:creationId xmlns:a16="http://schemas.microsoft.com/office/drawing/2014/main" id="{B764A625-25D8-431E-B392-6D35E84E57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8B345C98-8474-4146-B276-C6A07284CDA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54307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002C4D30-C86F-43F9-B6F8-9E269FB393F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FF6F88EA-0335-4FE3-9459-DEC2156F35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1A9062C-4D2E-46F0-B80F-B658234936EA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datum 16">
            <a:extLst>
              <a:ext uri="{FF2B5EF4-FFF2-40B4-BE49-F238E27FC236}">
                <a16:creationId xmlns:a16="http://schemas.microsoft.com/office/drawing/2014/main" id="{94F15D1C-1524-4D2D-B944-E5D6964875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7">
            <a:extLst>
              <a:ext uri="{FF2B5EF4-FFF2-40B4-BE49-F238E27FC236}">
                <a16:creationId xmlns:a16="http://schemas.microsoft.com/office/drawing/2014/main" id="{B3FD52D0-1784-404D-A373-81F209E5C9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8">
            <a:extLst>
              <a:ext uri="{FF2B5EF4-FFF2-40B4-BE49-F238E27FC236}">
                <a16:creationId xmlns:a16="http://schemas.microsoft.com/office/drawing/2014/main" id="{C88BEBBE-C0F0-4CE2-AC5E-16EF986B52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3AECBB2-634C-4722-B52E-EAC0F276D8D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5169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8A73ACFE-AA3F-4D78-B7DF-9E333D265C3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B9C22EDA-7CA9-4967-A2AB-C19D08083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5973400-614C-4D05-92DD-96543DC028C1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/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9">
            <a:extLst>
              <a:ext uri="{FF2B5EF4-FFF2-40B4-BE49-F238E27FC236}">
                <a16:creationId xmlns:a16="http://schemas.microsoft.com/office/drawing/2014/main" id="{2D2DFD59-CE07-4FF4-AD24-99FBE8C244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1">
            <a:extLst>
              <a:ext uri="{FF2B5EF4-FFF2-40B4-BE49-F238E27FC236}">
                <a16:creationId xmlns:a16="http://schemas.microsoft.com/office/drawing/2014/main" id="{598D51F7-8EFF-4AF9-8542-E395518DD1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2">
            <a:extLst>
              <a:ext uri="{FF2B5EF4-FFF2-40B4-BE49-F238E27FC236}">
                <a16:creationId xmlns:a16="http://schemas.microsoft.com/office/drawing/2014/main" id="{991D9BA0-D045-473D-88B6-1BACD65A7C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7004402-B4A2-4F88-892B-EFB935607F6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0036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A727E36-73D2-434B-A47E-A59B8A88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1F278FE-E4BD-45B8-9164-E1B390DC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F514ECF-612F-4BC3-A92E-3CDCC29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94FC-8627-4941-AF24-ED633CD6713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9500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C2B3422E-3239-48A5-A819-17C60FD4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5BB61B2E-D17F-4AA7-B8AD-358A1E85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6ADBDEA6-BC4C-4517-B9A7-2BBE6172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21D6-C5B9-4E21-9F1D-90BFD80A7FE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4479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5DE5D15A-5291-4122-8B75-2CDD57DD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8FE8FE6-2BD1-4151-A48F-788DB336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40CAA60F-5D97-4DD8-A5F9-21C955C5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27C14-F456-4C6E-AB17-6F3C94487DA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59886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BA1D8205-CBFE-4818-BDCA-CBE134AB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40C5396-A4A8-4A3F-9F14-2946E3C1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9C02F8A7-06EF-4314-BE63-D86B70E6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B601A-4274-4F93-8A59-E40C643232E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5367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B3EBB51-D605-4DAA-B1C2-AD14BB1A59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ADE6154-A343-47E0-90A8-B7E2B35907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0CF848B-CB0F-45EC-B7D1-A99C35E740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79FE8D-DCC5-4F66-B312-D5E2F1202F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7883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datum 8">
            <a:extLst>
              <a:ext uri="{FF2B5EF4-FFF2-40B4-BE49-F238E27FC236}">
                <a16:creationId xmlns:a16="http://schemas.microsoft.com/office/drawing/2014/main" id="{F65BAE55-D835-44C3-B822-AF57F9C9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2B92C28F-7A7B-4A0F-8EE1-5A898C26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0">
            <a:extLst>
              <a:ext uri="{FF2B5EF4-FFF2-40B4-BE49-F238E27FC236}">
                <a16:creationId xmlns:a16="http://schemas.microsoft.com/office/drawing/2014/main" id="{630156EC-EB7E-4DBF-83ED-0D5F5828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BDFEF7-D9C7-4108-9017-C3BA4BB897F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1281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datum 5">
            <a:extLst>
              <a:ext uri="{FF2B5EF4-FFF2-40B4-BE49-F238E27FC236}">
                <a16:creationId xmlns:a16="http://schemas.microsoft.com/office/drawing/2014/main" id="{CE89D00C-1E73-4640-8B05-BF583C30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6">
            <a:extLst>
              <a:ext uri="{FF2B5EF4-FFF2-40B4-BE49-F238E27FC236}">
                <a16:creationId xmlns:a16="http://schemas.microsoft.com/office/drawing/2014/main" id="{8B888BD8-4646-4BA6-8D88-50F731B0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7">
            <a:extLst>
              <a:ext uri="{FF2B5EF4-FFF2-40B4-BE49-F238E27FC236}">
                <a16:creationId xmlns:a16="http://schemas.microsoft.com/office/drawing/2014/main" id="{91C4AED7-B457-43AE-881A-D00171F1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2BD0E-7BED-46D0-A53A-85A43F8EA75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506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E1D630D-EDA8-4355-A3BB-331AC65C1F70}"/>
              </a:ext>
            </a:extLst>
          </p:cNvPr>
          <p:cNvSpPr/>
          <p:nvPr userDrawn="1"/>
        </p:nvSpPr>
        <p:spPr>
          <a:xfrm>
            <a:off x="6096000" y="-1588"/>
            <a:ext cx="6096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sz="1000">
              <a:solidFill>
                <a:schemeClr val="bg1"/>
              </a:solidFill>
            </a:endParaRPr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6E0DCBAF-1800-43D7-B5D3-40D70DAB8F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0BF3803-3F59-4C51-AD06-373D116CB349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10">
            <a:extLst>
              <a:ext uri="{FF2B5EF4-FFF2-40B4-BE49-F238E27FC236}">
                <a16:creationId xmlns:a16="http://schemas.microsoft.com/office/drawing/2014/main" id="{B267B0C6-CF9D-4968-8992-DCB9C6B6F0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11">
            <a:extLst>
              <a:ext uri="{FF2B5EF4-FFF2-40B4-BE49-F238E27FC236}">
                <a16:creationId xmlns:a16="http://schemas.microsoft.com/office/drawing/2014/main" id="{46D2DE82-A45A-4592-A854-12E61A958D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12">
            <a:extLst>
              <a:ext uri="{FF2B5EF4-FFF2-40B4-BE49-F238E27FC236}">
                <a16:creationId xmlns:a16="http://schemas.microsoft.com/office/drawing/2014/main" id="{D0A4F10B-A6C0-4C80-B972-78D713C820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7739229-56C7-48D3-AD0A-9E6AC655544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367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067BF657-2493-4AFC-89AA-0F510419D66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64852F2B-8BDF-4B43-9366-750B20AE33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ED994D6B-C08C-40CF-9CB7-B4436F23AE4C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12">
            <a:extLst>
              <a:ext uri="{FF2B5EF4-FFF2-40B4-BE49-F238E27FC236}">
                <a16:creationId xmlns:a16="http://schemas.microsoft.com/office/drawing/2014/main" id="{E2F77CB5-A62B-4CF0-9670-F5CD4FC60A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voettekst 13">
            <a:extLst>
              <a:ext uri="{FF2B5EF4-FFF2-40B4-BE49-F238E27FC236}">
                <a16:creationId xmlns:a16="http://schemas.microsoft.com/office/drawing/2014/main" id="{CB8F106A-94A3-424F-AC04-BFC2E3FFE2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14">
            <a:extLst>
              <a:ext uri="{FF2B5EF4-FFF2-40B4-BE49-F238E27FC236}">
                <a16:creationId xmlns:a16="http://schemas.microsoft.com/office/drawing/2014/main" id="{7F41487F-7FDE-4856-B013-B76857C080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DE5899A-4E5B-4971-B2B1-51AE88E8220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60720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BD96F3D3-99BE-4F76-9A88-D3A1EE13A94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BF312F6C-E394-48F3-8E11-8D2999B7C7F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3025E70-3352-4DE3-9051-DC5DFE7BF32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1AA6DE81-5724-4332-8A0E-6A2F1E4DE05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8324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8C4F6617-1C6D-44C9-A4C3-B80E2E3AE64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AE657934-5D6F-4D4A-BF4B-A65726DD5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FEE2234-9CE2-497B-BA00-8C265756E38E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19">
            <a:extLst>
              <a:ext uri="{FF2B5EF4-FFF2-40B4-BE49-F238E27FC236}">
                <a16:creationId xmlns:a16="http://schemas.microsoft.com/office/drawing/2014/main" id="{5EBE9312-210D-429F-9710-9C7C5AAB87F7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20">
            <a:extLst>
              <a:ext uri="{FF2B5EF4-FFF2-40B4-BE49-F238E27FC236}">
                <a16:creationId xmlns:a16="http://schemas.microsoft.com/office/drawing/2014/main" id="{CBD875C7-C16D-4526-B5A9-DFBD1FB48A0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21">
            <a:extLst>
              <a:ext uri="{FF2B5EF4-FFF2-40B4-BE49-F238E27FC236}">
                <a16:creationId xmlns:a16="http://schemas.microsoft.com/office/drawing/2014/main" id="{C2E77E95-C9DF-48F3-B91F-C5CE68B1F26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DB17A953-ACBC-4EFB-AF6D-DCC3740F1EB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2552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60D7BF27-A06D-42AB-AAF7-0EF4FE270BE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1A875D3-B3B0-4AEA-9002-42BA2F8292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1926438-9416-45A7-A894-03EFD35951E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02FD10F0-8A3B-463E-89C3-5ADFB69E372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0408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2889585-2463-4C94-A821-C3A6894FAEA6}"/>
              </a:ext>
            </a:extLst>
          </p:cNvPr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9">
            <a:extLst>
              <a:ext uri="{FF2B5EF4-FFF2-40B4-BE49-F238E27FC236}">
                <a16:creationId xmlns:a16="http://schemas.microsoft.com/office/drawing/2014/main" id="{7EA56653-CC0C-4908-92B5-F389A0941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647020AB-85BA-4DF6-866C-BE57E78C7A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65667D31-9469-4B25-8B9F-229616C41D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23A3130A-D217-45B7-A6D4-10F04406B5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6EECE02-BE6B-4938-AF38-575A1F9D725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0917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4DA7DD9-39FC-441C-B770-F8392B8BCE50}"/>
              </a:ext>
            </a:extLst>
          </p:cNvPr>
          <p:cNvSpPr/>
          <p:nvPr userDrawn="1"/>
        </p:nvSpPr>
        <p:spPr>
          <a:xfrm>
            <a:off x="0" y="3430588"/>
            <a:ext cx="12192000" cy="3427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24577A0-F47D-41C3-B3E4-660236BCC2B6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7">
            <a:extLst>
              <a:ext uri="{FF2B5EF4-FFF2-40B4-BE49-F238E27FC236}">
                <a16:creationId xmlns:a16="http://schemas.microsoft.com/office/drawing/2014/main" id="{50E2E675-76E7-4B33-9D3E-979DA7C995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96EE2EFE-4B93-4431-9925-B8422B9FEB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0">
            <a:extLst>
              <a:ext uri="{FF2B5EF4-FFF2-40B4-BE49-F238E27FC236}">
                <a16:creationId xmlns:a16="http://schemas.microsoft.com/office/drawing/2014/main" id="{FCD798A1-5295-4FFE-A0C7-566D30F096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62457E3-B12D-4CD5-A907-8B8625F3C1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6796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9">
            <a:extLst>
              <a:ext uri="{FF2B5EF4-FFF2-40B4-BE49-F238E27FC236}">
                <a16:creationId xmlns:a16="http://schemas.microsoft.com/office/drawing/2014/main" id="{2E039142-FF17-4080-BEDD-39EAD991C9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10">
            <a:extLst>
              <a:ext uri="{FF2B5EF4-FFF2-40B4-BE49-F238E27FC236}">
                <a16:creationId xmlns:a16="http://schemas.microsoft.com/office/drawing/2014/main" id="{C7C3F19F-4545-4F4C-BB61-F314AE0D27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12">
            <a:extLst>
              <a:ext uri="{FF2B5EF4-FFF2-40B4-BE49-F238E27FC236}">
                <a16:creationId xmlns:a16="http://schemas.microsoft.com/office/drawing/2014/main" id="{17B3CDD6-4643-4B16-89DD-9A7B5AED29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485BF6-A1F8-4E38-B6B9-2BBD8AE1762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070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/>
          <a:lstStyle/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AAAA04F-7A27-4750-9E73-7A51095B255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692FA1D4-2D87-4A3D-BF40-32ED47311A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D8919E5-8333-49BA-AA34-85B917B7E5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9B8514E-6FA8-4095-9B6A-D331FF68DF4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31180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7">
            <a:extLst>
              <a:ext uri="{FF2B5EF4-FFF2-40B4-BE49-F238E27FC236}">
                <a16:creationId xmlns:a16="http://schemas.microsoft.com/office/drawing/2014/main" id="{87720CA3-CC04-444F-9DD2-93F223C7E0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8">
            <a:extLst>
              <a:ext uri="{FF2B5EF4-FFF2-40B4-BE49-F238E27FC236}">
                <a16:creationId xmlns:a16="http://schemas.microsoft.com/office/drawing/2014/main" id="{294EDAB0-2A92-4458-BB90-55C68CE228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9">
            <a:extLst>
              <a:ext uri="{FF2B5EF4-FFF2-40B4-BE49-F238E27FC236}">
                <a16:creationId xmlns:a16="http://schemas.microsoft.com/office/drawing/2014/main" id="{CBF60E50-9D93-4A48-B652-35F923E9A8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630422-8830-447E-9D6C-60237E6E76E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263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38628D-E8F7-46C7-A76F-167B24D1D97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1F8B9F-A964-42BC-9F72-8DB9C5E240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100616-A41F-46B6-BE8F-187F6A2745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0AA289A-E187-48D5-B355-AEBE3A79B3C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9162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4" name="Tijdelijke aanduiding voor datum 12">
            <a:extLst>
              <a:ext uri="{FF2B5EF4-FFF2-40B4-BE49-F238E27FC236}">
                <a16:creationId xmlns:a16="http://schemas.microsoft.com/office/drawing/2014/main" id="{A411BFDE-E99F-4E12-AA33-4DB0E8B8EB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13">
            <a:extLst>
              <a:ext uri="{FF2B5EF4-FFF2-40B4-BE49-F238E27FC236}">
                <a16:creationId xmlns:a16="http://schemas.microsoft.com/office/drawing/2014/main" id="{1118DD1B-AAD4-474C-A546-7E1231B5D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4">
            <a:extLst>
              <a:ext uri="{FF2B5EF4-FFF2-40B4-BE49-F238E27FC236}">
                <a16:creationId xmlns:a16="http://schemas.microsoft.com/office/drawing/2014/main" id="{0E1BC3D4-E528-48CE-8140-F6CC5F08E3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4DC528E-38CA-47DE-9210-9E39367A50D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57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pPr lvl="0"/>
            <a:r>
              <a:rPr lang="nl-NL" noProof="0"/>
              <a:t>Sleep de afbeelding naar de tijdelijke aanduiding of 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4" name="Tijdelijke aanduiding voor datum 4">
            <a:extLst>
              <a:ext uri="{FF2B5EF4-FFF2-40B4-BE49-F238E27FC236}">
                <a16:creationId xmlns:a16="http://schemas.microsoft.com/office/drawing/2014/main" id="{106DA4E3-A8A3-4C2F-A615-359431B16B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0F4F4A53-4CC5-473B-B4C6-CB6BF6622D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D732128C-2E2B-4ECA-8534-802E11C120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04B492F-2704-41E1-A1B0-43F8748DF7D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9077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1853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>
            <a:extLst>
              <a:ext uri="{FF2B5EF4-FFF2-40B4-BE49-F238E27FC236}">
                <a16:creationId xmlns:a16="http://schemas.microsoft.com/office/drawing/2014/main" id="{83C5A454-937F-4902-BEF9-5E010EA1F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885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31F49C-BADC-4643-8B93-409C7BE685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EA954-3CD6-4E93-BD40-614B662875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28593A-2523-448C-9CCA-C4672F05D8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B4CD1B-B3C4-4F9B-8779-1F77239C600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73673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101234D-DB36-4711-ABD1-24912640B6C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0B9AC110-4C1B-4ECD-92DD-E300740AE17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BF4F911-5D8F-4A46-B38B-089A3555C8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DCBC46E-AE72-498D-81D6-16D0A3A3C4F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1327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2AE10A0-909C-4216-8576-D41D1525E65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78852C1D-085C-465F-8AE0-CEDF378B28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FCDABDC-BC8A-42D9-B8D9-66463ABE3C1E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13">
            <a:extLst>
              <a:ext uri="{FF2B5EF4-FFF2-40B4-BE49-F238E27FC236}">
                <a16:creationId xmlns:a16="http://schemas.microsoft.com/office/drawing/2014/main" id="{325BECFB-EA44-4A0D-AB0D-06EA1A053BC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4">
            <a:extLst>
              <a:ext uri="{FF2B5EF4-FFF2-40B4-BE49-F238E27FC236}">
                <a16:creationId xmlns:a16="http://schemas.microsoft.com/office/drawing/2014/main" id="{B9674832-B36C-470A-B03E-EB6D4A6017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5">
            <a:extLst>
              <a:ext uri="{FF2B5EF4-FFF2-40B4-BE49-F238E27FC236}">
                <a16:creationId xmlns:a16="http://schemas.microsoft.com/office/drawing/2014/main" id="{48AA1D69-2D91-4E37-9AEA-8AA794477D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437787-8EF3-40B6-A4A0-1B6EBCD0D3B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4024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8FEAB3-7688-4852-B559-24BB33F436E8}"/>
              </a:ext>
            </a:extLst>
          </p:cNvPr>
          <p:cNvSpPr/>
          <p:nvPr userDrawn="1"/>
        </p:nvSpPr>
        <p:spPr>
          <a:xfrm>
            <a:off x="0" y="0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50887B5-3630-41BA-A86F-77A4AA128CFC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15">
            <a:extLst>
              <a:ext uri="{FF2B5EF4-FFF2-40B4-BE49-F238E27FC236}">
                <a16:creationId xmlns:a16="http://schemas.microsoft.com/office/drawing/2014/main" id="{BEE10068-A8F8-4CCC-AEBC-2622999A73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>
            <a:extLst>
              <a:ext uri="{FF2B5EF4-FFF2-40B4-BE49-F238E27FC236}">
                <a16:creationId xmlns:a16="http://schemas.microsoft.com/office/drawing/2014/main" id="{21AA5656-9959-4580-AFE2-C61A839243A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voettekst 7">
            <a:extLst>
              <a:ext uri="{FF2B5EF4-FFF2-40B4-BE49-F238E27FC236}">
                <a16:creationId xmlns:a16="http://schemas.microsoft.com/office/drawing/2014/main" id="{385FEBFC-1BD9-4568-8AAE-D053BB32FC4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8">
            <a:extLst>
              <a:ext uri="{FF2B5EF4-FFF2-40B4-BE49-F238E27FC236}">
                <a16:creationId xmlns:a16="http://schemas.microsoft.com/office/drawing/2014/main" id="{62D6606D-DF70-4710-BA9F-9F2793991B4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75CB3014-47B1-4D3B-AF72-BE2D67D6ED6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5371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5CA40A8-C27E-4D9B-B8BF-AAE83808681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A50195C5-3161-4595-92E1-DD8A8C1FC4CE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1" name="Afbeelding 15">
            <a:extLst>
              <a:ext uri="{FF2B5EF4-FFF2-40B4-BE49-F238E27FC236}">
                <a16:creationId xmlns:a16="http://schemas.microsoft.com/office/drawing/2014/main" id="{C3ACBFA2-7104-4788-A120-47BFCB691C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>
            <a:extLst>
              <a:ext uri="{FF2B5EF4-FFF2-40B4-BE49-F238E27FC236}">
                <a16:creationId xmlns:a16="http://schemas.microsoft.com/office/drawing/2014/main" id="{C08E30C8-68B5-4ABE-8DC7-808A41C8E6B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voettekst 7">
            <a:extLst>
              <a:ext uri="{FF2B5EF4-FFF2-40B4-BE49-F238E27FC236}">
                <a16:creationId xmlns:a16="http://schemas.microsoft.com/office/drawing/2014/main" id="{F30FE648-8BE9-4572-8902-2C29A4C5190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8">
            <a:extLst>
              <a:ext uri="{FF2B5EF4-FFF2-40B4-BE49-F238E27FC236}">
                <a16:creationId xmlns:a16="http://schemas.microsoft.com/office/drawing/2014/main" id="{6F93F176-F73C-4D09-868A-614CD6F2F7A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E953B0D9-CAE7-4139-B9B0-9E8703BBB34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4264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8E2F9375-F8CD-4EC4-9CE6-71F8B8877B80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7F789C3-6D6E-4B26-800D-BE09AA6F8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5">
            <a:extLst>
              <a:ext uri="{FF2B5EF4-FFF2-40B4-BE49-F238E27FC236}">
                <a16:creationId xmlns:a16="http://schemas.microsoft.com/office/drawing/2014/main" id="{E05B344C-022B-4E36-8964-8FDAAD7E00D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voettekst 6">
            <a:extLst>
              <a:ext uri="{FF2B5EF4-FFF2-40B4-BE49-F238E27FC236}">
                <a16:creationId xmlns:a16="http://schemas.microsoft.com/office/drawing/2014/main" id="{D436EF03-46C5-4133-B86E-54FD33ACA74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7">
            <a:extLst>
              <a:ext uri="{FF2B5EF4-FFF2-40B4-BE49-F238E27FC236}">
                <a16:creationId xmlns:a16="http://schemas.microsoft.com/office/drawing/2014/main" id="{D5134133-CAD2-4A08-AD9C-21CEBA3505C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A5E968-0851-4ECF-87EA-8053E651C6F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21676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>
          <a:xfrm>
            <a:off x="623392" y="1316765"/>
            <a:ext cx="10177131" cy="4896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23392" y="452670"/>
            <a:ext cx="10177131" cy="6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EBA8410F-DED5-4D63-B1C4-29E7B0111D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 sz="1200"/>
            </a:lvl1pPr>
          </a:lstStyle>
          <a:p>
            <a:fld id="{8CD2FD47-CB9C-4B27-9B32-424BD012D5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73502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456DF8F7-F7C3-4CF3-B3D7-957E0F1EF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7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3E87CA3-BA49-4276-BED7-6DDD5602C7C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BB5F729-2A24-429F-870F-EDC0824D4D57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D7AEE9D-4CA9-453F-BE89-7051661E9938}"/>
              </a:ext>
            </a:extLst>
          </p:cNvPr>
          <p:cNvSpPr/>
          <p:nvPr userDrawn="1"/>
        </p:nvSpPr>
        <p:spPr>
          <a:xfrm>
            <a:off x="5773738" y="6540500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Afbeelding 17">
            <a:extLst>
              <a:ext uri="{FF2B5EF4-FFF2-40B4-BE49-F238E27FC236}">
                <a16:creationId xmlns:a16="http://schemas.microsoft.com/office/drawing/2014/main" id="{F775B3B9-4340-48DC-A01E-252F67957D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525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datum 10">
            <a:extLst>
              <a:ext uri="{FF2B5EF4-FFF2-40B4-BE49-F238E27FC236}">
                <a16:creationId xmlns:a16="http://schemas.microsoft.com/office/drawing/2014/main" id="{F6E4D6A3-90A1-461E-BAFC-E0751CFA4D1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1">
            <a:extLst>
              <a:ext uri="{FF2B5EF4-FFF2-40B4-BE49-F238E27FC236}">
                <a16:creationId xmlns:a16="http://schemas.microsoft.com/office/drawing/2014/main" id="{CB4A028A-004D-4C7F-B7CB-BE6C105678A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4">
            <a:extLst>
              <a:ext uri="{FF2B5EF4-FFF2-40B4-BE49-F238E27FC236}">
                <a16:creationId xmlns:a16="http://schemas.microsoft.com/office/drawing/2014/main" id="{BFC63F29-08EE-4E58-9FE3-35C5766117A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692F-B809-4964-9E43-CE582BC8F6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34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  <p:sldLayoutId id="2147483741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3ED18D88-E2AD-4ABF-ADFE-377743966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052513"/>
            <a:ext cx="109235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C481D8-65C0-4422-95FE-33181113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175"/>
            <a:ext cx="10923588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028" name="Afbeelding 11">
            <a:extLst>
              <a:ext uri="{FF2B5EF4-FFF2-40B4-BE49-F238E27FC236}">
                <a16:creationId xmlns:a16="http://schemas.microsoft.com/office/drawing/2014/main" id="{7982A82A-73A0-4E9E-8D8F-EBFDE87989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9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1DA1C5F6-4FC3-4128-9383-2A7300418E0F}"/>
              </a:ext>
            </a:extLst>
          </p:cNvPr>
          <p:cNvSpPr>
            <a:spLocks/>
          </p:cNvSpPr>
          <p:nvPr userDrawn="1"/>
        </p:nvSpPr>
        <p:spPr>
          <a:xfrm>
            <a:off x="5862638" y="6619875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DBFD602C-54C3-4A46-A5BC-3DF38A0B8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000" y="6543675"/>
            <a:ext cx="500380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CAC2CE15-1458-4135-B940-442C2D5E7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26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88B49398-F93D-4E4C-A7C7-37CC90C9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21413"/>
            <a:ext cx="5005388" cy="322262"/>
          </a:xfrm>
          <a:prstGeom prst="rect">
            <a:avLst/>
          </a:prstGeom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6A6A6"/>
                </a:solidFill>
              </a:defRPr>
            </a:lvl1pPr>
          </a:lstStyle>
          <a:p>
            <a:fld id="{7190D90A-09C1-4B89-89C0-64558BD451F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40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  <p:sldLayoutId id="2147483781" r:id="rId3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15913" indent="-31591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15913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31591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159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88" indent="-315913" algn="l" rtl="0" fontAlgn="base">
        <a:lnSpc>
          <a:spcPct val="90000"/>
        </a:lnSpc>
        <a:spcBef>
          <a:spcPts val="600"/>
        </a:spcBef>
        <a:spcAft>
          <a:spcPct val="0"/>
        </a:spcAft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FD1F07-AD4C-461E-B043-4C7B41F7E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Scherpe doelen, scherpe keuzes</a:t>
            </a:r>
            <a:br>
              <a:rPr lang="nl-NL" dirty="0"/>
            </a:br>
            <a:endParaRPr lang="nl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B593338-7339-4837-AA95-41BC77AE0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700" dirty="0"/>
              <a:t>IBO aanvullend normerend en beprijzend nationaal klimaatbeleid voor 2030 en 2050</a:t>
            </a:r>
          </a:p>
          <a:p>
            <a:endParaRPr lang="nl-NL" sz="17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C9ADA18-995C-8F18-6E5C-F1CD2453D28E}"/>
              </a:ext>
            </a:extLst>
          </p:cNvPr>
          <p:cNvSpPr/>
          <p:nvPr/>
        </p:nvSpPr>
        <p:spPr>
          <a:xfrm>
            <a:off x="6553200" y="448408"/>
            <a:ext cx="2968869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C133E7-8AB7-44C9-9C8B-5D494714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600" dirty="0"/>
              <a:t>Sectorale analyse </a:t>
            </a:r>
            <a:br>
              <a:rPr lang="nl-NL" sz="3600" dirty="0"/>
            </a:br>
            <a:r>
              <a:rPr lang="nl-NL" sz="2700" i="1" dirty="0"/>
              <a:t>Landbouw en landgebruik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A766-BF1A-4F53-A14D-0A953314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816C-E290-4D1D-A0AF-4D81D2D3CE64}"/>
              </a:ext>
            </a:extLst>
          </p:cNvPr>
          <p:cNvSpPr/>
          <p:nvPr/>
        </p:nvSpPr>
        <p:spPr>
          <a:xfrm>
            <a:off x="5126424" y="1274508"/>
            <a:ext cx="521774" cy="474933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7A7AD-BE16-4174-AB9B-011545613F2A}"/>
              </a:ext>
            </a:extLst>
          </p:cNvPr>
          <p:cNvSpPr txBox="1"/>
          <p:nvPr/>
        </p:nvSpPr>
        <p:spPr>
          <a:xfrm>
            <a:off x="634206" y="2220978"/>
            <a:ext cx="6110261" cy="3886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Analyse</a:t>
            </a:r>
          </a:p>
          <a:p>
            <a:r>
              <a:rPr lang="nl-NL" dirty="0"/>
              <a:t>Mist directe sturing broeikasgasreductie</a:t>
            </a:r>
          </a:p>
          <a:p>
            <a:r>
              <a:rPr lang="nl-NL" dirty="0"/>
              <a:t>Technische maatregelen veehouderij kunnen rol spelen, maar sturen omvang veestapel onvermijdelijk </a:t>
            </a:r>
          </a:p>
          <a:p>
            <a:r>
              <a:rPr lang="nl-NL" dirty="0"/>
              <a:t>Bij glastuinbouw stappen gezet, maar aanscherping beleid nodig</a:t>
            </a:r>
            <a:endParaRPr lang="nl-NL" b="1" dirty="0"/>
          </a:p>
          <a:p>
            <a:pPr marL="0" indent="0">
              <a:buNone/>
            </a:pPr>
            <a:endParaRPr lang="nl-NL" sz="200" dirty="0"/>
          </a:p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Beleidsvoorstellen centraal pakket</a:t>
            </a:r>
          </a:p>
          <a:p>
            <a:r>
              <a:rPr lang="nl-NL" dirty="0"/>
              <a:t>Sturen op grootte veestapel en invoeren duurzaamheids-normen veevoer</a:t>
            </a:r>
          </a:p>
          <a:p>
            <a:r>
              <a:rPr lang="nl-NL" dirty="0"/>
              <a:t>Verschuiving naar plantaardige eiwitten door:</a:t>
            </a:r>
          </a:p>
          <a:p>
            <a:pPr lvl="1">
              <a:spcBef>
                <a:spcPts val="600"/>
              </a:spcBef>
            </a:pPr>
            <a:r>
              <a:rPr lang="nl-NL" dirty="0"/>
              <a:t>Normen voor supermarkten en fastfoodketens</a:t>
            </a:r>
          </a:p>
          <a:p>
            <a:pPr lvl="1">
              <a:spcBef>
                <a:spcPts val="600"/>
              </a:spcBef>
            </a:pPr>
            <a:r>
              <a:rPr lang="nl-NL" dirty="0"/>
              <a:t>Belasting op vlees en zuivel</a:t>
            </a:r>
          </a:p>
          <a:p>
            <a:pPr lvl="1">
              <a:spcBef>
                <a:spcPts val="600"/>
              </a:spcBef>
            </a:pPr>
            <a:r>
              <a:rPr lang="nl-NL" dirty="0"/>
              <a:t>Normen tegen voedselverspilling</a:t>
            </a:r>
          </a:p>
          <a:p>
            <a:r>
              <a:rPr lang="nl-NL" dirty="0"/>
              <a:t>Aanscherpen beprijzend beleid in de glastuinbouw</a:t>
            </a:r>
            <a:endParaRPr lang="en-US" dirty="0"/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55CCDD97-DC59-A58C-F934-BAFD9ED886B4}"/>
              </a:ext>
            </a:extLst>
          </p:cNvPr>
          <p:cNvSpPr/>
          <p:nvPr/>
        </p:nvSpPr>
        <p:spPr>
          <a:xfrm>
            <a:off x="4964083" y="1202635"/>
            <a:ext cx="850307" cy="65598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8" name="Freeform 76">
            <a:extLst>
              <a:ext uri="{FF2B5EF4-FFF2-40B4-BE49-F238E27FC236}">
                <a16:creationId xmlns:a16="http://schemas.microsoft.com/office/drawing/2014/main" id="{AF6CBA55-33B1-F32B-4A85-1F7B360410B7}"/>
              </a:ext>
            </a:extLst>
          </p:cNvPr>
          <p:cNvSpPr>
            <a:spLocks noEditPoints="1"/>
          </p:cNvSpPr>
          <p:nvPr/>
        </p:nvSpPr>
        <p:spPr bwMode="auto">
          <a:xfrm>
            <a:off x="5155278" y="1292678"/>
            <a:ext cx="464066" cy="438591"/>
          </a:xfrm>
          <a:custGeom>
            <a:avLst/>
            <a:gdLst/>
            <a:ahLst/>
            <a:cxnLst>
              <a:cxn ang="0">
                <a:pos x="51" y="15"/>
              </a:cxn>
              <a:cxn ang="0">
                <a:pos x="0" y="44"/>
              </a:cxn>
              <a:cxn ang="0">
                <a:pos x="37" y="94"/>
              </a:cxn>
              <a:cxn ang="0">
                <a:pos x="51" y="87"/>
              </a:cxn>
              <a:cxn ang="0">
                <a:pos x="66" y="94"/>
              </a:cxn>
              <a:cxn ang="0">
                <a:pos x="102" y="44"/>
              </a:cxn>
              <a:cxn ang="0">
                <a:pos x="51" y="15"/>
              </a:cxn>
              <a:cxn ang="0">
                <a:pos x="22" y="73"/>
              </a:cxn>
              <a:cxn ang="0">
                <a:pos x="22" y="22"/>
              </a:cxn>
              <a:cxn ang="0">
                <a:pos x="37" y="22"/>
              </a:cxn>
              <a:cxn ang="0">
                <a:pos x="22" y="73"/>
              </a:cxn>
            </a:cxnLst>
            <a:rect l="0" t="0" r="r" b="b"/>
            <a:pathLst>
              <a:path w="102" h="94">
                <a:moveTo>
                  <a:pt x="51" y="15"/>
                </a:moveTo>
                <a:cubicBezTo>
                  <a:pt x="13" y="0"/>
                  <a:pt x="0" y="22"/>
                  <a:pt x="0" y="44"/>
                </a:cubicBezTo>
                <a:cubicBezTo>
                  <a:pt x="0" y="65"/>
                  <a:pt x="26" y="94"/>
                  <a:pt x="37" y="94"/>
                </a:cubicBezTo>
                <a:cubicBezTo>
                  <a:pt x="51" y="94"/>
                  <a:pt x="51" y="87"/>
                  <a:pt x="51" y="87"/>
                </a:cubicBezTo>
                <a:cubicBezTo>
                  <a:pt x="51" y="87"/>
                  <a:pt x="51" y="94"/>
                  <a:pt x="66" y="94"/>
                </a:cubicBezTo>
                <a:cubicBezTo>
                  <a:pt x="76" y="94"/>
                  <a:pt x="102" y="65"/>
                  <a:pt x="102" y="44"/>
                </a:cubicBezTo>
                <a:cubicBezTo>
                  <a:pt x="102" y="22"/>
                  <a:pt x="89" y="0"/>
                  <a:pt x="51" y="15"/>
                </a:cubicBezTo>
                <a:close/>
                <a:moveTo>
                  <a:pt x="22" y="73"/>
                </a:moveTo>
                <a:cubicBezTo>
                  <a:pt x="0" y="44"/>
                  <a:pt x="22" y="22"/>
                  <a:pt x="22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2"/>
                  <a:pt x="22" y="36"/>
                  <a:pt x="22" y="7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C7F52A40-D701-48FA-D515-9512A0911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161987"/>
              </p:ext>
            </p:extLst>
          </p:nvPr>
        </p:nvGraphicFramePr>
        <p:xfrm>
          <a:off x="6552405" y="2114803"/>
          <a:ext cx="5165829" cy="388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02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C133E7-8AB7-44C9-9C8B-5D494714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600" dirty="0"/>
              <a:t>Sectorale analyse </a:t>
            </a:r>
            <a:br>
              <a:rPr lang="nl-NL" sz="3600" dirty="0"/>
            </a:br>
            <a:r>
              <a:rPr lang="nl-NL" sz="2700" i="1" dirty="0"/>
              <a:t>Mobiliteit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A766-BF1A-4F53-A14D-0A953314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816C-E290-4D1D-A0AF-4D81D2D3CE64}"/>
              </a:ext>
            </a:extLst>
          </p:cNvPr>
          <p:cNvSpPr/>
          <p:nvPr/>
        </p:nvSpPr>
        <p:spPr>
          <a:xfrm>
            <a:off x="4734927" y="1272058"/>
            <a:ext cx="521774" cy="474933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7A7AD-BE16-4174-AB9B-011545613F2A}"/>
              </a:ext>
            </a:extLst>
          </p:cNvPr>
          <p:cNvSpPr txBox="1"/>
          <p:nvPr/>
        </p:nvSpPr>
        <p:spPr>
          <a:xfrm>
            <a:off x="634206" y="2220978"/>
            <a:ext cx="7239453" cy="361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Analyse</a:t>
            </a:r>
          </a:p>
          <a:p>
            <a:r>
              <a:rPr lang="nl-NL" dirty="0"/>
              <a:t>Relatief veel ruimte voor aanvullende emissiereductie</a:t>
            </a:r>
          </a:p>
          <a:p>
            <a:r>
              <a:rPr lang="nl-NL" dirty="0"/>
              <a:t>Aanvullend normeren en beprijzen kan zorgen voor grote stap richting volledig elektrische nieuwverkoop rond 2030</a:t>
            </a:r>
          </a:p>
          <a:p>
            <a:r>
              <a:rPr lang="nl-NL" dirty="0"/>
              <a:t>Grotere inzet op biobrandstoffen en vermindering van de gereden kilometers zorgen voor versnelde reductie richting 2030</a:t>
            </a:r>
          </a:p>
          <a:p>
            <a:endParaRPr lang="nl-NL" sz="200" dirty="0"/>
          </a:p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Beleidsvoorstellen centraal pakket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Verbod 2025 nieuwverkoop fossiele zakelijke auto’s. 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Scherpere </a:t>
            </a:r>
            <a:r>
              <a:rPr lang="nl-NL" b="0" i="0" u="none" strike="noStrike" baseline="0" dirty="0" err="1">
                <a:solidFill>
                  <a:srgbClr val="000000"/>
                </a:solidFill>
                <a:latin typeface="+mj-lt"/>
              </a:rPr>
              <a:t>beprijzing</a:t>
            </a: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 fossiele voertuigen via o.a.:</a:t>
            </a:r>
          </a:p>
          <a:p>
            <a:pPr lvl="1">
              <a:spcBef>
                <a:spcPts val="600"/>
              </a:spcBef>
            </a:pPr>
            <a:r>
              <a:rPr lang="nl-NL" dirty="0">
                <a:solidFill>
                  <a:srgbClr val="000000"/>
                </a:solidFill>
                <a:latin typeface="+mj-lt"/>
              </a:rPr>
              <a:t>V</a:t>
            </a: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erhoging aanschafbelasting fossiele auto’s </a:t>
            </a:r>
            <a:endParaRPr lang="nl-NL" dirty="0">
              <a:solidFill>
                <a:srgbClr val="000000"/>
              </a:solidFill>
              <a:latin typeface="+mj-lt"/>
            </a:endParaRPr>
          </a:p>
          <a:p>
            <a:pPr lvl="1"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Verhoging vrachtwagenheffing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Grotere 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verp</a:t>
            </a: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lichte inzet biobrandstoffen wegverkeer</a:t>
            </a:r>
          </a:p>
          <a:p>
            <a:pPr>
              <a:spcBef>
                <a:spcPts val="600"/>
              </a:spcBef>
            </a:pPr>
            <a:r>
              <a:rPr lang="nl-NL" dirty="0">
                <a:solidFill>
                  <a:srgbClr val="000000"/>
                </a:solidFill>
                <a:latin typeface="+mj-lt"/>
              </a:rPr>
              <a:t>Afstandsafhankelijke vliegbelasting</a:t>
            </a:r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55CCDD97-DC59-A58C-F934-BAFD9ED886B4}"/>
              </a:ext>
            </a:extLst>
          </p:cNvPr>
          <p:cNvSpPr/>
          <p:nvPr/>
        </p:nvSpPr>
        <p:spPr>
          <a:xfrm>
            <a:off x="4643045" y="1052513"/>
            <a:ext cx="834886" cy="83592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Freeform 155">
            <a:extLst>
              <a:ext uri="{FF2B5EF4-FFF2-40B4-BE49-F238E27FC236}">
                <a16:creationId xmlns:a16="http://schemas.microsoft.com/office/drawing/2014/main" id="{F0213A5C-E187-6307-A88F-5DD539828829}"/>
              </a:ext>
            </a:extLst>
          </p:cNvPr>
          <p:cNvSpPr>
            <a:spLocks noEditPoints="1"/>
          </p:cNvSpPr>
          <p:nvPr/>
        </p:nvSpPr>
        <p:spPr bwMode="auto">
          <a:xfrm>
            <a:off x="4761047" y="1244557"/>
            <a:ext cx="640158" cy="451833"/>
          </a:xfrm>
          <a:custGeom>
            <a:avLst/>
            <a:gdLst>
              <a:gd name="T0" fmla="*/ 2147483646 w 87"/>
              <a:gd name="T1" fmla="*/ 2147483646 h 49"/>
              <a:gd name="T2" fmla="*/ 2147483646 w 87"/>
              <a:gd name="T3" fmla="*/ 2147483646 h 49"/>
              <a:gd name="T4" fmla="*/ 2147483646 w 87"/>
              <a:gd name="T5" fmla="*/ 2147483646 h 49"/>
              <a:gd name="T6" fmla="*/ 2147483646 w 87"/>
              <a:gd name="T7" fmla="*/ 2147483646 h 49"/>
              <a:gd name="T8" fmla="*/ 2147483646 w 87"/>
              <a:gd name="T9" fmla="*/ 2147483646 h 49"/>
              <a:gd name="T10" fmla="*/ 2147483646 w 87"/>
              <a:gd name="T11" fmla="*/ 2147483646 h 49"/>
              <a:gd name="T12" fmla="*/ 2147483646 w 87"/>
              <a:gd name="T13" fmla="*/ 2147483646 h 49"/>
              <a:gd name="T14" fmla="*/ 2147483646 w 87"/>
              <a:gd name="T15" fmla="*/ 2147483646 h 49"/>
              <a:gd name="T16" fmla="*/ 0 w 87"/>
              <a:gd name="T17" fmla="*/ 2147483646 h 49"/>
              <a:gd name="T18" fmla="*/ 2147483646 w 87"/>
              <a:gd name="T19" fmla="*/ 2147483646 h 49"/>
              <a:gd name="T20" fmla="*/ 2147483646 w 87"/>
              <a:gd name="T21" fmla="*/ 2147483646 h 49"/>
              <a:gd name="T22" fmla="*/ 2147483646 w 87"/>
              <a:gd name="T23" fmla="*/ 2147483646 h 49"/>
              <a:gd name="T24" fmla="*/ 2147483646 w 87"/>
              <a:gd name="T25" fmla="*/ 2147483646 h 49"/>
              <a:gd name="T26" fmla="*/ 2147483646 w 87"/>
              <a:gd name="T27" fmla="*/ 2147483646 h 49"/>
              <a:gd name="T28" fmla="*/ 2147483646 w 87"/>
              <a:gd name="T29" fmla="*/ 2147483646 h 49"/>
              <a:gd name="T30" fmla="*/ 2147483646 w 87"/>
              <a:gd name="T31" fmla="*/ 2147483646 h 49"/>
              <a:gd name="T32" fmla="*/ 2147483646 w 87"/>
              <a:gd name="T33" fmla="*/ 2147483646 h 49"/>
              <a:gd name="T34" fmla="*/ 2147483646 w 87"/>
              <a:gd name="T35" fmla="*/ 2147483646 h 49"/>
              <a:gd name="T36" fmla="*/ 2147483646 w 87"/>
              <a:gd name="T37" fmla="*/ 2147483646 h 49"/>
              <a:gd name="T38" fmla="*/ 2147483646 w 87"/>
              <a:gd name="T39" fmla="*/ 2147483646 h 49"/>
              <a:gd name="T40" fmla="*/ 2147483646 w 87"/>
              <a:gd name="T41" fmla="*/ 2147483646 h 49"/>
              <a:gd name="T42" fmla="*/ 2147483646 w 87"/>
              <a:gd name="T43" fmla="*/ 0 h 49"/>
              <a:gd name="T44" fmla="*/ 2147483646 w 87"/>
              <a:gd name="T45" fmla="*/ 0 h 49"/>
              <a:gd name="T46" fmla="*/ 2147483646 w 87"/>
              <a:gd name="T47" fmla="*/ 2147483646 h 49"/>
              <a:gd name="T48" fmla="*/ 2147483646 w 87"/>
              <a:gd name="T49" fmla="*/ 2147483646 h 49"/>
              <a:gd name="T50" fmla="*/ 2147483646 w 87"/>
              <a:gd name="T51" fmla="*/ 2147483646 h 49"/>
              <a:gd name="T52" fmla="*/ 2147483646 w 87"/>
              <a:gd name="T53" fmla="*/ 2147483646 h 49"/>
              <a:gd name="T54" fmla="*/ 2147483646 w 87"/>
              <a:gd name="T55" fmla="*/ 2147483646 h 49"/>
              <a:gd name="T56" fmla="*/ 2147483646 w 87"/>
              <a:gd name="T57" fmla="*/ 2147483646 h 49"/>
              <a:gd name="T58" fmla="*/ 2147483646 w 87"/>
              <a:gd name="T59" fmla="*/ 2147483646 h 49"/>
              <a:gd name="T60" fmla="*/ 2147483646 w 87"/>
              <a:gd name="T61" fmla="*/ 2147483646 h 49"/>
              <a:gd name="T62" fmla="*/ 2147483646 w 87"/>
              <a:gd name="T63" fmla="*/ 2147483646 h 49"/>
              <a:gd name="T64" fmla="*/ 2147483646 w 87"/>
              <a:gd name="T65" fmla="*/ 2147483646 h 49"/>
              <a:gd name="T66" fmla="*/ 2147483646 w 87"/>
              <a:gd name="T67" fmla="*/ 2147483646 h 49"/>
              <a:gd name="T68" fmla="*/ 2147483646 w 87"/>
              <a:gd name="T69" fmla="*/ 2147483646 h 49"/>
              <a:gd name="T70" fmla="*/ 2147483646 w 87"/>
              <a:gd name="T71" fmla="*/ 2147483646 h 49"/>
              <a:gd name="T72" fmla="*/ 2147483646 w 87"/>
              <a:gd name="T73" fmla="*/ 2147483646 h 49"/>
              <a:gd name="T74" fmla="*/ 2147483646 w 87"/>
              <a:gd name="T75" fmla="*/ 2147483646 h 49"/>
              <a:gd name="T76" fmla="*/ 2147483646 w 87"/>
              <a:gd name="T77" fmla="*/ 2147483646 h 49"/>
              <a:gd name="T78" fmla="*/ 2147483646 w 87"/>
              <a:gd name="T79" fmla="*/ 2147483646 h 49"/>
              <a:gd name="T80" fmla="*/ 2147483646 w 87"/>
              <a:gd name="T81" fmla="*/ 2147483646 h 49"/>
              <a:gd name="T82" fmla="*/ 2147483646 w 87"/>
              <a:gd name="T83" fmla="*/ 2147483646 h 49"/>
              <a:gd name="T84" fmla="*/ 2147483646 w 87"/>
              <a:gd name="T85" fmla="*/ 2147483646 h 49"/>
              <a:gd name="T86" fmla="*/ 2147483646 w 87"/>
              <a:gd name="T87" fmla="*/ 2147483646 h 49"/>
              <a:gd name="T88" fmla="*/ 2147483646 w 87"/>
              <a:gd name="T89" fmla="*/ 2147483646 h 49"/>
              <a:gd name="T90" fmla="*/ 2147483646 w 87"/>
              <a:gd name="T91" fmla="*/ 2147483646 h 49"/>
              <a:gd name="T92" fmla="*/ 2147483646 w 87"/>
              <a:gd name="T93" fmla="*/ 2147483646 h 49"/>
              <a:gd name="T94" fmla="*/ 2147483646 w 87"/>
              <a:gd name="T95" fmla="*/ 2147483646 h 49"/>
              <a:gd name="T96" fmla="*/ 2147483646 w 87"/>
              <a:gd name="T97" fmla="*/ 2147483646 h 49"/>
              <a:gd name="T98" fmla="*/ 2147483646 w 87"/>
              <a:gd name="T99" fmla="*/ 2147483646 h 49"/>
              <a:gd name="T100" fmla="*/ 2147483646 w 87"/>
              <a:gd name="T101" fmla="*/ 2147483646 h 49"/>
              <a:gd name="T102" fmla="*/ 2147483646 w 87"/>
              <a:gd name="T103" fmla="*/ 2147483646 h 49"/>
              <a:gd name="T104" fmla="*/ 2147483646 w 87"/>
              <a:gd name="T105" fmla="*/ 2147483646 h 49"/>
              <a:gd name="T106" fmla="*/ 2147483646 w 87"/>
              <a:gd name="T107" fmla="*/ 2147483646 h 49"/>
              <a:gd name="T108" fmla="*/ 2147483646 w 87"/>
              <a:gd name="T109" fmla="*/ 2147483646 h 49"/>
              <a:gd name="T110" fmla="*/ 2147483646 w 87"/>
              <a:gd name="T111" fmla="*/ 2147483646 h 49"/>
              <a:gd name="T112" fmla="*/ 2147483646 w 87"/>
              <a:gd name="T113" fmla="*/ 2147483646 h 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7" h="49">
                <a:moveTo>
                  <a:pt x="70" y="49"/>
                </a:moveTo>
                <a:cubicBezTo>
                  <a:pt x="61" y="49"/>
                  <a:pt x="53" y="41"/>
                  <a:pt x="53" y="32"/>
                </a:cubicBezTo>
                <a:cubicBezTo>
                  <a:pt x="53" y="27"/>
                  <a:pt x="55" y="22"/>
                  <a:pt x="59" y="19"/>
                </a:cubicBezTo>
                <a:cubicBezTo>
                  <a:pt x="56" y="16"/>
                  <a:pt x="56" y="16"/>
                  <a:pt x="56" y="1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4"/>
                  <a:pt x="42" y="34"/>
                  <a:pt x="4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2" y="43"/>
                  <a:pt x="25" y="49"/>
                  <a:pt x="17" y="49"/>
                </a:cubicBezTo>
                <a:cubicBezTo>
                  <a:pt x="7" y="49"/>
                  <a:pt x="0" y="41"/>
                  <a:pt x="0" y="32"/>
                </a:cubicBezTo>
                <a:cubicBezTo>
                  <a:pt x="0" y="23"/>
                  <a:pt x="7" y="15"/>
                  <a:pt x="17" y="15"/>
                </a:cubicBezTo>
                <a:cubicBezTo>
                  <a:pt x="20" y="15"/>
                  <a:pt x="23" y="16"/>
                  <a:pt x="25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0" y="10"/>
                  <a:pt x="19" y="9"/>
                  <a:pt x="19" y="8"/>
                </a:cubicBezTo>
                <a:cubicBezTo>
                  <a:pt x="19" y="6"/>
                  <a:pt x="20" y="5"/>
                  <a:pt x="22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10"/>
                  <a:pt x="36" y="10"/>
                  <a:pt x="36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49" y="5"/>
                  <a:pt x="49" y="5"/>
                  <a:pt x="49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39" y="4"/>
                  <a:pt x="39" y="3"/>
                </a:cubicBezTo>
                <a:cubicBezTo>
                  <a:pt x="39" y="2"/>
                  <a:pt x="40" y="0"/>
                  <a:pt x="4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2" y="1"/>
                  <a:pt x="53" y="1"/>
                </a:cubicBezTo>
                <a:cubicBezTo>
                  <a:pt x="63" y="17"/>
                  <a:pt x="63" y="17"/>
                  <a:pt x="63" y="17"/>
                </a:cubicBezTo>
                <a:cubicBezTo>
                  <a:pt x="65" y="16"/>
                  <a:pt x="68" y="15"/>
                  <a:pt x="70" y="15"/>
                </a:cubicBezTo>
                <a:cubicBezTo>
                  <a:pt x="80" y="15"/>
                  <a:pt x="87" y="23"/>
                  <a:pt x="87" y="32"/>
                </a:cubicBezTo>
                <a:cubicBezTo>
                  <a:pt x="87" y="41"/>
                  <a:pt x="80" y="49"/>
                  <a:pt x="70" y="49"/>
                </a:cubicBezTo>
                <a:close/>
                <a:moveTo>
                  <a:pt x="17" y="34"/>
                </a:moveTo>
                <a:cubicBezTo>
                  <a:pt x="15" y="34"/>
                  <a:pt x="14" y="32"/>
                  <a:pt x="15" y="31"/>
                </a:cubicBezTo>
                <a:cubicBezTo>
                  <a:pt x="22" y="21"/>
                  <a:pt x="22" y="21"/>
                  <a:pt x="22" y="21"/>
                </a:cubicBezTo>
                <a:cubicBezTo>
                  <a:pt x="20" y="20"/>
                  <a:pt x="19" y="20"/>
                  <a:pt x="17" y="20"/>
                </a:cubicBezTo>
                <a:cubicBezTo>
                  <a:pt x="10" y="20"/>
                  <a:pt x="5" y="25"/>
                  <a:pt x="5" y="32"/>
                </a:cubicBezTo>
                <a:cubicBezTo>
                  <a:pt x="5" y="39"/>
                  <a:pt x="10" y="44"/>
                  <a:pt x="17" y="44"/>
                </a:cubicBezTo>
                <a:cubicBezTo>
                  <a:pt x="23" y="44"/>
                  <a:pt x="28" y="40"/>
                  <a:pt x="29" y="34"/>
                </a:cubicBezTo>
                <a:lnTo>
                  <a:pt x="17" y="34"/>
                </a:lnTo>
                <a:close/>
                <a:moveTo>
                  <a:pt x="29" y="30"/>
                </a:moveTo>
                <a:cubicBezTo>
                  <a:pt x="28" y="27"/>
                  <a:pt x="27" y="26"/>
                  <a:pt x="26" y="24"/>
                </a:cubicBezTo>
                <a:cubicBezTo>
                  <a:pt x="22" y="30"/>
                  <a:pt x="22" y="30"/>
                  <a:pt x="22" y="30"/>
                </a:cubicBezTo>
                <a:lnTo>
                  <a:pt x="29" y="30"/>
                </a:lnTo>
                <a:close/>
                <a:moveTo>
                  <a:pt x="51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29" y="20"/>
                  <a:pt x="29" y="20"/>
                  <a:pt x="29" y="20"/>
                </a:cubicBezTo>
                <a:cubicBezTo>
                  <a:pt x="31" y="23"/>
                  <a:pt x="33" y="26"/>
                  <a:pt x="34" y="30"/>
                </a:cubicBezTo>
                <a:cubicBezTo>
                  <a:pt x="40" y="30"/>
                  <a:pt x="40" y="30"/>
                  <a:pt x="40" y="30"/>
                </a:cubicBezTo>
                <a:lnTo>
                  <a:pt x="51" y="15"/>
                </a:lnTo>
                <a:close/>
                <a:moveTo>
                  <a:pt x="70" y="20"/>
                </a:moveTo>
                <a:cubicBezTo>
                  <a:pt x="69" y="20"/>
                  <a:pt x="67" y="20"/>
                  <a:pt x="66" y="21"/>
                </a:cubicBezTo>
                <a:cubicBezTo>
                  <a:pt x="72" y="31"/>
                  <a:pt x="72" y="31"/>
                  <a:pt x="72" y="31"/>
                </a:cubicBezTo>
                <a:cubicBezTo>
                  <a:pt x="73" y="32"/>
                  <a:pt x="73" y="33"/>
                  <a:pt x="72" y="34"/>
                </a:cubicBezTo>
                <a:cubicBezTo>
                  <a:pt x="71" y="34"/>
                  <a:pt x="71" y="34"/>
                  <a:pt x="70" y="34"/>
                </a:cubicBezTo>
                <a:cubicBezTo>
                  <a:pt x="69" y="34"/>
                  <a:pt x="69" y="34"/>
                  <a:pt x="68" y="33"/>
                </a:cubicBezTo>
                <a:cubicBezTo>
                  <a:pt x="62" y="23"/>
                  <a:pt x="62" y="23"/>
                  <a:pt x="62" y="23"/>
                </a:cubicBezTo>
                <a:cubicBezTo>
                  <a:pt x="59" y="26"/>
                  <a:pt x="58" y="29"/>
                  <a:pt x="58" y="32"/>
                </a:cubicBezTo>
                <a:cubicBezTo>
                  <a:pt x="58" y="39"/>
                  <a:pt x="64" y="44"/>
                  <a:pt x="70" y="44"/>
                </a:cubicBezTo>
                <a:cubicBezTo>
                  <a:pt x="77" y="44"/>
                  <a:pt x="82" y="39"/>
                  <a:pt x="82" y="32"/>
                </a:cubicBezTo>
                <a:cubicBezTo>
                  <a:pt x="82" y="25"/>
                  <a:pt x="77" y="20"/>
                  <a:pt x="70" y="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nl-NL" dirty="0"/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39223BC5-0F63-E4B7-9CC6-59D67397E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200782"/>
              </p:ext>
            </p:extLst>
          </p:nvPr>
        </p:nvGraphicFramePr>
        <p:xfrm>
          <a:off x="7495972" y="2220977"/>
          <a:ext cx="3824698" cy="358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83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C133E7-8AB7-44C9-9C8B-5D494714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600" dirty="0"/>
              <a:t>Sectorale analyse </a:t>
            </a:r>
            <a:br>
              <a:rPr lang="nl-NL" sz="3600" dirty="0"/>
            </a:br>
            <a:r>
              <a:rPr lang="nl-NL" sz="2700" i="1" dirty="0"/>
              <a:t>Industrie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A766-BF1A-4F53-A14D-0A953314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816C-E290-4D1D-A0AF-4D81D2D3CE64}"/>
              </a:ext>
            </a:extLst>
          </p:cNvPr>
          <p:cNvSpPr/>
          <p:nvPr/>
        </p:nvSpPr>
        <p:spPr>
          <a:xfrm>
            <a:off x="4550090" y="1249520"/>
            <a:ext cx="521774" cy="474933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7A7AD-BE16-4174-AB9B-011545613F2A}"/>
              </a:ext>
            </a:extLst>
          </p:cNvPr>
          <p:cNvSpPr txBox="1"/>
          <p:nvPr/>
        </p:nvSpPr>
        <p:spPr>
          <a:xfrm>
            <a:off x="634206" y="2220978"/>
            <a:ext cx="7356053" cy="3860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Analyse</a:t>
            </a:r>
          </a:p>
          <a:p>
            <a:r>
              <a:rPr lang="nl-NL" dirty="0"/>
              <a:t>Emissies industrie worden al via EU en nationale CO2-heffing </a:t>
            </a:r>
            <a:r>
              <a:rPr lang="nl-NL" dirty="0" err="1"/>
              <a:t>beprijsd</a:t>
            </a:r>
            <a:endParaRPr lang="nl-NL" dirty="0"/>
          </a:p>
          <a:p>
            <a:r>
              <a:rPr lang="nl-NL" dirty="0"/>
              <a:t>Huidig tarief CO2-heffing te laag voor bereiken voorgestelde reductie</a:t>
            </a:r>
          </a:p>
          <a:p>
            <a:r>
              <a:rPr lang="nl-NL" dirty="0"/>
              <a:t>Gelden specifieke vrijstellingen, zoals vrijstelling kolenbelasting bij staalproductie</a:t>
            </a:r>
          </a:p>
          <a:p>
            <a:r>
              <a:rPr lang="nl-NL" dirty="0"/>
              <a:t>Realisatie </a:t>
            </a:r>
            <a:r>
              <a:rPr lang="nl-NL" dirty="0" err="1"/>
              <a:t>energieinfrastructuur</a:t>
            </a:r>
            <a:r>
              <a:rPr lang="nl-NL" dirty="0"/>
              <a:t> en vlotte vergunningverlening zijn </a:t>
            </a:r>
            <a:r>
              <a:rPr lang="nl-NL" dirty="0" err="1"/>
              <a:t>randvoorwaardelijk</a:t>
            </a:r>
            <a:r>
              <a:rPr lang="nl-NL" dirty="0"/>
              <a:t> verduurzaming sector</a:t>
            </a:r>
          </a:p>
          <a:p>
            <a:pPr marL="0" indent="0">
              <a:buNone/>
            </a:pPr>
            <a:endParaRPr lang="nl-NL" sz="200" dirty="0">
              <a:solidFill>
                <a:srgbClr val="007BB8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7BB8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Beleidsvoorstellen centraal pakket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CO2-heffing: verhogen tarief, verlaging dispensatierechten en duidelijk </a:t>
            </a:r>
            <a:r>
              <a:rPr lang="nl-NL" b="0" i="0" u="none" strike="noStrike" baseline="0" dirty="0" err="1">
                <a:solidFill>
                  <a:srgbClr val="000000"/>
                </a:solidFill>
                <a:latin typeface="+mj-lt"/>
              </a:rPr>
              <a:t>afbouwpad</a:t>
            </a: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 na 2030</a:t>
            </a:r>
          </a:p>
          <a:p>
            <a:pPr>
              <a:spcBef>
                <a:spcPts val="600"/>
              </a:spcBef>
            </a:pPr>
            <a:r>
              <a:rPr lang="nl-NL" dirty="0">
                <a:solidFill>
                  <a:srgbClr val="000000"/>
                </a:solidFill>
                <a:latin typeface="+mj-lt"/>
              </a:rPr>
              <a:t>A</a:t>
            </a: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fbouwen verschillende vrijstellingen in o.a. energiebelasting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Reductie emissies afvalverbrandingsinstallaties (o.a. door BECCS)</a:t>
            </a:r>
          </a:p>
          <a:p>
            <a:pPr>
              <a:spcBef>
                <a:spcPts val="600"/>
              </a:spcBef>
            </a:pPr>
            <a:endParaRPr lang="nl-NL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55CCDD97-DC59-A58C-F934-BAFD9ED886B4}"/>
              </a:ext>
            </a:extLst>
          </p:cNvPr>
          <p:cNvSpPr/>
          <p:nvPr/>
        </p:nvSpPr>
        <p:spPr>
          <a:xfrm>
            <a:off x="4550090" y="1054631"/>
            <a:ext cx="854765" cy="80610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Freeform 58">
            <a:extLst>
              <a:ext uri="{FF2B5EF4-FFF2-40B4-BE49-F238E27FC236}">
                <a16:creationId xmlns:a16="http://schemas.microsoft.com/office/drawing/2014/main" id="{92BA33B8-7D47-61FC-4535-11B2FF892690}"/>
              </a:ext>
            </a:extLst>
          </p:cNvPr>
          <p:cNvSpPr>
            <a:spLocks noEditPoints="1"/>
          </p:cNvSpPr>
          <p:nvPr/>
        </p:nvSpPr>
        <p:spPr bwMode="auto">
          <a:xfrm>
            <a:off x="4716585" y="1224532"/>
            <a:ext cx="521774" cy="474933"/>
          </a:xfrm>
          <a:custGeom>
            <a:avLst/>
            <a:gdLst>
              <a:gd name="T0" fmla="*/ 2147483646 w 58"/>
              <a:gd name="T1" fmla="*/ 2147483646 h 58"/>
              <a:gd name="T2" fmla="*/ 2147483646 w 58"/>
              <a:gd name="T3" fmla="*/ 2147483646 h 58"/>
              <a:gd name="T4" fmla="*/ 2147483646 w 58"/>
              <a:gd name="T5" fmla="*/ 2147483646 h 58"/>
              <a:gd name="T6" fmla="*/ 2147483646 w 58"/>
              <a:gd name="T7" fmla="*/ 2147483646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0 h 58"/>
              <a:gd name="T16" fmla="*/ 2147483646 w 58"/>
              <a:gd name="T17" fmla="*/ 0 h 58"/>
              <a:gd name="T18" fmla="*/ 2147483646 w 58"/>
              <a:gd name="T19" fmla="*/ 2147483646 h 58"/>
              <a:gd name="T20" fmla="*/ 2147483646 w 58"/>
              <a:gd name="T21" fmla="*/ 2147483646 h 58"/>
              <a:gd name="T22" fmla="*/ 2147483646 w 58"/>
              <a:gd name="T23" fmla="*/ 2147483646 h 58"/>
              <a:gd name="T24" fmla="*/ 2147483646 w 58"/>
              <a:gd name="T25" fmla="*/ 2147483646 h 58"/>
              <a:gd name="T26" fmla="*/ 2147483646 w 58"/>
              <a:gd name="T27" fmla="*/ 2147483646 h 58"/>
              <a:gd name="T28" fmla="*/ 2147483646 w 58"/>
              <a:gd name="T29" fmla="*/ 2147483646 h 58"/>
              <a:gd name="T30" fmla="*/ 2147483646 w 58"/>
              <a:gd name="T31" fmla="*/ 2147483646 h 58"/>
              <a:gd name="T32" fmla="*/ 2147483646 w 58"/>
              <a:gd name="T33" fmla="*/ 2147483646 h 58"/>
              <a:gd name="T34" fmla="*/ 2147483646 w 58"/>
              <a:gd name="T35" fmla="*/ 2147483646 h 58"/>
              <a:gd name="T36" fmla="*/ 2147483646 w 58"/>
              <a:gd name="T37" fmla="*/ 2147483646 h 58"/>
              <a:gd name="T38" fmla="*/ 2147483646 w 58"/>
              <a:gd name="T39" fmla="*/ 2147483646 h 58"/>
              <a:gd name="T40" fmla="*/ 2147483646 w 58"/>
              <a:gd name="T41" fmla="*/ 2147483646 h 58"/>
              <a:gd name="T42" fmla="*/ 2147483646 w 58"/>
              <a:gd name="T43" fmla="*/ 2147483646 h 58"/>
              <a:gd name="T44" fmla="*/ 2147483646 w 58"/>
              <a:gd name="T45" fmla="*/ 2147483646 h 58"/>
              <a:gd name="T46" fmla="*/ 2147483646 w 58"/>
              <a:gd name="T47" fmla="*/ 2147483646 h 58"/>
              <a:gd name="T48" fmla="*/ 2147483646 w 58"/>
              <a:gd name="T49" fmla="*/ 2147483646 h 58"/>
              <a:gd name="T50" fmla="*/ 2147483646 w 58"/>
              <a:gd name="T51" fmla="*/ 2147483646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nl-NL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147E2131-8DC3-CF05-6CAF-D88ADEE76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887504"/>
              </p:ext>
            </p:extLst>
          </p:nvPr>
        </p:nvGraphicFramePr>
        <p:xfrm>
          <a:off x="7990259" y="1978495"/>
          <a:ext cx="3509315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646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C133E7-8AB7-44C9-9C8B-5D494714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600" dirty="0"/>
              <a:t>Sectorale analyse </a:t>
            </a:r>
            <a:br>
              <a:rPr lang="nl-NL" sz="3600" dirty="0"/>
            </a:br>
            <a:r>
              <a:rPr lang="nl-NL" sz="2700" i="1" dirty="0"/>
              <a:t>Elektriciteit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A766-BF1A-4F53-A14D-0A953314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816C-E290-4D1D-A0AF-4D81D2D3CE64}"/>
              </a:ext>
            </a:extLst>
          </p:cNvPr>
          <p:cNvSpPr/>
          <p:nvPr/>
        </p:nvSpPr>
        <p:spPr>
          <a:xfrm>
            <a:off x="4550090" y="1249520"/>
            <a:ext cx="521774" cy="474933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7A7AD-BE16-4174-AB9B-011545613F2A}"/>
              </a:ext>
            </a:extLst>
          </p:cNvPr>
          <p:cNvSpPr txBox="1"/>
          <p:nvPr/>
        </p:nvSpPr>
        <p:spPr>
          <a:xfrm>
            <a:off x="634206" y="2220978"/>
            <a:ext cx="7374465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Analyse</a:t>
            </a:r>
          </a:p>
          <a:p>
            <a:r>
              <a:rPr lang="nl-NL" dirty="0"/>
              <a:t>Verduurzaming elektriciteitsvoorziening en –infrastructuur </a:t>
            </a:r>
            <a:r>
              <a:rPr lang="nl-NL" dirty="0" err="1"/>
              <a:t>randvoorwaardelijk</a:t>
            </a:r>
            <a:r>
              <a:rPr lang="nl-NL" dirty="0"/>
              <a:t> daling uitstoot andere klimaatsectoren</a:t>
            </a:r>
          </a:p>
          <a:p>
            <a:r>
              <a:rPr lang="nl-NL" dirty="0"/>
              <a:t>Emissies elektriciteitssector dalen komende jaren stevig door verbod op kolen </a:t>
            </a:r>
            <a:r>
              <a:rPr lang="nl-NL" dirty="0" err="1"/>
              <a:t>stroomopwek</a:t>
            </a:r>
            <a:r>
              <a:rPr lang="nl-NL" dirty="0"/>
              <a:t> en uitrollen van hernieuwbare elektriciteit</a:t>
            </a:r>
          </a:p>
          <a:p>
            <a:r>
              <a:rPr lang="nl-NL" dirty="0"/>
              <a:t>Sturen op emissies lastig door internationale karakter en belang van leveringszekerheid elektriciteitssector</a:t>
            </a:r>
            <a:endParaRPr lang="nl-NL" sz="200" dirty="0">
              <a:solidFill>
                <a:srgbClr val="007BB8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Beleidsvoorstellen centraal pakket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Faciliteren uitrol zon door:</a:t>
            </a:r>
          </a:p>
          <a:p>
            <a:pPr lvl="1"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Stimuleren van batterijen bij zonneparken</a:t>
            </a:r>
          </a:p>
          <a:p>
            <a:pPr lvl="1"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Normeren en stimuleren van zon op dak en parkeerterreinen</a:t>
            </a:r>
          </a:p>
          <a:p>
            <a:pPr lvl="1"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Onderzoeken zon op zee 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Normering gericht op een uitstootvrije elektriciteitssector rond 2035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Energiebesparing door beleid in andere sectoren</a:t>
            </a:r>
          </a:p>
          <a:p>
            <a:pPr>
              <a:spcBef>
                <a:spcPts val="600"/>
              </a:spcBef>
            </a:pPr>
            <a:endParaRPr lang="nl-NL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55CCDD97-DC59-A58C-F934-BAFD9ED886B4}"/>
              </a:ext>
            </a:extLst>
          </p:cNvPr>
          <p:cNvSpPr/>
          <p:nvPr/>
        </p:nvSpPr>
        <p:spPr>
          <a:xfrm>
            <a:off x="4533119" y="1052513"/>
            <a:ext cx="854765" cy="80610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" name="Freeform 196">
            <a:extLst>
              <a:ext uri="{FF2B5EF4-FFF2-40B4-BE49-F238E27FC236}">
                <a16:creationId xmlns:a16="http://schemas.microsoft.com/office/drawing/2014/main" id="{3EBC436D-6D75-DC09-4520-08B1D2005F15}"/>
              </a:ext>
            </a:extLst>
          </p:cNvPr>
          <p:cNvSpPr>
            <a:spLocks/>
          </p:cNvSpPr>
          <p:nvPr/>
        </p:nvSpPr>
        <p:spPr bwMode="auto">
          <a:xfrm>
            <a:off x="4771876" y="1249519"/>
            <a:ext cx="377249" cy="474933"/>
          </a:xfrm>
          <a:custGeom>
            <a:avLst/>
            <a:gdLst>
              <a:gd name="T0" fmla="*/ 2147483646 w 35"/>
              <a:gd name="T1" fmla="*/ 2147483646 h 63"/>
              <a:gd name="T2" fmla="*/ 2147483646 w 35"/>
              <a:gd name="T3" fmla="*/ 2147483646 h 63"/>
              <a:gd name="T4" fmla="*/ 2147483646 w 35"/>
              <a:gd name="T5" fmla="*/ 2147483646 h 63"/>
              <a:gd name="T6" fmla="*/ 2147483646 w 35"/>
              <a:gd name="T7" fmla="*/ 2147483646 h 63"/>
              <a:gd name="T8" fmla="*/ 2147483646 w 35"/>
              <a:gd name="T9" fmla="*/ 2147483646 h 63"/>
              <a:gd name="T10" fmla="*/ 2147483646 w 35"/>
              <a:gd name="T11" fmla="*/ 2147483646 h 63"/>
              <a:gd name="T12" fmla="*/ 2147483646 w 35"/>
              <a:gd name="T13" fmla="*/ 2147483646 h 63"/>
              <a:gd name="T14" fmla="*/ 2147483646 w 35"/>
              <a:gd name="T15" fmla="*/ 2147483646 h 63"/>
              <a:gd name="T16" fmla="*/ 2147483646 w 35"/>
              <a:gd name="T17" fmla="*/ 2147483646 h 63"/>
              <a:gd name="T18" fmla="*/ 0 w 35"/>
              <a:gd name="T19" fmla="*/ 2147483646 h 63"/>
              <a:gd name="T20" fmla="*/ 2147483646 w 35"/>
              <a:gd name="T21" fmla="*/ 2147483646 h 63"/>
              <a:gd name="T22" fmla="*/ 2147483646 w 35"/>
              <a:gd name="T23" fmla="*/ 0 h 63"/>
              <a:gd name="T24" fmla="*/ 2147483646 w 35"/>
              <a:gd name="T25" fmla="*/ 0 h 63"/>
              <a:gd name="T26" fmla="*/ 2147483646 w 35"/>
              <a:gd name="T27" fmla="*/ 2147483646 h 63"/>
              <a:gd name="T28" fmla="*/ 2147483646 w 35"/>
              <a:gd name="T29" fmla="*/ 2147483646 h 63"/>
              <a:gd name="T30" fmla="*/ 2147483646 w 35"/>
              <a:gd name="T31" fmla="*/ 2147483646 h 63"/>
              <a:gd name="T32" fmla="*/ 2147483646 w 35"/>
              <a:gd name="T33" fmla="*/ 2147483646 h 63"/>
              <a:gd name="T34" fmla="*/ 2147483646 w 35"/>
              <a:gd name="T35" fmla="*/ 2147483646 h 63"/>
              <a:gd name="T36" fmla="*/ 2147483646 w 35"/>
              <a:gd name="T37" fmla="*/ 2147483646 h 63"/>
              <a:gd name="T38" fmla="*/ 2147483646 w 35"/>
              <a:gd name="T39" fmla="*/ 2147483646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nl-NL" dirty="0"/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E571B0A0-206B-95E1-F757-958F958E5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740388"/>
              </p:ext>
            </p:extLst>
          </p:nvPr>
        </p:nvGraphicFramePr>
        <p:xfrm>
          <a:off x="7839705" y="2494721"/>
          <a:ext cx="3461086" cy="331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34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C133E7-8AB7-44C9-9C8B-5D494714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600" dirty="0"/>
              <a:t>Sectorale analyse </a:t>
            </a:r>
            <a:br>
              <a:rPr lang="nl-NL" sz="3600" dirty="0"/>
            </a:br>
            <a:r>
              <a:rPr lang="nl-NL" sz="2700" i="1" dirty="0"/>
              <a:t>Overstijgend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A766-BF1A-4F53-A14D-0A953314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816C-E290-4D1D-A0AF-4D81D2D3CE64}"/>
              </a:ext>
            </a:extLst>
          </p:cNvPr>
          <p:cNvSpPr/>
          <p:nvPr/>
        </p:nvSpPr>
        <p:spPr>
          <a:xfrm>
            <a:off x="4550090" y="1249520"/>
            <a:ext cx="521774" cy="474933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7A7AD-BE16-4174-AB9B-011545613F2A}"/>
              </a:ext>
            </a:extLst>
          </p:cNvPr>
          <p:cNvSpPr txBox="1"/>
          <p:nvPr/>
        </p:nvSpPr>
        <p:spPr>
          <a:xfrm>
            <a:off x="633412" y="2201100"/>
            <a:ext cx="10786649" cy="376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Analyse</a:t>
            </a:r>
          </a:p>
          <a:p>
            <a:r>
              <a:rPr lang="nl-NL" dirty="0"/>
              <a:t>Voldoende </a:t>
            </a:r>
            <a:r>
              <a:rPr lang="nl-NL"/>
              <a:t>inzet energiebesparing</a:t>
            </a:r>
          </a:p>
          <a:p>
            <a:r>
              <a:rPr lang="nl-NL"/>
              <a:t>Belast </a:t>
            </a:r>
            <a:r>
              <a:rPr lang="nl-NL" dirty="0"/>
              <a:t>middels energiebelasting meer de uitstoot van de energiebron</a:t>
            </a:r>
          </a:p>
          <a:p>
            <a:r>
              <a:rPr lang="nl-NL" dirty="0"/>
              <a:t>Pakket met veel normerende maatregelen vraagt om voldoende handhavingscapaciteit</a:t>
            </a:r>
          </a:p>
          <a:p>
            <a:r>
              <a:rPr lang="nl-NL" dirty="0"/>
              <a:t>Nadenken om behalen doelen te borgen met aanvullend instrumentarium</a:t>
            </a:r>
          </a:p>
          <a:p>
            <a:endParaRPr lang="nl-NL" dirty="0"/>
          </a:p>
          <a:p>
            <a:endParaRPr lang="nl-NL" sz="200" dirty="0">
              <a:solidFill>
                <a:srgbClr val="007BB8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Beleidsvoorstellen centraal pakket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Meer handhaving en langere terugverdientermijn energiebesparingsplicht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Minder degressief maken energiebelasting; gas meer belasten en elektriciteit minder</a:t>
            </a:r>
          </a:p>
          <a:p>
            <a:pPr>
              <a:spcBef>
                <a:spcPts val="600"/>
              </a:spcBef>
            </a:pPr>
            <a:r>
              <a:rPr lang="nl-NL" b="0" i="0" u="none" strike="noStrike" baseline="0" dirty="0">
                <a:solidFill>
                  <a:srgbClr val="000000"/>
                </a:solidFill>
                <a:latin typeface="+mj-lt"/>
              </a:rPr>
              <a:t>Extra middelen hand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having</a:t>
            </a:r>
          </a:p>
          <a:p>
            <a:r>
              <a:rPr lang="nl-NL" dirty="0"/>
              <a:t>Alle brandstoffen onder het EU-handelssysteem voor brandstofgebruik (ETS2), onderzoeken nationaal emissieplafond</a:t>
            </a:r>
            <a:endParaRPr lang="en-US" dirty="0"/>
          </a:p>
          <a:p>
            <a:pPr>
              <a:spcBef>
                <a:spcPts val="600"/>
              </a:spcBef>
            </a:pPr>
            <a:endParaRPr lang="nl-NL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55CCDD97-DC59-A58C-F934-BAFD9ED886B4}"/>
              </a:ext>
            </a:extLst>
          </p:cNvPr>
          <p:cNvSpPr/>
          <p:nvPr/>
        </p:nvSpPr>
        <p:spPr>
          <a:xfrm>
            <a:off x="4533119" y="1052513"/>
            <a:ext cx="854765" cy="80610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Freeform 135">
            <a:extLst>
              <a:ext uri="{FF2B5EF4-FFF2-40B4-BE49-F238E27FC236}">
                <a16:creationId xmlns:a16="http://schemas.microsoft.com/office/drawing/2014/main" id="{5E26F7C7-E70B-B75B-80DD-A1C89F9CC1CF}"/>
              </a:ext>
            </a:extLst>
          </p:cNvPr>
          <p:cNvSpPr>
            <a:spLocks noEditPoints="1"/>
          </p:cNvSpPr>
          <p:nvPr/>
        </p:nvSpPr>
        <p:spPr bwMode="auto">
          <a:xfrm>
            <a:off x="4738933" y="1249520"/>
            <a:ext cx="444159" cy="393122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0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2147483646 w 73"/>
              <a:gd name="T13" fmla="*/ 2147483646 h 68"/>
              <a:gd name="T14" fmla="*/ 2147483646 w 73"/>
              <a:gd name="T15" fmla="*/ 2147483646 h 68"/>
              <a:gd name="T16" fmla="*/ 2147483646 w 73"/>
              <a:gd name="T17" fmla="*/ 2147483646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0 h 68"/>
              <a:gd name="T24" fmla="*/ 2147483646 w 73"/>
              <a:gd name="T25" fmla="*/ 2147483646 h 68"/>
              <a:gd name="T26" fmla="*/ 2147483646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0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2147483646 w 73"/>
              <a:gd name="T81" fmla="*/ 2147483646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25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C133E7-8AB7-44C9-9C8B-5D494714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600" dirty="0"/>
              <a:t>Sectorale analyse </a:t>
            </a:r>
            <a:br>
              <a:rPr lang="nl-NL" sz="3600" dirty="0"/>
            </a:br>
            <a:r>
              <a:rPr lang="nl-NL" sz="2700" i="1" dirty="0"/>
              <a:t>Nationaal emissieplafond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A766-BF1A-4F53-A14D-0A953314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816C-E290-4D1D-A0AF-4D81D2D3CE64}"/>
              </a:ext>
            </a:extLst>
          </p:cNvPr>
          <p:cNvSpPr/>
          <p:nvPr/>
        </p:nvSpPr>
        <p:spPr>
          <a:xfrm>
            <a:off x="5131363" y="1217189"/>
            <a:ext cx="521774" cy="474933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7A7AD-BE16-4174-AB9B-011545613F2A}"/>
              </a:ext>
            </a:extLst>
          </p:cNvPr>
          <p:cNvSpPr txBox="1"/>
          <p:nvPr/>
        </p:nvSpPr>
        <p:spPr>
          <a:xfrm>
            <a:off x="635000" y="2165236"/>
            <a:ext cx="1078664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pPr>
              <a:spcBef>
                <a:spcPts val="600"/>
              </a:spcBef>
            </a:pPr>
            <a:r>
              <a:rPr lang="nl-NL" sz="1600" b="0" i="0" u="none" strike="noStrike" baseline="0" dirty="0">
                <a:solidFill>
                  <a:srgbClr val="000000"/>
                </a:solidFill>
                <a:latin typeface="+mj-lt"/>
              </a:rPr>
              <a:t>Ook met aanvullend beleid blijft er onzekerheid behalen doelen</a:t>
            </a:r>
          </a:p>
          <a:p>
            <a:pPr marL="0" indent="0">
              <a:spcBef>
                <a:spcPts val="600"/>
              </a:spcBef>
              <a:buNone/>
            </a:pPr>
            <a:endParaRPr lang="nl-NL" sz="16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nl-NL" sz="1600" dirty="0">
                <a:solidFill>
                  <a:srgbClr val="000000"/>
                </a:solidFill>
                <a:latin typeface="+mj-lt"/>
              </a:rPr>
              <a:t>Invoeren nationaal emissieplafond, voortbouwend op systematiek ETS, kan zekerheid vergroten</a:t>
            </a:r>
          </a:p>
          <a:p>
            <a:pPr marL="0" indent="0">
              <a:spcBef>
                <a:spcPts val="600"/>
              </a:spcBef>
              <a:buNone/>
            </a:pPr>
            <a:endParaRPr lang="nl-NL" sz="16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nl-NL" sz="1600" dirty="0">
                <a:solidFill>
                  <a:srgbClr val="000000"/>
                </a:solidFill>
                <a:latin typeface="+mj-lt"/>
              </a:rPr>
              <a:t>Is efficiënte borging doelen, maar invoering kent aantal aandachtspunten, o.a.:</a:t>
            </a:r>
          </a:p>
          <a:p>
            <a:pPr lvl="1">
              <a:spcBef>
                <a:spcPts val="600"/>
              </a:spcBef>
            </a:pPr>
            <a:r>
              <a:rPr lang="nl-NL" sz="1600" dirty="0">
                <a:solidFill>
                  <a:srgbClr val="000000"/>
                </a:solidFill>
                <a:latin typeface="+mj-lt"/>
              </a:rPr>
              <a:t>Hoe verhoudt zicht tot rest beleidsmix?</a:t>
            </a:r>
          </a:p>
          <a:p>
            <a:pPr lvl="1">
              <a:spcBef>
                <a:spcPts val="600"/>
              </a:spcBef>
            </a:pPr>
            <a:r>
              <a:rPr lang="nl-NL" sz="1600" dirty="0">
                <a:solidFill>
                  <a:srgbClr val="000000"/>
                </a:solidFill>
                <a:latin typeface="+mj-lt"/>
              </a:rPr>
              <a:t>H</a:t>
            </a:r>
            <a:r>
              <a:rPr lang="nl-NL" sz="1600" b="0" i="0" u="none" strike="noStrike" baseline="0" dirty="0">
                <a:solidFill>
                  <a:srgbClr val="000000"/>
                </a:solidFill>
                <a:latin typeface="+mj-lt"/>
              </a:rPr>
              <a:t>oe voorkom je grote prijsschokken?</a:t>
            </a:r>
          </a:p>
          <a:p>
            <a:pPr lvl="1">
              <a:spcBef>
                <a:spcPts val="600"/>
              </a:spcBef>
            </a:pPr>
            <a:r>
              <a:rPr lang="nl-NL" sz="1600" dirty="0">
                <a:solidFill>
                  <a:srgbClr val="000000"/>
                </a:solidFill>
                <a:latin typeface="+mj-lt"/>
              </a:rPr>
              <a:t>Invoeren in welke sectoren?</a:t>
            </a:r>
            <a:endParaRPr lang="nl-NL" sz="16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endParaRPr lang="nl-NL" sz="16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nl-NL" sz="1600" dirty="0">
                <a:solidFill>
                  <a:srgbClr val="000000"/>
                </a:solidFill>
                <a:latin typeface="+mj-lt"/>
              </a:rPr>
              <a:t>Daarom advies om invoering nationaal emissieplafond te onderzoeken</a:t>
            </a:r>
            <a:endParaRPr lang="nl-NL" sz="16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55CCDD97-DC59-A58C-F934-BAFD9ED886B4}"/>
              </a:ext>
            </a:extLst>
          </p:cNvPr>
          <p:cNvSpPr/>
          <p:nvPr/>
        </p:nvSpPr>
        <p:spPr>
          <a:xfrm>
            <a:off x="4926061" y="1052513"/>
            <a:ext cx="854765" cy="80610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Freeform 135">
            <a:extLst>
              <a:ext uri="{FF2B5EF4-FFF2-40B4-BE49-F238E27FC236}">
                <a16:creationId xmlns:a16="http://schemas.microsoft.com/office/drawing/2014/main" id="{5E26F7C7-E70B-B75B-80DD-A1C89F9CC1CF}"/>
              </a:ext>
            </a:extLst>
          </p:cNvPr>
          <p:cNvSpPr>
            <a:spLocks noEditPoints="1"/>
          </p:cNvSpPr>
          <p:nvPr/>
        </p:nvSpPr>
        <p:spPr bwMode="auto">
          <a:xfrm>
            <a:off x="5131363" y="1259004"/>
            <a:ext cx="444159" cy="393122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0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2147483646 w 73"/>
              <a:gd name="T13" fmla="*/ 2147483646 h 68"/>
              <a:gd name="T14" fmla="*/ 2147483646 w 73"/>
              <a:gd name="T15" fmla="*/ 2147483646 h 68"/>
              <a:gd name="T16" fmla="*/ 2147483646 w 73"/>
              <a:gd name="T17" fmla="*/ 2147483646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0 h 68"/>
              <a:gd name="T24" fmla="*/ 2147483646 w 73"/>
              <a:gd name="T25" fmla="*/ 2147483646 h 68"/>
              <a:gd name="T26" fmla="*/ 2147483646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0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2147483646 w 73"/>
              <a:gd name="T81" fmla="*/ 2147483646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87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0711796-9903-4585-AD0E-B9A4865ACF2E}"/>
              </a:ext>
            </a:extLst>
          </p:cNvPr>
          <p:cNvSpPr/>
          <p:nvPr/>
        </p:nvSpPr>
        <p:spPr>
          <a:xfrm>
            <a:off x="1191737" y="2137444"/>
            <a:ext cx="6960042" cy="1136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DD53B-F652-47C1-9C3A-D12820C1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600" dirty="0"/>
              <a:t>Gevolgen beleidspakket</a:t>
            </a:r>
            <a:br>
              <a:rPr lang="nl-NL" sz="3600" dirty="0"/>
            </a:br>
            <a:r>
              <a:rPr lang="nl-NL" sz="2800" i="1" dirty="0"/>
              <a:t>Overkoepelend</a:t>
            </a:r>
            <a:endParaRPr lang="nl-N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D806F-45B1-4313-A881-510097EC26AE}"/>
              </a:ext>
            </a:extLst>
          </p:cNvPr>
          <p:cNvGrpSpPr/>
          <p:nvPr/>
        </p:nvGrpSpPr>
        <p:grpSpPr>
          <a:xfrm>
            <a:off x="635000" y="2084518"/>
            <a:ext cx="844938" cy="1250635"/>
            <a:chOff x="616266" y="2424564"/>
            <a:chExt cx="4525284" cy="322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3F6D46-82A9-434F-901E-A62612B80621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12" name="Flowchart: Process 11">
                <a:extLst>
                  <a:ext uri="{FF2B5EF4-FFF2-40B4-BE49-F238E27FC236}">
                    <a16:creationId xmlns:a16="http://schemas.microsoft.com/office/drawing/2014/main" id="{A0EFB186-F9CF-4D85-B91F-2D4C07867384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C26CCFE4-70A1-49DC-819E-C11BB00A83C6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F072EA-675B-41A0-AE85-AEA10BC0E942}"/>
                </a:ext>
              </a:extLst>
            </p:cNvPr>
            <p:cNvSpPr txBox="1"/>
            <p:nvPr/>
          </p:nvSpPr>
          <p:spPr>
            <a:xfrm>
              <a:off x="1099521" y="2531481"/>
              <a:ext cx="2551151" cy="93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3EED220-D511-4F5C-84EA-742EB883D1BC}"/>
              </a:ext>
            </a:extLst>
          </p:cNvPr>
          <p:cNvSpPr/>
          <p:nvPr/>
        </p:nvSpPr>
        <p:spPr>
          <a:xfrm>
            <a:off x="1191737" y="3563479"/>
            <a:ext cx="6960042" cy="1136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F623C8-EE0D-430B-BD2B-9EC2C2A5BCAB}"/>
              </a:ext>
            </a:extLst>
          </p:cNvPr>
          <p:cNvGrpSpPr/>
          <p:nvPr/>
        </p:nvGrpSpPr>
        <p:grpSpPr>
          <a:xfrm>
            <a:off x="635000" y="3510553"/>
            <a:ext cx="844938" cy="1250635"/>
            <a:chOff x="616266" y="2424564"/>
            <a:chExt cx="4525284" cy="32207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06E9B92-F7AD-4BDE-B7C5-496A49E77ECA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59" name="Flowchart: Process 58">
                <a:extLst>
                  <a:ext uri="{FF2B5EF4-FFF2-40B4-BE49-F238E27FC236}">
                    <a16:creationId xmlns:a16="http://schemas.microsoft.com/office/drawing/2014/main" id="{F5018867-5F51-45A0-BCEA-92BF5587B016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0" name="Flowchart: Decision 59">
                <a:extLst>
                  <a:ext uri="{FF2B5EF4-FFF2-40B4-BE49-F238E27FC236}">
                    <a16:creationId xmlns:a16="http://schemas.microsoft.com/office/drawing/2014/main" id="{45AD177E-B8E8-4143-B7D5-0C7A871D224E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45994-1581-4145-940C-F23922FF0FCE}"/>
                </a:ext>
              </a:extLst>
            </p:cNvPr>
            <p:cNvSpPr txBox="1"/>
            <p:nvPr/>
          </p:nvSpPr>
          <p:spPr>
            <a:xfrm>
              <a:off x="1099521" y="2526798"/>
              <a:ext cx="2551151" cy="103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C59421D-1247-4EE2-AEC7-6062EBB4B502}"/>
              </a:ext>
            </a:extLst>
          </p:cNvPr>
          <p:cNvSpPr/>
          <p:nvPr/>
        </p:nvSpPr>
        <p:spPr>
          <a:xfrm>
            <a:off x="1191737" y="4989514"/>
            <a:ext cx="6960042" cy="1136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7ECC27E-8C8B-4917-8D2F-0F6A62E656FB}"/>
              </a:ext>
            </a:extLst>
          </p:cNvPr>
          <p:cNvGrpSpPr/>
          <p:nvPr/>
        </p:nvGrpSpPr>
        <p:grpSpPr>
          <a:xfrm>
            <a:off x="635000" y="4936588"/>
            <a:ext cx="844938" cy="1250635"/>
            <a:chOff x="616266" y="2424564"/>
            <a:chExt cx="4525284" cy="32207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B598005-4295-45E5-A130-7BEEA856653D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66" name="Flowchart: Process 65">
                <a:extLst>
                  <a:ext uri="{FF2B5EF4-FFF2-40B4-BE49-F238E27FC236}">
                    <a16:creationId xmlns:a16="http://schemas.microsoft.com/office/drawing/2014/main" id="{B926B74B-54C4-4BCF-A24B-54660A68A126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7" name="Flowchart: Decision 66">
                <a:extLst>
                  <a:ext uri="{FF2B5EF4-FFF2-40B4-BE49-F238E27FC236}">
                    <a16:creationId xmlns:a16="http://schemas.microsoft.com/office/drawing/2014/main" id="{3EE08691-AA8A-4AC7-AC6B-019C328CDC10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AD5D2D-6914-4302-91CD-5634ACA63EB9}"/>
                </a:ext>
              </a:extLst>
            </p:cNvPr>
            <p:cNvSpPr txBox="1"/>
            <p:nvPr/>
          </p:nvSpPr>
          <p:spPr>
            <a:xfrm>
              <a:off x="1099521" y="2526798"/>
              <a:ext cx="2551151" cy="103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99D20AE-2190-4E1B-9F28-87047F2FBE7B}"/>
              </a:ext>
            </a:extLst>
          </p:cNvPr>
          <p:cNvSpPr txBox="1"/>
          <p:nvPr/>
        </p:nvSpPr>
        <p:spPr>
          <a:xfrm>
            <a:off x="1623796" y="2225165"/>
            <a:ext cx="6377402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nl-NL" sz="1400" dirty="0"/>
              <a:t>De maatregelen verhogen de </a:t>
            </a:r>
            <a:r>
              <a:rPr lang="nl-NL" sz="1400" b="1" dirty="0"/>
              <a:t>kosten </a:t>
            </a:r>
            <a:r>
              <a:rPr lang="nl-NL" sz="1400" dirty="0"/>
              <a:t>voor burgers, bedrijven en maatschappelijke organisatie met </a:t>
            </a:r>
            <a:r>
              <a:rPr lang="nl-NL" sz="1400" b="1" dirty="0"/>
              <a:t>circa</a:t>
            </a:r>
            <a:r>
              <a:rPr lang="nl-NL" sz="1400" dirty="0"/>
              <a:t> </a:t>
            </a:r>
            <a:r>
              <a:rPr lang="nl-NL" sz="1400" b="1" dirty="0"/>
              <a:t>1% van het bbp</a:t>
            </a:r>
            <a:r>
              <a:rPr lang="nl-NL" sz="1400" dirty="0"/>
              <a:t>.</a:t>
            </a:r>
          </a:p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nl-NL" sz="1400" dirty="0"/>
              <a:t>Het gaat hierbij om investeringen, gedragsaanpassingen, en hogere belastingen.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92D959-06BD-4C32-8471-756BA03ED4DF}"/>
              </a:ext>
            </a:extLst>
          </p:cNvPr>
          <p:cNvSpPr txBox="1"/>
          <p:nvPr/>
        </p:nvSpPr>
        <p:spPr>
          <a:xfrm>
            <a:off x="1623796" y="3646688"/>
            <a:ext cx="6377402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en-US" sz="1400" dirty="0" err="1"/>
              <a:t>Nieuwe</a:t>
            </a:r>
            <a:r>
              <a:rPr lang="en-US" sz="1400" dirty="0"/>
              <a:t> </a:t>
            </a:r>
            <a:r>
              <a:rPr lang="en-US" sz="1400" dirty="0" err="1"/>
              <a:t>belastingen</a:t>
            </a:r>
            <a:r>
              <a:rPr lang="en-US" sz="1400" dirty="0"/>
              <a:t> </a:t>
            </a:r>
            <a:r>
              <a:rPr lang="en-US" sz="1400" dirty="0" err="1"/>
              <a:t>zorgen</a:t>
            </a:r>
            <a:r>
              <a:rPr lang="en-US" sz="1400" dirty="0"/>
              <a:t> </a:t>
            </a:r>
            <a:r>
              <a:rPr lang="en-US" sz="1400" dirty="0" err="1"/>
              <a:t>echter</a:t>
            </a:r>
            <a:r>
              <a:rPr lang="en-US" sz="1400" dirty="0"/>
              <a:t> </a:t>
            </a:r>
            <a:r>
              <a:rPr lang="en-US" sz="1400" dirty="0" err="1"/>
              <a:t>ook</a:t>
            </a:r>
            <a:r>
              <a:rPr lang="en-US" sz="1400" dirty="0"/>
              <a:t>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b="1" dirty="0" err="1"/>
              <a:t>nieuwe</a:t>
            </a:r>
            <a:r>
              <a:rPr lang="en-US" sz="1400" b="1" dirty="0"/>
              <a:t> </a:t>
            </a:r>
            <a:r>
              <a:rPr lang="en-US" sz="1400" b="1" dirty="0" err="1"/>
              <a:t>inkomsten</a:t>
            </a:r>
            <a:r>
              <a:rPr lang="en-US" sz="1400" dirty="0"/>
              <a:t>. </a:t>
            </a:r>
          </a:p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en-US" sz="1400" dirty="0"/>
              <a:t>De </a:t>
            </a:r>
            <a:r>
              <a:rPr lang="en-US" sz="1400" dirty="0" err="1"/>
              <a:t>maatregelen</a:t>
            </a:r>
            <a:r>
              <a:rPr lang="en-US" sz="1400" dirty="0"/>
              <a:t> </a:t>
            </a:r>
            <a:r>
              <a:rPr lang="en-US" sz="1400" dirty="0" err="1"/>
              <a:t>kunnen</a:t>
            </a:r>
            <a:r>
              <a:rPr lang="en-US" sz="1400" dirty="0"/>
              <a:t> </a:t>
            </a:r>
            <a:r>
              <a:rPr lang="en-US" sz="1400" dirty="0" err="1"/>
              <a:t>daarom</a:t>
            </a:r>
            <a:r>
              <a:rPr lang="en-US" sz="1400" dirty="0"/>
              <a:t> het </a:t>
            </a:r>
            <a:r>
              <a:rPr lang="en-US" sz="1400" dirty="0" err="1"/>
              <a:t>beste</a:t>
            </a:r>
            <a:r>
              <a:rPr lang="en-US" sz="1400" dirty="0"/>
              <a:t> </a:t>
            </a:r>
            <a:r>
              <a:rPr lang="en-US" sz="1400" dirty="0" err="1"/>
              <a:t>worden</a:t>
            </a:r>
            <a:r>
              <a:rPr lang="en-US" sz="1400" dirty="0"/>
              <a:t> </a:t>
            </a:r>
            <a:r>
              <a:rPr lang="en-US" sz="1400" dirty="0" err="1"/>
              <a:t>samengenomen</a:t>
            </a:r>
            <a:r>
              <a:rPr lang="en-US" sz="1400" dirty="0"/>
              <a:t> met </a:t>
            </a:r>
            <a:r>
              <a:rPr lang="en-US" sz="1400" dirty="0" err="1"/>
              <a:t>onder</a:t>
            </a:r>
            <a:r>
              <a:rPr lang="en-US" sz="1400" dirty="0"/>
              <a:t> </a:t>
            </a:r>
            <a:r>
              <a:rPr lang="en-US" sz="1400" dirty="0" err="1"/>
              <a:t>nadere</a:t>
            </a:r>
            <a:r>
              <a:rPr lang="en-US" sz="1400" dirty="0"/>
              <a:t> het </a:t>
            </a:r>
            <a:r>
              <a:rPr lang="en-US" sz="1400" b="1" dirty="0" err="1"/>
              <a:t>Klimaatfonds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het </a:t>
            </a:r>
            <a:r>
              <a:rPr lang="en-US" sz="1400" b="1" dirty="0" err="1"/>
              <a:t>bredere</a:t>
            </a:r>
            <a:r>
              <a:rPr lang="en-US" sz="1400" b="1" dirty="0"/>
              <a:t> </a:t>
            </a:r>
            <a:r>
              <a:rPr lang="en-US" sz="1400" b="1" dirty="0" err="1"/>
              <a:t>lastenbeeld</a:t>
            </a:r>
            <a:r>
              <a:rPr lang="en-US" sz="1400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26666-EAD4-4965-BB4F-BC81F9AD145A}"/>
              </a:ext>
            </a:extLst>
          </p:cNvPr>
          <p:cNvSpPr txBox="1"/>
          <p:nvPr/>
        </p:nvSpPr>
        <p:spPr>
          <a:xfrm>
            <a:off x="1623796" y="5072723"/>
            <a:ext cx="6377402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nl-NL" dirty="0"/>
              <a:t>Zelfs als alle maatregelen worden uitgevoerd </a:t>
            </a:r>
            <a:r>
              <a:rPr lang="nl-NL" b="1" dirty="0"/>
              <a:t>blijft inherent onzekerheid</a:t>
            </a:r>
            <a:r>
              <a:rPr lang="nl-NL" dirty="0"/>
              <a:t> over het te verwachten klimaateffect.</a:t>
            </a:r>
          </a:p>
          <a:p>
            <a:r>
              <a:rPr lang="nl-NL" dirty="0"/>
              <a:t>Dit komt door de </a:t>
            </a:r>
            <a:r>
              <a:rPr lang="nl-NL" b="1" dirty="0"/>
              <a:t>grootte</a:t>
            </a:r>
            <a:r>
              <a:rPr lang="nl-NL" dirty="0"/>
              <a:t> van de opgave, de </a:t>
            </a:r>
            <a:r>
              <a:rPr lang="nl-NL" b="1" dirty="0"/>
              <a:t>korte tijd </a:t>
            </a:r>
            <a:r>
              <a:rPr lang="nl-NL" dirty="0"/>
              <a:t>tot 2030 en het grote aantal </a:t>
            </a:r>
            <a:r>
              <a:rPr lang="nl-NL" b="1" dirty="0"/>
              <a:t>randvoorwaarden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4ED1B3F-99FA-4413-3236-07937C04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683" y="2630015"/>
            <a:ext cx="2585317" cy="25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3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1A7A93-B8F0-4226-8149-978B836E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dirty="0"/>
              <a:t>Wat zijn de aandachtspunten en randvoorwaarden?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81C37-7600-4FCF-BD3B-48859646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11" name="RbLeanShape Left U-Shape 2">
            <a:extLst>
              <a:ext uri="{FF2B5EF4-FFF2-40B4-BE49-F238E27FC236}">
                <a16:creationId xmlns:a16="http://schemas.microsoft.com/office/drawing/2014/main" id="{785FC38E-E874-4246-9AA3-E14D65F91F74}"/>
              </a:ext>
            </a:extLst>
          </p:cNvPr>
          <p:cNvSpPr/>
          <p:nvPr/>
        </p:nvSpPr>
        <p:spPr>
          <a:xfrm rot="10800000" flipV="1">
            <a:off x="5979818" y="2827516"/>
            <a:ext cx="5472394" cy="3393897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  <a:gd name="connsiteX0" fmla="*/ 0 w 1498030"/>
              <a:gd name="connsiteY0" fmla="*/ 0 h 3175000"/>
              <a:gd name="connsiteX1" fmla="*/ 1498030 w 1498030"/>
              <a:gd name="connsiteY1" fmla="*/ 0 h 3175000"/>
              <a:gd name="connsiteX2" fmla="*/ 1270000 w 1498030"/>
              <a:gd name="connsiteY2" fmla="*/ 3175000 h 3175000"/>
              <a:gd name="connsiteX3" fmla="*/ 0 w 1498030"/>
              <a:gd name="connsiteY3" fmla="*/ 3175000 h 3175000"/>
              <a:gd name="connsiteX0" fmla="*/ 0 w 1498030"/>
              <a:gd name="connsiteY0" fmla="*/ 0 h 3175000"/>
              <a:gd name="connsiteX1" fmla="*/ 1498030 w 1498030"/>
              <a:gd name="connsiteY1" fmla="*/ 0 h 3175000"/>
              <a:gd name="connsiteX2" fmla="*/ 1160177 w 1498030"/>
              <a:gd name="connsiteY2" fmla="*/ 3168131 h 3175000"/>
              <a:gd name="connsiteX3" fmla="*/ 0 w 1498030"/>
              <a:gd name="connsiteY3" fmla="*/ 3175000 h 3175000"/>
              <a:gd name="connsiteX0" fmla="*/ 0 w 1498030"/>
              <a:gd name="connsiteY0" fmla="*/ 0 h 3175000"/>
              <a:gd name="connsiteX1" fmla="*/ 1498030 w 1498030"/>
              <a:gd name="connsiteY1" fmla="*/ 0 h 3175000"/>
              <a:gd name="connsiteX2" fmla="*/ 1156255 w 1498030"/>
              <a:gd name="connsiteY2" fmla="*/ 3175000 h 3175000"/>
              <a:gd name="connsiteX3" fmla="*/ 0 w 1498030"/>
              <a:gd name="connsiteY3" fmla="*/ 3175000 h 3175000"/>
              <a:gd name="connsiteX0" fmla="*/ 0 w 1498030"/>
              <a:gd name="connsiteY0" fmla="*/ 0 h 3175000"/>
              <a:gd name="connsiteX1" fmla="*/ 1498030 w 1498030"/>
              <a:gd name="connsiteY1" fmla="*/ 0 h 3175000"/>
              <a:gd name="connsiteX2" fmla="*/ 1212066 w 1498030"/>
              <a:gd name="connsiteY2" fmla="*/ 3175000 h 3175000"/>
              <a:gd name="connsiteX3" fmla="*/ 0 w 149803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030" h="3175000">
                <a:moveTo>
                  <a:pt x="0" y="0"/>
                </a:moveTo>
                <a:lnTo>
                  <a:pt x="1498030" y="0"/>
                </a:lnTo>
                <a:lnTo>
                  <a:pt x="1212066" y="3175000"/>
                </a:lnTo>
                <a:lnTo>
                  <a:pt x="0" y="3175000"/>
                </a:lnTo>
              </a:path>
            </a:pathLst>
          </a:custGeom>
          <a:noFill/>
          <a:ln w="28575" cap="flat" cmpd="sng" algn="ctr">
            <a:solidFill>
              <a:srgbClr val="82B5E3"/>
            </a:solidFill>
            <a:prstDash val="solid"/>
          </a:ln>
          <a:effectLst/>
        </p:spPr>
        <p:txBody>
          <a:bodyPr lIns="0" tIns="90000" rIns="0" bIns="0" rtlCol="0" anchor="t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RbLeanShape Left U-Shape 2">
            <a:extLst>
              <a:ext uri="{FF2B5EF4-FFF2-40B4-BE49-F238E27FC236}">
                <a16:creationId xmlns:a16="http://schemas.microsoft.com/office/drawing/2014/main" id="{8F686605-CDDF-49F3-BA91-3D95990DD875}"/>
              </a:ext>
            </a:extLst>
          </p:cNvPr>
          <p:cNvSpPr/>
          <p:nvPr/>
        </p:nvSpPr>
        <p:spPr>
          <a:xfrm flipV="1">
            <a:off x="739787" y="2827516"/>
            <a:ext cx="5969546" cy="3393893"/>
          </a:xfrm>
          <a:custGeom>
            <a:avLst/>
            <a:gdLst>
              <a:gd name="connsiteX0" fmla="*/ 0 w 1270000"/>
              <a:gd name="connsiteY0" fmla="*/ 0 h 3175000"/>
              <a:gd name="connsiteX1" fmla="*/ 1270000 w 1270000"/>
              <a:gd name="connsiteY1" fmla="*/ 0 h 3175000"/>
              <a:gd name="connsiteX2" fmla="*/ 1270000 w 1270000"/>
              <a:gd name="connsiteY2" fmla="*/ 3175000 h 3175000"/>
              <a:gd name="connsiteX3" fmla="*/ 0 w 1270000"/>
              <a:gd name="connsiteY3" fmla="*/ 3175000 h 3175000"/>
              <a:gd name="connsiteX0" fmla="*/ 0 w 1498030"/>
              <a:gd name="connsiteY0" fmla="*/ 0 h 3175000"/>
              <a:gd name="connsiteX1" fmla="*/ 1498030 w 1498030"/>
              <a:gd name="connsiteY1" fmla="*/ 0 h 3175000"/>
              <a:gd name="connsiteX2" fmla="*/ 1270000 w 1498030"/>
              <a:gd name="connsiteY2" fmla="*/ 3175000 h 3175000"/>
              <a:gd name="connsiteX3" fmla="*/ 0 w 1498030"/>
              <a:gd name="connsiteY3" fmla="*/ 3175000 h 3175000"/>
              <a:gd name="connsiteX0" fmla="*/ 0 w 1498030"/>
              <a:gd name="connsiteY0" fmla="*/ 0 h 3175000"/>
              <a:gd name="connsiteX1" fmla="*/ 1498030 w 1498030"/>
              <a:gd name="connsiteY1" fmla="*/ 0 h 3175000"/>
              <a:gd name="connsiteX2" fmla="*/ 1253152 w 1498030"/>
              <a:gd name="connsiteY2" fmla="*/ 3175000 h 3175000"/>
              <a:gd name="connsiteX3" fmla="*/ 0 w 1498030"/>
              <a:gd name="connsiteY3" fmla="*/ 3175000 h 3175000"/>
              <a:gd name="connsiteX0" fmla="*/ 0 w 1498030"/>
              <a:gd name="connsiteY0" fmla="*/ 0 h 3175000"/>
              <a:gd name="connsiteX1" fmla="*/ 1498030 w 1498030"/>
              <a:gd name="connsiteY1" fmla="*/ 0 h 3175000"/>
              <a:gd name="connsiteX2" fmla="*/ 1241920 w 1498030"/>
              <a:gd name="connsiteY2" fmla="*/ 3175000 h 3175000"/>
              <a:gd name="connsiteX3" fmla="*/ 0 w 149803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030" h="3175000">
                <a:moveTo>
                  <a:pt x="0" y="0"/>
                </a:moveTo>
                <a:lnTo>
                  <a:pt x="1498030" y="0"/>
                </a:lnTo>
                <a:lnTo>
                  <a:pt x="1241920" y="3175000"/>
                </a:lnTo>
                <a:lnTo>
                  <a:pt x="0" y="3175000"/>
                </a:ln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lIns="0" tIns="90000" rIns="0" bIns="0" rtlCol="0" anchor="t"/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Textframe 10">
            <a:extLst>
              <a:ext uri="{FF2B5EF4-FFF2-40B4-BE49-F238E27FC236}">
                <a16:creationId xmlns:a16="http://schemas.microsoft.com/office/drawing/2014/main" id="{985CDD93-13DD-4F83-8B15-40D26FAB7663}"/>
              </a:ext>
            </a:extLst>
          </p:cNvPr>
          <p:cNvSpPr txBox="1"/>
          <p:nvPr/>
        </p:nvSpPr>
        <p:spPr>
          <a:xfrm>
            <a:off x="739588" y="2041964"/>
            <a:ext cx="10819000" cy="62670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72000" rtlCol="0" anchor="b">
            <a:sp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ts val="400"/>
              </a:spcBef>
              <a:buSzPct val="100000"/>
              <a:defRPr sz="1900">
                <a:latin typeface="+mn-lt"/>
                <a:cs typeface="Arial Narrow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Om de context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te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schetsen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geeft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het IBO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ook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bredere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aandachtspunten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mee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voor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besluitvorming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over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en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uitvoering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van het 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beleid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978A7-328E-4EDA-8823-FF081ABDDF32}"/>
              </a:ext>
            </a:extLst>
          </p:cNvPr>
          <p:cNvSpPr txBox="1"/>
          <p:nvPr/>
        </p:nvSpPr>
        <p:spPr>
          <a:xfrm>
            <a:off x="738000" y="3035233"/>
            <a:ext cx="4529324" cy="249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nl-NL" sz="1600" dirty="0"/>
              <a:t>Geef draagvlak, gedrag en rechtvaardigheid een centrale plek</a:t>
            </a:r>
          </a:p>
          <a:p>
            <a:endParaRPr lang="nl-NL" sz="1600" dirty="0"/>
          </a:p>
          <a:p>
            <a:r>
              <a:rPr lang="nl-NL" sz="1600" dirty="0"/>
              <a:t>Maak het oplossen van knelpunten in de uitvoering een centrale focus</a:t>
            </a:r>
          </a:p>
          <a:p>
            <a:endParaRPr lang="nl-NL" sz="1600" dirty="0"/>
          </a:p>
          <a:p>
            <a:r>
              <a:rPr lang="nl-NL" sz="1600" dirty="0"/>
              <a:t>Borg zekerheid op de lange termijn en kijk naar de samenhang met andere transities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249435-A29A-4A63-B54B-6C2057846EAC}"/>
              </a:ext>
            </a:extLst>
          </p:cNvPr>
          <p:cNvSpPr txBox="1"/>
          <p:nvPr/>
        </p:nvSpPr>
        <p:spPr>
          <a:xfrm>
            <a:off x="6772148" y="3035233"/>
            <a:ext cx="4877659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 b="1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nl-NL" sz="1600" b="0" dirty="0"/>
              <a:t>Bepaal hoe negatieve emissies over de sectoren worden verdeeld</a:t>
            </a:r>
          </a:p>
          <a:p>
            <a:endParaRPr lang="nl-NL" sz="1600" b="0" dirty="0"/>
          </a:p>
          <a:p>
            <a:r>
              <a:rPr lang="nl-NL" sz="1600" b="0" dirty="0"/>
              <a:t>Verminder de wereldwijde circulaire broeikasgasvoetafdruk van Nederland</a:t>
            </a:r>
          </a:p>
          <a:p>
            <a:endParaRPr lang="nl-NL" sz="1600" b="0" dirty="0"/>
          </a:p>
          <a:p>
            <a:r>
              <a:rPr lang="nl-NL" sz="1600" b="0" dirty="0"/>
              <a:t>Onderzoek grondslagerosie en fiscale fossiele uitzonderingsposities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084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FD1F07-AD4C-461E-B043-4C7B41F7E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Scherpe doelen, scherpe keuzes</a:t>
            </a:r>
            <a:br>
              <a:rPr lang="nl-NL" dirty="0"/>
            </a:br>
            <a:endParaRPr lang="nl-NL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B593338-7339-4837-AA95-41BC77AE0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700" dirty="0"/>
              <a:t>IBO aanvullend normerend en beprijzend nationaal klimaatbeleid voor 2030 en 2050</a:t>
            </a:r>
          </a:p>
          <a:p>
            <a:endParaRPr lang="nl-NL" sz="17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C9ADA18-995C-8F18-6E5C-F1CD2453D28E}"/>
              </a:ext>
            </a:extLst>
          </p:cNvPr>
          <p:cNvSpPr/>
          <p:nvPr/>
        </p:nvSpPr>
        <p:spPr>
          <a:xfrm>
            <a:off x="6553200" y="448408"/>
            <a:ext cx="2968869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412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9716E27-9E01-F3E0-AC88-BECB7F464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E8867A-3D1B-8188-FF39-5064E3D1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Bijlage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35102-876C-A359-0566-F63CF039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F6A355-0D0A-15C6-48B6-E1416D2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A72285-2E7A-16EF-82D0-3CE26CD0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63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0711796-9903-4585-AD0E-B9A4865ACF2E}"/>
              </a:ext>
            </a:extLst>
          </p:cNvPr>
          <p:cNvSpPr/>
          <p:nvPr/>
        </p:nvSpPr>
        <p:spPr>
          <a:xfrm>
            <a:off x="1191737" y="2038307"/>
            <a:ext cx="6960042" cy="5303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D806F-45B1-4313-A881-510097EC26AE}"/>
              </a:ext>
            </a:extLst>
          </p:cNvPr>
          <p:cNvGrpSpPr/>
          <p:nvPr/>
        </p:nvGrpSpPr>
        <p:grpSpPr>
          <a:xfrm>
            <a:off x="635000" y="2042228"/>
            <a:ext cx="844938" cy="530392"/>
            <a:chOff x="616266" y="2424564"/>
            <a:chExt cx="4525284" cy="322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3F6D46-82A9-434F-901E-A62612B80621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12" name="Flowchart: Process 11">
                <a:extLst>
                  <a:ext uri="{FF2B5EF4-FFF2-40B4-BE49-F238E27FC236}">
                    <a16:creationId xmlns:a16="http://schemas.microsoft.com/office/drawing/2014/main" id="{A0EFB186-F9CF-4D85-B91F-2D4C07867384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C26CCFE4-70A1-49DC-819E-C11BB00A83C6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F072EA-675B-41A0-AE85-AEA10BC0E942}"/>
                </a:ext>
              </a:extLst>
            </p:cNvPr>
            <p:cNvSpPr txBox="1"/>
            <p:nvPr/>
          </p:nvSpPr>
          <p:spPr>
            <a:xfrm>
              <a:off x="1099521" y="2456836"/>
              <a:ext cx="2551151" cy="242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86EA6FA-F651-4D52-91BD-AB3A06328469}"/>
              </a:ext>
            </a:extLst>
          </p:cNvPr>
          <p:cNvSpPr txBox="1">
            <a:spLocks/>
          </p:cNvSpPr>
          <p:nvPr/>
        </p:nvSpPr>
        <p:spPr>
          <a:xfrm>
            <a:off x="1640442" y="2028593"/>
            <a:ext cx="6473871" cy="5576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/>
              <a:t>Waarom dit IBO?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AC9181-9BC1-4C17-9E69-15873629F0F0}"/>
              </a:ext>
            </a:extLst>
          </p:cNvPr>
          <p:cNvGrpSpPr/>
          <p:nvPr/>
        </p:nvGrpSpPr>
        <p:grpSpPr>
          <a:xfrm>
            <a:off x="635000" y="2927505"/>
            <a:ext cx="844938" cy="530392"/>
            <a:chOff x="616266" y="2424564"/>
            <a:chExt cx="4525284" cy="3220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561E558-C7B7-4493-AEDE-A06F1B8CDB3A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19" name="Flowchart: Process 18">
                <a:extLst>
                  <a:ext uri="{FF2B5EF4-FFF2-40B4-BE49-F238E27FC236}">
                    <a16:creationId xmlns:a16="http://schemas.microsoft.com/office/drawing/2014/main" id="{F3032651-84E1-4F7C-AFAD-D40468DAED5F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A8F321DE-5FE5-43DE-A88D-2C6C67CB2746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3472E7-B1DA-47D5-955F-3F648DC6D340}"/>
                </a:ext>
              </a:extLst>
            </p:cNvPr>
            <p:cNvSpPr txBox="1"/>
            <p:nvPr/>
          </p:nvSpPr>
          <p:spPr>
            <a:xfrm>
              <a:off x="1099521" y="2456836"/>
              <a:ext cx="2551151" cy="242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76F596D2-D2BD-4231-ACA2-0AB742A88C52}"/>
              </a:ext>
            </a:extLst>
          </p:cNvPr>
          <p:cNvSpPr txBox="1">
            <a:spLocks/>
          </p:cNvSpPr>
          <p:nvPr/>
        </p:nvSpPr>
        <p:spPr>
          <a:xfrm>
            <a:off x="1640442" y="2855315"/>
            <a:ext cx="9628357" cy="6747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Hoe groot is de aanvullende opgave?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DA427C-66D0-47A9-9489-1D99FF21961C}"/>
              </a:ext>
            </a:extLst>
          </p:cNvPr>
          <p:cNvGrpSpPr/>
          <p:nvPr/>
        </p:nvGrpSpPr>
        <p:grpSpPr>
          <a:xfrm>
            <a:off x="635000" y="3827679"/>
            <a:ext cx="844938" cy="530392"/>
            <a:chOff x="616266" y="2424564"/>
            <a:chExt cx="4525284" cy="32207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BBE5BD-2498-417E-855F-7473AC973927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26E4A6C9-B03B-4D05-B45F-EB0DEAF8FC1D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27" name="Flowchart: Decision 26">
                <a:extLst>
                  <a:ext uri="{FF2B5EF4-FFF2-40B4-BE49-F238E27FC236}">
                    <a16:creationId xmlns:a16="http://schemas.microsoft.com/office/drawing/2014/main" id="{D1604F45-07A0-43DB-A395-9955B31B3EAA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1284FC-6FBC-48F5-8F99-2DD5A560502D}"/>
                </a:ext>
              </a:extLst>
            </p:cNvPr>
            <p:cNvSpPr txBox="1"/>
            <p:nvPr/>
          </p:nvSpPr>
          <p:spPr>
            <a:xfrm>
              <a:off x="1099521" y="2456836"/>
              <a:ext cx="2551151" cy="242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8C1F8BB5-C19E-4C35-BC7F-73107C1E9C43}"/>
              </a:ext>
            </a:extLst>
          </p:cNvPr>
          <p:cNvSpPr txBox="1">
            <a:spLocks/>
          </p:cNvSpPr>
          <p:nvPr/>
        </p:nvSpPr>
        <p:spPr>
          <a:xfrm>
            <a:off x="1640442" y="3755489"/>
            <a:ext cx="9628357" cy="6747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Wat zijn de uitdagingen?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3E0508-7AD0-4CDB-AEE2-BCD834D0C825}"/>
              </a:ext>
            </a:extLst>
          </p:cNvPr>
          <p:cNvGrpSpPr/>
          <p:nvPr/>
        </p:nvGrpSpPr>
        <p:grpSpPr>
          <a:xfrm>
            <a:off x="635000" y="4727853"/>
            <a:ext cx="844938" cy="530392"/>
            <a:chOff x="616266" y="2424564"/>
            <a:chExt cx="4525284" cy="3220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33A34B0-14B5-4985-B06B-DF2F5A2DAEB8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31" name="Flowchart: Process 30">
                <a:extLst>
                  <a:ext uri="{FF2B5EF4-FFF2-40B4-BE49-F238E27FC236}">
                    <a16:creationId xmlns:a16="http://schemas.microsoft.com/office/drawing/2014/main" id="{86D81415-866D-4CB2-814E-821A994ECA0E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2" name="Flowchart: Decision 31">
                <a:extLst>
                  <a:ext uri="{FF2B5EF4-FFF2-40B4-BE49-F238E27FC236}">
                    <a16:creationId xmlns:a16="http://schemas.microsoft.com/office/drawing/2014/main" id="{09171293-5F3E-4326-A36A-B5ED1D020306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DACE074-77D1-407C-B0BE-E906B8A39577}"/>
                </a:ext>
              </a:extLst>
            </p:cNvPr>
            <p:cNvSpPr txBox="1"/>
            <p:nvPr/>
          </p:nvSpPr>
          <p:spPr>
            <a:xfrm>
              <a:off x="1099521" y="2456836"/>
              <a:ext cx="2551151" cy="242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33" name="Tijdelijke aanduiding voor inhoud 2">
            <a:extLst>
              <a:ext uri="{FF2B5EF4-FFF2-40B4-BE49-F238E27FC236}">
                <a16:creationId xmlns:a16="http://schemas.microsoft.com/office/drawing/2014/main" id="{217248C3-C7B8-4F80-88FC-2A46FB05538D}"/>
              </a:ext>
            </a:extLst>
          </p:cNvPr>
          <p:cNvSpPr txBox="1">
            <a:spLocks/>
          </p:cNvSpPr>
          <p:nvPr/>
        </p:nvSpPr>
        <p:spPr>
          <a:xfrm>
            <a:off x="1640442" y="4655663"/>
            <a:ext cx="9628357" cy="6747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Hoe kan de opgave worden ingevuld?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E06240-19D2-459C-B348-31CEFFDFBECC}"/>
              </a:ext>
            </a:extLst>
          </p:cNvPr>
          <p:cNvGrpSpPr/>
          <p:nvPr/>
        </p:nvGrpSpPr>
        <p:grpSpPr>
          <a:xfrm>
            <a:off x="635000" y="5628027"/>
            <a:ext cx="844938" cy="530392"/>
            <a:chOff x="616266" y="2424564"/>
            <a:chExt cx="4525284" cy="32207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A87F7E2-C2F7-4AF2-9245-39F8FDEB4CF0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38" name="Flowchart: Process 37">
                <a:extLst>
                  <a:ext uri="{FF2B5EF4-FFF2-40B4-BE49-F238E27FC236}">
                    <a16:creationId xmlns:a16="http://schemas.microsoft.com/office/drawing/2014/main" id="{64216E79-5D96-4A07-B897-530FBE4A1CEF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9" name="Flowchart: Decision 38">
                <a:extLst>
                  <a:ext uri="{FF2B5EF4-FFF2-40B4-BE49-F238E27FC236}">
                    <a16:creationId xmlns:a16="http://schemas.microsoft.com/office/drawing/2014/main" id="{30FAB2A8-0B77-4D45-B6BA-FBC9C593F465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508DFF-3B78-45EF-A1C7-8276DCBA46B2}"/>
                </a:ext>
              </a:extLst>
            </p:cNvPr>
            <p:cNvSpPr txBox="1"/>
            <p:nvPr/>
          </p:nvSpPr>
          <p:spPr>
            <a:xfrm>
              <a:off x="1099521" y="2456836"/>
              <a:ext cx="2551151" cy="242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D825ACA7-4B31-4EDB-BF38-B31459B596E6}"/>
              </a:ext>
            </a:extLst>
          </p:cNvPr>
          <p:cNvSpPr txBox="1">
            <a:spLocks/>
          </p:cNvSpPr>
          <p:nvPr/>
        </p:nvSpPr>
        <p:spPr>
          <a:xfrm>
            <a:off x="1640442" y="5555837"/>
            <a:ext cx="9628357" cy="6747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/>
              <a:t>Wat zijn de aandachtspunten en randvoorwaarden?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56655B-7DA3-91B2-E531-0C072B38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867820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fiek&#10;&#10;Automatisch gegenereerde beschrijving">
            <a:extLst>
              <a:ext uri="{FF2B5EF4-FFF2-40B4-BE49-F238E27FC236}">
                <a16:creationId xmlns:a16="http://schemas.microsoft.com/office/drawing/2014/main" id="{99A2BD47-C3BE-47D2-E559-ADD291365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95" y="2322635"/>
            <a:ext cx="7825810" cy="3482486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F12969B-B9E8-763E-5522-C52E22A5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t">
            <a:normAutofit/>
          </a:bodyPr>
          <a:lstStyle/>
          <a:p>
            <a:r>
              <a:rPr lang="nl-NL" sz="3100"/>
              <a:t>Ontwikkeling emissies</a:t>
            </a:r>
            <a:br>
              <a:rPr lang="nl-NL" sz="3100"/>
            </a:br>
            <a:r>
              <a:rPr lang="nl-NL" sz="3100" i="1"/>
              <a:t>Gebouwde omgeving</a:t>
            </a:r>
            <a:endParaRPr lang="nl-NL" sz="310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BBBC9A1-A026-D291-8146-3E0C209F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4E94727-E35A-3C3C-29E9-A10A60A5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1CFE6B-6969-FF95-4732-C48AE2C9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07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12969B-B9E8-763E-5522-C52E22A5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t">
            <a:normAutofit/>
          </a:bodyPr>
          <a:lstStyle/>
          <a:p>
            <a:r>
              <a:rPr lang="nl-NL" sz="3100" dirty="0"/>
              <a:t>Ontwikkeling emissies</a:t>
            </a:r>
            <a:br>
              <a:rPr lang="nl-NL" sz="3100" dirty="0"/>
            </a:br>
            <a:r>
              <a:rPr lang="nl-NL" sz="3100" i="1" dirty="0"/>
              <a:t>Landbouw en landgebruik</a:t>
            </a:r>
            <a:endParaRPr lang="nl-NL" sz="310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BBBC9A1-A026-D291-8146-3E0C209F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4E94727-E35A-3C3C-29E9-A10A60A5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1CFE6B-6969-FF95-4732-C48AE2C9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21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DC62D3F-BC9C-7960-8D6B-A2F887A4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3" y="2518413"/>
            <a:ext cx="6021750" cy="233902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48118FE-70B7-CD6F-1693-B4365D376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53" y="2434302"/>
            <a:ext cx="5990996" cy="24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7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D7CF578-9ADC-F4A5-B971-CFBE407D1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865" y="2322635"/>
            <a:ext cx="8880269" cy="3374502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F12969B-B9E8-763E-5522-C52E22A5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t">
            <a:normAutofit/>
          </a:bodyPr>
          <a:lstStyle/>
          <a:p>
            <a:r>
              <a:rPr lang="nl-NL" sz="3100" dirty="0"/>
              <a:t>Ontwikkeling emissies</a:t>
            </a:r>
            <a:br>
              <a:rPr lang="nl-NL" sz="3100" dirty="0"/>
            </a:br>
            <a:r>
              <a:rPr lang="nl-NL" sz="3100" i="1" dirty="0"/>
              <a:t>Mobiliteit</a:t>
            </a:r>
            <a:endParaRPr lang="nl-NL" sz="3100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CA2BBBF-9F0A-286C-05B0-E82069A2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20731CC-A035-D6D4-1BEF-10F835D8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1CFE6B-6969-FF95-4732-C48AE2C9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86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12969B-B9E8-763E-5522-C52E22A5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t">
            <a:normAutofit/>
          </a:bodyPr>
          <a:lstStyle/>
          <a:p>
            <a:r>
              <a:rPr lang="nl-NL" sz="3100" dirty="0"/>
              <a:t>Ontwikkeling emissies</a:t>
            </a:r>
            <a:br>
              <a:rPr lang="nl-NL" sz="3100" dirty="0"/>
            </a:br>
            <a:r>
              <a:rPr lang="nl-NL" sz="3100" i="1" dirty="0"/>
              <a:t>Industrie</a:t>
            </a:r>
            <a:endParaRPr lang="nl-NL" sz="31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F059A3-75F9-461B-7521-888E97F3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03" y="2322635"/>
            <a:ext cx="7989393" cy="3475385"/>
          </a:xfrm>
          <a:prstGeom prst="rect">
            <a:avLst/>
          </a:prstGeom>
          <a:noFill/>
        </p:spPr>
      </p:pic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CA8F19D-E9B1-2116-A7AB-6C9A3B83CA7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55DD43BC-76E7-3C5F-0EB0-E04663D6E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1CFE6B-6969-FF95-4732-C48AE2C960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986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12969B-B9E8-763E-5522-C52E22A5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 anchor="t">
            <a:normAutofit/>
          </a:bodyPr>
          <a:lstStyle/>
          <a:p>
            <a:r>
              <a:rPr lang="nl-NL" sz="3100" dirty="0"/>
              <a:t>Ontwikkeling emissies</a:t>
            </a:r>
            <a:br>
              <a:rPr lang="nl-NL" sz="3100" dirty="0"/>
            </a:br>
            <a:r>
              <a:rPr lang="nl-NL" sz="3100" i="1" dirty="0"/>
              <a:t>Elektriciteit</a:t>
            </a:r>
            <a:endParaRPr lang="nl-NL" sz="31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DCC8659-EC10-495B-4460-389FC1FB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94" y="2322635"/>
            <a:ext cx="8414012" cy="3407674"/>
          </a:xfrm>
          <a:prstGeom prst="rect">
            <a:avLst/>
          </a:prstGeom>
          <a:noFill/>
        </p:spPr>
      </p:pic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9C729F81-C392-B1DC-5E3E-54BC5FCBCB8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C2C6EE-32DB-7082-8DFF-519AE23338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1CFE6B-6969-FF95-4732-C48AE2C960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60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2B77B91-0500-F80F-D546-9187D71B2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4"/>
          <a:stretch/>
        </p:blipFill>
        <p:spPr>
          <a:xfrm>
            <a:off x="8076293" y="913420"/>
            <a:ext cx="4115707" cy="549778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0711796-9903-4585-AD0E-B9A4865ACF2E}"/>
              </a:ext>
            </a:extLst>
          </p:cNvPr>
          <p:cNvSpPr/>
          <p:nvPr/>
        </p:nvSpPr>
        <p:spPr>
          <a:xfrm>
            <a:off x="1191737" y="2137444"/>
            <a:ext cx="7073032" cy="1136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DD53B-F652-47C1-9C3A-D12820C1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200" dirty="0"/>
              <a:t>Waarom dit IBO?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D806F-45B1-4313-A881-510097EC26AE}"/>
              </a:ext>
            </a:extLst>
          </p:cNvPr>
          <p:cNvGrpSpPr/>
          <p:nvPr/>
        </p:nvGrpSpPr>
        <p:grpSpPr>
          <a:xfrm>
            <a:off x="635000" y="2084518"/>
            <a:ext cx="844938" cy="1250635"/>
            <a:chOff x="616266" y="2424564"/>
            <a:chExt cx="4525284" cy="322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3F6D46-82A9-434F-901E-A62612B80621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12" name="Flowchart: Process 11">
                <a:extLst>
                  <a:ext uri="{FF2B5EF4-FFF2-40B4-BE49-F238E27FC236}">
                    <a16:creationId xmlns:a16="http://schemas.microsoft.com/office/drawing/2014/main" id="{A0EFB186-F9CF-4D85-B91F-2D4C07867384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C26CCFE4-70A1-49DC-819E-C11BB00A83C6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F072EA-675B-41A0-AE85-AEA10BC0E942}"/>
                </a:ext>
              </a:extLst>
            </p:cNvPr>
            <p:cNvSpPr txBox="1"/>
            <p:nvPr/>
          </p:nvSpPr>
          <p:spPr>
            <a:xfrm>
              <a:off x="1099521" y="2531481"/>
              <a:ext cx="2551151" cy="93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3EED220-D511-4F5C-84EA-742EB883D1BC}"/>
              </a:ext>
            </a:extLst>
          </p:cNvPr>
          <p:cNvSpPr/>
          <p:nvPr/>
        </p:nvSpPr>
        <p:spPr>
          <a:xfrm>
            <a:off x="1191737" y="3563479"/>
            <a:ext cx="7073032" cy="1136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F623C8-EE0D-430B-BD2B-9EC2C2A5BCAB}"/>
              </a:ext>
            </a:extLst>
          </p:cNvPr>
          <p:cNvGrpSpPr/>
          <p:nvPr/>
        </p:nvGrpSpPr>
        <p:grpSpPr>
          <a:xfrm>
            <a:off x="635000" y="3510553"/>
            <a:ext cx="844938" cy="1250635"/>
            <a:chOff x="616266" y="2424564"/>
            <a:chExt cx="4525284" cy="32207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06E9B92-F7AD-4BDE-B7C5-496A49E77ECA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59" name="Flowchart: Process 58">
                <a:extLst>
                  <a:ext uri="{FF2B5EF4-FFF2-40B4-BE49-F238E27FC236}">
                    <a16:creationId xmlns:a16="http://schemas.microsoft.com/office/drawing/2014/main" id="{F5018867-5F51-45A0-BCEA-92BF5587B016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0" name="Flowchart: Decision 59">
                <a:extLst>
                  <a:ext uri="{FF2B5EF4-FFF2-40B4-BE49-F238E27FC236}">
                    <a16:creationId xmlns:a16="http://schemas.microsoft.com/office/drawing/2014/main" id="{45AD177E-B8E8-4143-B7D5-0C7A871D224E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45994-1581-4145-940C-F23922FF0FCE}"/>
                </a:ext>
              </a:extLst>
            </p:cNvPr>
            <p:cNvSpPr txBox="1"/>
            <p:nvPr/>
          </p:nvSpPr>
          <p:spPr>
            <a:xfrm>
              <a:off x="1099521" y="2526798"/>
              <a:ext cx="2551151" cy="103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C59421D-1247-4EE2-AEC7-6062EBB4B502}"/>
              </a:ext>
            </a:extLst>
          </p:cNvPr>
          <p:cNvSpPr/>
          <p:nvPr/>
        </p:nvSpPr>
        <p:spPr>
          <a:xfrm>
            <a:off x="1191736" y="4993713"/>
            <a:ext cx="7073031" cy="1136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7ECC27E-8C8B-4917-8D2F-0F6A62E656FB}"/>
              </a:ext>
            </a:extLst>
          </p:cNvPr>
          <p:cNvGrpSpPr/>
          <p:nvPr/>
        </p:nvGrpSpPr>
        <p:grpSpPr>
          <a:xfrm>
            <a:off x="635000" y="4936588"/>
            <a:ext cx="844938" cy="1250635"/>
            <a:chOff x="616266" y="2424564"/>
            <a:chExt cx="4525284" cy="32207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B598005-4295-45E5-A130-7BEEA856653D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66" name="Flowchart: Process 65">
                <a:extLst>
                  <a:ext uri="{FF2B5EF4-FFF2-40B4-BE49-F238E27FC236}">
                    <a16:creationId xmlns:a16="http://schemas.microsoft.com/office/drawing/2014/main" id="{B926B74B-54C4-4BCF-A24B-54660A68A126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7" name="Flowchart: Decision 66">
                <a:extLst>
                  <a:ext uri="{FF2B5EF4-FFF2-40B4-BE49-F238E27FC236}">
                    <a16:creationId xmlns:a16="http://schemas.microsoft.com/office/drawing/2014/main" id="{3EE08691-AA8A-4AC7-AC6B-019C328CDC10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AD5D2D-6914-4302-91CD-5634ACA63EB9}"/>
                </a:ext>
              </a:extLst>
            </p:cNvPr>
            <p:cNvSpPr txBox="1"/>
            <p:nvPr/>
          </p:nvSpPr>
          <p:spPr>
            <a:xfrm>
              <a:off x="1099521" y="2526798"/>
              <a:ext cx="2551151" cy="103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99D20AE-2190-4E1B-9F28-87047F2FBE7B}"/>
              </a:ext>
            </a:extLst>
          </p:cNvPr>
          <p:cNvSpPr txBox="1"/>
          <p:nvPr/>
        </p:nvSpPr>
        <p:spPr>
          <a:xfrm>
            <a:off x="1623796" y="2225165"/>
            <a:ext cx="6377402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nl-NL" sz="1400" dirty="0"/>
              <a:t>Nederland heeft zich met het </a:t>
            </a:r>
            <a:r>
              <a:rPr lang="nl-NL" sz="1400" b="1" dirty="0"/>
              <a:t>Parijsakkoord</a:t>
            </a:r>
            <a:r>
              <a:rPr lang="nl-NL" sz="1400" dirty="0"/>
              <a:t> gecommitteerd aan het uitfaseren van broeikasgassen. </a:t>
            </a:r>
          </a:p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nl-NL" sz="1400" dirty="0"/>
              <a:t>Hiervoor worden de doelen uit de </a:t>
            </a:r>
            <a:r>
              <a:rPr lang="nl-NL" sz="1400" b="1" dirty="0"/>
              <a:t>Klimaatwet</a:t>
            </a:r>
            <a:r>
              <a:rPr lang="nl-NL" sz="1400" dirty="0"/>
              <a:t> aangepast naar klimaatneutraliteit in 2050 en 55% t.o.v. 1990 in 2030.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92D959-06BD-4C32-8471-756BA03ED4DF}"/>
              </a:ext>
            </a:extLst>
          </p:cNvPr>
          <p:cNvSpPr txBox="1"/>
          <p:nvPr/>
        </p:nvSpPr>
        <p:spPr>
          <a:xfrm>
            <a:off x="1623796" y="3646688"/>
            <a:ext cx="6377402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nl-NL" dirty="0"/>
              <a:t>Om de doelen met zekerheid te halen, richt het kabinet zich met het invullen van beleid op </a:t>
            </a:r>
            <a:r>
              <a:rPr lang="nl-NL" b="1" dirty="0"/>
              <a:t>circa 60% </a:t>
            </a:r>
            <a:r>
              <a:rPr lang="nl-NL" dirty="0"/>
              <a:t>reductie in 2030.</a:t>
            </a:r>
          </a:p>
          <a:p>
            <a:r>
              <a:rPr lang="nl-NL" dirty="0"/>
              <a:t>Uit de KEV22 blijkt dat Nederland deze doelen nog niet haalt, en dat er daarom </a:t>
            </a:r>
            <a:r>
              <a:rPr lang="nl-NL" b="1" dirty="0"/>
              <a:t>additioneel beleid </a:t>
            </a:r>
            <a:r>
              <a:rPr lang="nl-NL" dirty="0"/>
              <a:t>nodig is.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26666-EAD4-4965-BB4F-BC81F9AD145A}"/>
              </a:ext>
            </a:extLst>
          </p:cNvPr>
          <p:cNvSpPr txBox="1"/>
          <p:nvPr/>
        </p:nvSpPr>
        <p:spPr>
          <a:xfrm>
            <a:off x="1623796" y="5072723"/>
            <a:ext cx="6377402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nl-NL" dirty="0"/>
              <a:t>Het kabinet heeft dit IBO ingesteld om te achterhalen welke </a:t>
            </a:r>
            <a:r>
              <a:rPr lang="nl-NL" b="1" dirty="0"/>
              <a:t>maatregelen</a:t>
            </a:r>
            <a:r>
              <a:rPr lang="nl-NL" dirty="0"/>
              <a:t> mogelijk zijn om de 2030-ambities te realiseren.</a:t>
            </a:r>
          </a:p>
          <a:p>
            <a:r>
              <a:rPr lang="nl-NL" dirty="0"/>
              <a:t>Hierbij ligt de nadruk op </a:t>
            </a:r>
            <a:r>
              <a:rPr lang="nl-NL" b="1" dirty="0"/>
              <a:t>normerend en beprijzend </a:t>
            </a:r>
            <a:r>
              <a:rPr lang="nl-NL" dirty="0"/>
              <a:t>beleid, ter aanvulling van het bestaande beleid.</a:t>
            </a:r>
          </a:p>
        </p:txBody>
      </p:sp>
    </p:spTree>
    <p:extLst>
      <p:ext uri="{BB962C8B-B14F-4D97-AF65-F5344CB8AC3E}">
        <p14:creationId xmlns:p14="http://schemas.microsoft.com/office/powerpoint/2010/main" val="269388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4">
            <a:extLst>
              <a:ext uri="{FF2B5EF4-FFF2-40B4-BE49-F238E27FC236}">
                <a16:creationId xmlns:a16="http://schemas.microsoft.com/office/drawing/2014/main" id="{7660E44A-6ACE-6D93-6BFA-8CF5494631E5}"/>
              </a:ext>
            </a:extLst>
          </p:cNvPr>
          <p:cNvSpPr/>
          <p:nvPr/>
        </p:nvSpPr>
        <p:spPr>
          <a:xfrm>
            <a:off x="591173" y="2508391"/>
            <a:ext cx="6960042" cy="3528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DD53B-F652-47C1-9C3A-D12820C1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3200" dirty="0"/>
              <a:t>Hoe groot is de aanvullende opgave?</a:t>
            </a:r>
            <a:endParaRPr lang="nl-NL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35BD1A-702B-48B2-8D64-4A0902B7581B}"/>
              </a:ext>
            </a:extLst>
          </p:cNvPr>
          <p:cNvCxnSpPr>
            <a:cxnSpLocks/>
          </p:cNvCxnSpPr>
          <p:nvPr/>
        </p:nvCxnSpPr>
        <p:spPr>
          <a:xfrm>
            <a:off x="8845617" y="2512052"/>
            <a:ext cx="0" cy="361440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3">
            <a:extLst>
              <a:ext uri="{FF2B5EF4-FFF2-40B4-BE49-F238E27FC236}">
                <a16:creationId xmlns:a16="http://schemas.microsoft.com/office/drawing/2014/main" id="{01C1B972-A0A4-42A2-BFDC-0A1553292737}"/>
              </a:ext>
            </a:extLst>
          </p:cNvPr>
          <p:cNvGrpSpPr/>
          <p:nvPr/>
        </p:nvGrpSpPr>
        <p:grpSpPr>
          <a:xfrm>
            <a:off x="635000" y="2607629"/>
            <a:ext cx="6324058" cy="757130"/>
            <a:chOff x="882624" y="2636505"/>
            <a:chExt cx="6324058" cy="757130"/>
          </a:xfrm>
        </p:grpSpPr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A00C6957-A5FB-4764-B2F9-4606DD1D09BD}"/>
                </a:ext>
              </a:extLst>
            </p:cNvPr>
            <p:cNvSpPr txBox="1"/>
            <p:nvPr/>
          </p:nvSpPr>
          <p:spPr>
            <a:xfrm>
              <a:off x="1430955" y="2636505"/>
              <a:ext cx="5775727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</a:pPr>
              <a:r>
                <a:rPr lang="en-US" sz="1600" dirty="0"/>
                <a:t>Het IBO </a:t>
              </a:r>
              <a:r>
                <a:rPr lang="en-US" sz="1600" dirty="0" err="1"/>
                <a:t>richt</a:t>
              </a:r>
              <a:r>
                <a:rPr lang="en-US" sz="1600" dirty="0"/>
                <a:t> </a:t>
              </a:r>
              <a:r>
                <a:rPr lang="en-US" sz="1600" dirty="0" err="1"/>
                <a:t>zich</a:t>
              </a:r>
              <a:r>
                <a:rPr lang="en-US" sz="1600" dirty="0"/>
                <a:t> op het </a:t>
              </a:r>
              <a:r>
                <a:rPr lang="en-US" sz="1600" dirty="0" err="1"/>
                <a:t>beleidstekort</a:t>
              </a:r>
              <a:r>
                <a:rPr lang="en-US" sz="1600" dirty="0"/>
                <a:t> om met </a:t>
              </a:r>
              <a:r>
                <a:rPr lang="en-US" sz="1600" dirty="0" err="1"/>
                <a:t>enige</a:t>
              </a:r>
              <a:r>
                <a:rPr lang="en-US" sz="1600" dirty="0"/>
                <a:t> </a:t>
              </a:r>
              <a:r>
                <a:rPr lang="en-US" sz="1600" dirty="0" err="1"/>
                <a:t>zekerheid</a:t>
              </a:r>
              <a:r>
                <a:rPr lang="en-US" sz="1600" dirty="0"/>
                <a:t> de 55% </a:t>
              </a:r>
              <a:r>
                <a:rPr lang="en-US" sz="1600" dirty="0" err="1"/>
                <a:t>te</a:t>
              </a:r>
              <a:r>
                <a:rPr lang="en-US" sz="1600" dirty="0"/>
                <a:t> </a:t>
              </a:r>
              <a:r>
                <a:rPr lang="en-US" sz="1600" dirty="0" err="1"/>
                <a:t>halen</a:t>
              </a:r>
              <a:r>
                <a:rPr lang="en-US" sz="1600" dirty="0"/>
                <a:t>. </a:t>
              </a:r>
              <a:r>
                <a:rPr lang="en-US" sz="1600" dirty="0" err="1"/>
                <a:t>Hiervoor</a:t>
              </a:r>
              <a:r>
                <a:rPr lang="en-US" sz="1600" dirty="0"/>
                <a:t> </a:t>
              </a:r>
              <a:r>
                <a:rPr lang="en-US" sz="1600" dirty="0" err="1"/>
                <a:t>rekent</a:t>
              </a:r>
              <a:r>
                <a:rPr lang="en-US" sz="1600" dirty="0"/>
                <a:t> het IBO met </a:t>
              </a:r>
              <a:r>
                <a:rPr lang="en-US" sz="1600" dirty="0" err="1"/>
                <a:t>een</a:t>
              </a:r>
              <a:r>
                <a:rPr lang="en-US" sz="1600" dirty="0"/>
                <a:t> </a:t>
              </a:r>
              <a:r>
                <a:rPr lang="en-US" sz="1600" b="1" dirty="0"/>
                <a:t>middenscenario</a:t>
              </a:r>
              <a:r>
                <a:rPr lang="en-US" sz="1600" dirty="0"/>
                <a:t> </a:t>
              </a:r>
              <a:r>
                <a:rPr lang="en-US" sz="1600" dirty="0" err="1"/>
                <a:t>en</a:t>
              </a:r>
              <a:r>
                <a:rPr lang="en-US" sz="1600" dirty="0"/>
                <a:t> </a:t>
              </a:r>
              <a:r>
                <a:rPr lang="en-US" sz="1600" b="1" dirty="0"/>
                <a:t>60%</a:t>
              </a:r>
              <a:r>
                <a:rPr lang="en-US" sz="1600" dirty="0"/>
                <a:t> reductie</a:t>
              </a:r>
            </a:p>
          </p:txBody>
        </p:sp>
        <p:grpSp>
          <p:nvGrpSpPr>
            <p:cNvPr id="23" name="Group 19">
              <a:extLst>
                <a:ext uri="{FF2B5EF4-FFF2-40B4-BE49-F238E27FC236}">
                  <a16:creationId xmlns:a16="http://schemas.microsoft.com/office/drawing/2014/main" id="{50FF465B-D6FE-4408-ADCB-24C190CCD4CF}"/>
                </a:ext>
              </a:extLst>
            </p:cNvPr>
            <p:cNvGrpSpPr/>
            <p:nvPr/>
          </p:nvGrpSpPr>
          <p:grpSpPr>
            <a:xfrm>
              <a:off x="882624" y="2732461"/>
              <a:ext cx="462012" cy="573569"/>
              <a:chOff x="2656136" y="2355559"/>
              <a:chExt cx="462012" cy="573569"/>
            </a:xfrm>
          </p:grpSpPr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A16988C4-81BE-4348-BA46-499F0D49D2DC}"/>
                  </a:ext>
                </a:extLst>
              </p:cNvPr>
              <p:cNvSpPr/>
              <p:nvPr/>
            </p:nvSpPr>
            <p:spPr>
              <a:xfrm>
                <a:off x="2656136" y="2355559"/>
                <a:ext cx="462012" cy="573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/>
              </a:p>
            </p:txBody>
          </p:sp>
          <p:grpSp>
            <p:nvGrpSpPr>
              <p:cNvPr id="25" name="Group 17">
                <a:extLst>
                  <a:ext uri="{FF2B5EF4-FFF2-40B4-BE49-F238E27FC236}">
                    <a16:creationId xmlns:a16="http://schemas.microsoft.com/office/drawing/2014/main" id="{D6920C4D-9277-4A97-BE70-D19DA8395FAE}"/>
                  </a:ext>
                </a:extLst>
              </p:cNvPr>
              <p:cNvGrpSpPr/>
              <p:nvPr/>
            </p:nvGrpSpPr>
            <p:grpSpPr>
              <a:xfrm>
                <a:off x="2713486" y="2473562"/>
                <a:ext cx="352972" cy="337563"/>
                <a:chOff x="4475747" y="1905802"/>
                <a:chExt cx="352972" cy="337563"/>
              </a:xfrm>
            </p:grpSpPr>
            <p:sp>
              <p:nvSpPr>
                <p:cNvPr id="26" name="Arrow: Chevron 15">
                  <a:extLst>
                    <a:ext uri="{FF2B5EF4-FFF2-40B4-BE49-F238E27FC236}">
                      <a16:creationId xmlns:a16="http://schemas.microsoft.com/office/drawing/2014/main" id="{22D3C75B-C0E2-41AA-9D9C-F14E847E731E}"/>
                    </a:ext>
                  </a:extLst>
                </p:cNvPr>
                <p:cNvSpPr/>
                <p:nvPr/>
              </p:nvSpPr>
              <p:spPr>
                <a:xfrm>
                  <a:off x="4475747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Arrow: Chevron 16">
                  <a:extLst>
                    <a:ext uri="{FF2B5EF4-FFF2-40B4-BE49-F238E27FC236}">
                      <a16:creationId xmlns:a16="http://schemas.microsoft.com/office/drawing/2014/main" id="{0A9D84AA-8703-412C-BE61-23194994EB90}"/>
                    </a:ext>
                  </a:extLst>
                </p:cNvPr>
                <p:cNvSpPr/>
                <p:nvPr/>
              </p:nvSpPr>
              <p:spPr>
                <a:xfrm>
                  <a:off x="4630153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7" name="Group 33">
            <a:extLst>
              <a:ext uri="{FF2B5EF4-FFF2-40B4-BE49-F238E27FC236}">
                <a16:creationId xmlns:a16="http://schemas.microsoft.com/office/drawing/2014/main" id="{A1EED562-55A1-41EA-A2BA-476A060F6E92}"/>
              </a:ext>
            </a:extLst>
          </p:cNvPr>
          <p:cNvGrpSpPr/>
          <p:nvPr/>
        </p:nvGrpSpPr>
        <p:grpSpPr>
          <a:xfrm>
            <a:off x="635000" y="3420402"/>
            <a:ext cx="6324058" cy="757130"/>
            <a:chOff x="882624" y="2636504"/>
            <a:chExt cx="6324058" cy="757130"/>
          </a:xfrm>
        </p:grpSpPr>
        <p:sp>
          <p:nvSpPr>
            <p:cNvPr id="58" name="TextBox 13">
              <a:extLst>
                <a:ext uri="{FF2B5EF4-FFF2-40B4-BE49-F238E27FC236}">
                  <a16:creationId xmlns:a16="http://schemas.microsoft.com/office/drawing/2014/main" id="{A8AF697D-D6F0-4D41-8B4D-C3F6CF699337}"/>
                </a:ext>
              </a:extLst>
            </p:cNvPr>
            <p:cNvSpPr txBox="1"/>
            <p:nvPr/>
          </p:nvSpPr>
          <p:spPr>
            <a:xfrm>
              <a:off x="1430955" y="2636504"/>
              <a:ext cx="5775727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</a:pPr>
              <a:r>
                <a:rPr lang="en-US" sz="1600" dirty="0"/>
                <a:t>De </a:t>
              </a:r>
              <a:r>
                <a:rPr lang="en-US" sz="1600" b="1" dirty="0"/>
                <a:t>KEV22</a:t>
              </a:r>
              <a:r>
                <a:rPr lang="en-US" sz="1600" dirty="0"/>
                <a:t> is </a:t>
              </a:r>
              <a:r>
                <a:rPr lang="en-US" sz="1600" dirty="0" err="1"/>
                <a:t>als</a:t>
              </a:r>
              <a:r>
                <a:rPr lang="en-US" sz="1600" dirty="0"/>
                <a:t> basis </a:t>
              </a:r>
              <a:r>
                <a:rPr lang="en-US" sz="1600" dirty="0" err="1"/>
                <a:t>gebruikt</a:t>
              </a:r>
              <a:r>
                <a:rPr lang="en-US" sz="1600" dirty="0"/>
                <a:t>. </a:t>
              </a:r>
              <a:r>
                <a:rPr lang="en-US" sz="1600" dirty="0" err="1"/>
                <a:t>Waar</a:t>
              </a:r>
              <a:r>
                <a:rPr lang="en-US" sz="1600" dirty="0"/>
                <a:t> </a:t>
              </a:r>
              <a:r>
                <a:rPr lang="en-US" sz="1600" dirty="0" err="1"/>
                <a:t>nodig</a:t>
              </a:r>
              <a:r>
                <a:rPr lang="en-US" sz="1600" dirty="0"/>
                <a:t> </a:t>
              </a:r>
              <a:r>
                <a:rPr lang="en-US" sz="1600" dirty="0" err="1"/>
                <a:t>zijn</a:t>
              </a:r>
              <a:r>
                <a:rPr lang="en-US" sz="1600" dirty="0"/>
                <a:t> </a:t>
              </a:r>
              <a:r>
                <a:rPr lang="en-US" sz="1600" dirty="0" err="1"/>
                <a:t>aanvullende</a:t>
              </a:r>
              <a:r>
                <a:rPr lang="en-US" sz="1600" dirty="0"/>
                <a:t> </a:t>
              </a:r>
              <a:r>
                <a:rPr lang="en-US" sz="1600" dirty="0" err="1"/>
                <a:t>inschattingen</a:t>
              </a:r>
              <a:r>
                <a:rPr lang="en-US" sz="1600" dirty="0"/>
                <a:t> </a:t>
              </a:r>
              <a:r>
                <a:rPr lang="en-US" sz="1600" dirty="0" err="1"/>
                <a:t>gemaakt</a:t>
              </a:r>
              <a:r>
                <a:rPr lang="en-US" sz="1600" dirty="0"/>
                <a:t> door </a:t>
              </a:r>
              <a:r>
                <a:rPr lang="en-US" sz="1600" dirty="0" err="1"/>
                <a:t>een</a:t>
              </a:r>
              <a:r>
                <a:rPr lang="en-US" sz="1600" dirty="0"/>
                <a:t> </a:t>
              </a:r>
              <a:r>
                <a:rPr lang="en-US" sz="1600" dirty="0" err="1"/>
                <a:t>kennisconsortium</a:t>
              </a:r>
              <a:r>
                <a:rPr lang="en-US" sz="1600" dirty="0"/>
                <a:t> (CE Delft, </a:t>
              </a:r>
              <a:r>
                <a:rPr lang="en-US" sz="1600" dirty="0" err="1"/>
                <a:t>Berenschot</a:t>
              </a:r>
              <a:r>
                <a:rPr lang="en-US" sz="1600" dirty="0"/>
                <a:t> </a:t>
              </a:r>
              <a:r>
                <a:rPr lang="en-US" sz="1600" dirty="0" err="1"/>
                <a:t>en</a:t>
              </a:r>
              <a:r>
                <a:rPr lang="en-US" sz="1600" dirty="0"/>
                <a:t> </a:t>
              </a:r>
              <a:r>
                <a:rPr lang="en-US" sz="1600" dirty="0" err="1"/>
                <a:t>Kalavasta</a:t>
              </a:r>
              <a:r>
                <a:rPr lang="en-US" sz="1600" dirty="0"/>
                <a:t>)</a:t>
              </a:r>
            </a:p>
          </p:txBody>
        </p:sp>
        <p:grpSp>
          <p:nvGrpSpPr>
            <p:cNvPr id="59" name="Group 19">
              <a:extLst>
                <a:ext uri="{FF2B5EF4-FFF2-40B4-BE49-F238E27FC236}">
                  <a16:creationId xmlns:a16="http://schemas.microsoft.com/office/drawing/2014/main" id="{7397B582-BC71-44FF-A097-8290ED92662E}"/>
                </a:ext>
              </a:extLst>
            </p:cNvPr>
            <p:cNvGrpSpPr/>
            <p:nvPr/>
          </p:nvGrpSpPr>
          <p:grpSpPr>
            <a:xfrm>
              <a:off x="882624" y="2732461"/>
              <a:ext cx="462012" cy="573569"/>
              <a:chOff x="2656136" y="2355559"/>
              <a:chExt cx="462012" cy="573569"/>
            </a:xfrm>
          </p:grpSpPr>
          <p:sp>
            <p:nvSpPr>
              <p:cNvPr id="60" name="Rectangle 18">
                <a:extLst>
                  <a:ext uri="{FF2B5EF4-FFF2-40B4-BE49-F238E27FC236}">
                    <a16:creationId xmlns:a16="http://schemas.microsoft.com/office/drawing/2014/main" id="{C5E0F324-1CB2-495D-A89B-47B967103B35}"/>
                  </a:ext>
                </a:extLst>
              </p:cNvPr>
              <p:cNvSpPr/>
              <p:nvPr/>
            </p:nvSpPr>
            <p:spPr>
              <a:xfrm>
                <a:off x="2656136" y="2355559"/>
                <a:ext cx="462012" cy="573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/>
              </a:p>
            </p:txBody>
          </p:sp>
          <p:grpSp>
            <p:nvGrpSpPr>
              <p:cNvPr id="61" name="Group 17">
                <a:extLst>
                  <a:ext uri="{FF2B5EF4-FFF2-40B4-BE49-F238E27FC236}">
                    <a16:creationId xmlns:a16="http://schemas.microsoft.com/office/drawing/2014/main" id="{777E2C67-02C9-40C7-ABA1-AF5A1B839561}"/>
                  </a:ext>
                </a:extLst>
              </p:cNvPr>
              <p:cNvGrpSpPr/>
              <p:nvPr/>
            </p:nvGrpSpPr>
            <p:grpSpPr>
              <a:xfrm>
                <a:off x="2713486" y="2473562"/>
                <a:ext cx="352972" cy="337563"/>
                <a:chOff x="4475747" y="1905802"/>
                <a:chExt cx="352972" cy="337563"/>
              </a:xfrm>
            </p:grpSpPr>
            <p:sp>
              <p:nvSpPr>
                <p:cNvPr id="62" name="Arrow: Chevron 15">
                  <a:extLst>
                    <a:ext uri="{FF2B5EF4-FFF2-40B4-BE49-F238E27FC236}">
                      <a16:creationId xmlns:a16="http://schemas.microsoft.com/office/drawing/2014/main" id="{3F30A39C-2062-438D-A3A5-50BB2415F37C}"/>
                    </a:ext>
                  </a:extLst>
                </p:cNvPr>
                <p:cNvSpPr/>
                <p:nvPr/>
              </p:nvSpPr>
              <p:spPr>
                <a:xfrm>
                  <a:off x="4475747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Arrow: Chevron 16">
                  <a:extLst>
                    <a:ext uri="{FF2B5EF4-FFF2-40B4-BE49-F238E27FC236}">
                      <a16:creationId xmlns:a16="http://schemas.microsoft.com/office/drawing/2014/main" id="{1C93E076-159A-4943-A362-970AE373C954}"/>
                    </a:ext>
                  </a:extLst>
                </p:cNvPr>
                <p:cNvSpPr/>
                <p:nvPr/>
              </p:nvSpPr>
              <p:spPr>
                <a:xfrm>
                  <a:off x="4630153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2" name="Group 33">
            <a:extLst>
              <a:ext uri="{FF2B5EF4-FFF2-40B4-BE49-F238E27FC236}">
                <a16:creationId xmlns:a16="http://schemas.microsoft.com/office/drawing/2014/main" id="{E6379B78-2D16-48AA-83CE-700619629AD4}"/>
              </a:ext>
            </a:extLst>
          </p:cNvPr>
          <p:cNvGrpSpPr/>
          <p:nvPr/>
        </p:nvGrpSpPr>
        <p:grpSpPr>
          <a:xfrm>
            <a:off x="635000" y="4329133"/>
            <a:ext cx="6324058" cy="573569"/>
            <a:chOff x="882624" y="2732461"/>
            <a:chExt cx="6324058" cy="573569"/>
          </a:xfrm>
        </p:grpSpPr>
        <p:sp>
          <p:nvSpPr>
            <p:cNvPr id="73" name="TextBox 13">
              <a:extLst>
                <a:ext uri="{FF2B5EF4-FFF2-40B4-BE49-F238E27FC236}">
                  <a16:creationId xmlns:a16="http://schemas.microsoft.com/office/drawing/2014/main" id="{759B28AA-138B-4AAB-B9F0-F18D3572D125}"/>
                </a:ext>
              </a:extLst>
            </p:cNvPr>
            <p:cNvSpPr txBox="1"/>
            <p:nvPr/>
          </p:nvSpPr>
          <p:spPr>
            <a:xfrm>
              <a:off x="1430955" y="2747301"/>
              <a:ext cx="5775727" cy="5355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</a:pPr>
              <a:r>
                <a:rPr lang="en-US" sz="1600" dirty="0"/>
                <a:t>Op basis </a:t>
              </a:r>
              <a:r>
                <a:rPr lang="en-US" sz="1600" dirty="0" err="1"/>
                <a:t>hiervan</a:t>
              </a:r>
              <a:r>
                <a:rPr lang="en-US" sz="1600" dirty="0"/>
                <a:t> </a:t>
              </a:r>
              <a:r>
                <a:rPr lang="en-US" sz="1600" dirty="0" err="1"/>
                <a:t>wordt</a:t>
              </a:r>
              <a:r>
                <a:rPr lang="en-US" sz="1600" dirty="0"/>
                <a:t> </a:t>
              </a:r>
              <a:r>
                <a:rPr lang="en-US" sz="1600" dirty="0" err="1"/>
                <a:t>ingeschat</a:t>
              </a:r>
              <a:r>
                <a:rPr lang="en-US" sz="1600" dirty="0"/>
                <a:t> </a:t>
              </a:r>
              <a:r>
                <a:rPr lang="en-US" sz="1600" dirty="0" err="1"/>
                <a:t>dat</a:t>
              </a:r>
              <a:r>
                <a:rPr lang="en-US" sz="1600" dirty="0"/>
                <a:t> </a:t>
              </a:r>
              <a:r>
                <a:rPr lang="en-US" sz="1600" b="1" dirty="0"/>
                <a:t>circa 22 Mton </a:t>
              </a:r>
              <a:r>
                <a:rPr lang="en-US" sz="1600" dirty="0" err="1"/>
                <a:t>aanvullende</a:t>
              </a:r>
              <a:r>
                <a:rPr lang="en-US" sz="1600" dirty="0"/>
                <a:t> </a:t>
              </a:r>
              <a:r>
                <a:rPr lang="en-US" sz="1600" dirty="0" err="1"/>
                <a:t>emissiereductie</a:t>
              </a:r>
              <a:r>
                <a:rPr lang="en-US" sz="1600" dirty="0"/>
                <a:t> in 2030 </a:t>
              </a:r>
              <a:r>
                <a:rPr lang="en-US" sz="1600" dirty="0" err="1"/>
                <a:t>nodig</a:t>
              </a:r>
              <a:r>
                <a:rPr lang="en-US" sz="1600" dirty="0"/>
                <a:t> is.</a:t>
              </a:r>
            </a:p>
          </p:txBody>
        </p:sp>
        <p:grpSp>
          <p:nvGrpSpPr>
            <p:cNvPr id="74" name="Group 19">
              <a:extLst>
                <a:ext uri="{FF2B5EF4-FFF2-40B4-BE49-F238E27FC236}">
                  <a16:creationId xmlns:a16="http://schemas.microsoft.com/office/drawing/2014/main" id="{4BF31F11-BB8C-497C-8B54-943DF87925ED}"/>
                </a:ext>
              </a:extLst>
            </p:cNvPr>
            <p:cNvGrpSpPr/>
            <p:nvPr/>
          </p:nvGrpSpPr>
          <p:grpSpPr>
            <a:xfrm>
              <a:off x="882624" y="2732461"/>
              <a:ext cx="462012" cy="573569"/>
              <a:chOff x="2656136" y="2355559"/>
              <a:chExt cx="462012" cy="573569"/>
            </a:xfrm>
          </p:grpSpPr>
          <p:sp>
            <p:nvSpPr>
              <p:cNvPr id="75" name="Rectangle 18">
                <a:extLst>
                  <a:ext uri="{FF2B5EF4-FFF2-40B4-BE49-F238E27FC236}">
                    <a16:creationId xmlns:a16="http://schemas.microsoft.com/office/drawing/2014/main" id="{F81C90F1-3595-445F-8B81-D32D8D157D23}"/>
                  </a:ext>
                </a:extLst>
              </p:cNvPr>
              <p:cNvSpPr/>
              <p:nvPr/>
            </p:nvSpPr>
            <p:spPr>
              <a:xfrm>
                <a:off x="2656136" y="2355559"/>
                <a:ext cx="462012" cy="573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/>
              </a:p>
            </p:txBody>
          </p:sp>
          <p:grpSp>
            <p:nvGrpSpPr>
              <p:cNvPr id="76" name="Group 17">
                <a:extLst>
                  <a:ext uri="{FF2B5EF4-FFF2-40B4-BE49-F238E27FC236}">
                    <a16:creationId xmlns:a16="http://schemas.microsoft.com/office/drawing/2014/main" id="{ECB4C160-502C-4535-9573-F453353FCE72}"/>
                  </a:ext>
                </a:extLst>
              </p:cNvPr>
              <p:cNvGrpSpPr/>
              <p:nvPr/>
            </p:nvGrpSpPr>
            <p:grpSpPr>
              <a:xfrm>
                <a:off x="2713486" y="2473562"/>
                <a:ext cx="352972" cy="337563"/>
                <a:chOff x="4475747" y="1905802"/>
                <a:chExt cx="352972" cy="337563"/>
              </a:xfrm>
            </p:grpSpPr>
            <p:sp>
              <p:nvSpPr>
                <p:cNvPr id="77" name="Arrow: Chevron 15">
                  <a:extLst>
                    <a:ext uri="{FF2B5EF4-FFF2-40B4-BE49-F238E27FC236}">
                      <a16:creationId xmlns:a16="http://schemas.microsoft.com/office/drawing/2014/main" id="{7413B99E-4B3B-49E0-A5CA-7ABB0D57A1C9}"/>
                    </a:ext>
                  </a:extLst>
                </p:cNvPr>
                <p:cNvSpPr/>
                <p:nvPr/>
              </p:nvSpPr>
              <p:spPr>
                <a:xfrm>
                  <a:off x="4475747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Arrow: Chevron 16">
                  <a:extLst>
                    <a:ext uri="{FF2B5EF4-FFF2-40B4-BE49-F238E27FC236}">
                      <a16:creationId xmlns:a16="http://schemas.microsoft.com/office/drawing/2014/main" id="{445177AE-D83E-4AA7-AB80-6378344FD359}"/>
                    </a:ext>
                  </a:extLst>
                </p:cNvPr>
                <p:cNvSpPr/>
                <p:nvPr/>
              </p:nvSpPr>
              <p:spPr>
                <a:xfrm>
                  <a:off x="4630153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9" name="Group 33">
            <a:extLst>
              <a:ext uri="{FF2B5EF4-FFF2-40B4-BE49-F238E27FC236}">
                <a16:creationId xmlns:a16="http://schemas.microsoft.com/office/drawing/2014/main" id="{AAEC0CA5-DFAD-4DF9-9377-D25DD58B23F1}"/>
              </a:ext>
            </a:extLst>
          </p:cNvPr>
          <p:cNvGrpSpPr/>
          <p:nvPr/>
        </p:nvGrpSpPr>
        <p:grpSpPr>
          <a:xfrm>
            <a:off x="635000" y="5115531"/>
            <a:ext cx="6324058" cy="573569"/>
            <a:chOff x="882624" y="2732461"/>
            <a:chExt cx="6324058" cy="573569"/>
          </a:xfrm>
        </p:grpSpPr>
        <p:sp>
          <p:nvSpPr>
            <p:cNvPr id="80" name="TextBox 13">
              <a:extLst>
                <a:ext uri="{FF2B5EF4-FFF2-40B4-BE49-F238E27FC236}">
                  <a16:creationId xmlns:a16="http://schemas.microsoft.com/office/drawing/2014/main" id="{7B2E9CC2-79A6-4E4A-8F89-3E139C2D6D98}"/>
                </a:ext>
              </a:extLst>
            </p:cNvPr>
            <p:cNvSpPr txBox="1"/>
            <p:nvPr/>
          </p:nvSpPr>
          <p:spPr>
            <a:xfrm>
              <a:off x="1430955" y="2747303"/>
              <a:ext cx="5775727" cy="5355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</a:pPr>
              <a:r>
                <a:rPr lang="en-US" sz="1600" dirty="0"/>
                <a:t>Circa de </a:t>
              </a:r>
              <a:r>
                <a:rPr lang="en-US" sz="1600" dirty="0" err="1"/>
                <a:t>helft</a:t>
              </a:r>
              <a:r>
                <a:rPr lang="en-US" sz="1600" dirty="0"/>
                <a:t> is </a:t>
              </a:r>
              <a:r>
                <a:rPr lang="en-US" sz="1600" dirty="0" err="1"/>
                <a:t>nodig</a:t>
              </a:r>
              <a:r>
                <a:rPr lang="en-US" sz="1600" dirty="0"/>
                <a:t> </a:t>
              </a:r>
              <a:r>
                <a:rPr lang="en-US" sz="1600" dirty="0" err="1"/>
                <a:t>voor</a:t>
              </a:r>
              <a:r>
                <a:rPr lang="en-US" sz="1600" dirty="0"/>
                <a:t> de </a:t>
              </a:r>
              <a:r>
                <a:rPr lang="en-US" sz="1600" dirty="0" err="1"/>
                <a:t>huidige</a:t>
              </a:r>
              <a:r>
                <a:rPr lang="en-US" sz="1600" dirty="0"/>
                <a:t> </a:t>
              </a:r>
              <a:r>
                <a:rPr lang="en-US" sz="1600" b="1" dirty="0" err="1"/>
                <a:t>sectordoelen</a:t>
              </a:r>
              <a:r>
                <a:rPr lang="en-US" sz="1600" dirty="0"/>
                <a:t>. De rest is </a:t>
              </a:r>
              <a:r>
                <a:rPr lang="en-US" sz="1600" dirty="0" err="1"/>
                <a:t>nodig</a:t>
              </a:r>
              <a:r>
                <a:rPr lang="en-US" sz="1600" dirty="0"/>
                <a:t> om </a:t>
              </a:r>
              <a:r>
                <a:rPr lang="en-US" sz="1600" dirty="0" err="1"/>
                <a:t>deze</a:t>
              </a:r>
              <a:r>
                <a:rPr lang="en-US" sz="1600" dirty="0"/>
                <a:t> </a:t>
              </a:r>
              <a:r>
                <a:rPr lang="en-US" sz="1600" dirty="0" err="1"/>
                <a:t>te</a:t>
              </a:r>
              <a:r>
                <a:rPr lang="en-US" sz="1600" dirty="0"/>
                <a:t> </a:t>
              </a:r>
              <a:r>
                <a:rPr lang="en-US" sz="1600" dirty="0" err="1"/>
                <a:t>richten</a:t>
              </a:r>
              <a:r>
                <a:rPr lang="en-US" sz="1600" dirty="0"/>
                <a:t> op 60% reductie.</a:t>
              </a:r>
            </a:p>
          </p:txBody>
        </p:sp>
        <p:grpSp>
          <p:nvGrpSpPr>
            <p:cNvPr id="81" name="Group 19">
              <a:extLst>
                <a:ext uri="{FF2B5EF4-FFF2-40B4-BE49-F238E27FC236}">
                  <a16:creationId xmlns:a16="http://schemas.microsoft.com/office/drawing/2014/main" id="{DA58E13F-18FD-49D9-8B9C-56826DA31D44}"/>
                </a:ext>
              </a:extLst>
            </p:cNvPr>
            <p:cNvGrpSpPr/>
            <p:nvPr/>
          </p:nvGrpSpPr>
          <p:grpSpPr>
            <a:xfrm>
              <a:off x="882624" y="2732461"/>
              <a:ext cx="462012" cy="573569"/>
              <a:chOff x="2656136" y="2355559"/>
              <a:chExt cx="462012" cy="573569"/>
            </a:xfrm>
          </p:grpSpPr>
          <p:sp>
            <p:nvSpPr>
              <p:cNvPr id="82" name="Rectangle 18">
                <a:extLst>
                  <a:ext uri="{FF2B5EF4-FFF2-40B4-BE49-F238E27FC236}">
                    <a16:creationId xmlns:a16="http://schemas.microsoft.com/office/drawing/2014/main" id="{00502937-7110-4FE6-BEDC-416E155D2B15}"/>
                  </a:ext>
                </a:extLst>
              </p:cNvPr>
              <p:cNvSpPr/>
              <p:nvPr/>
            </p:nvSpPr>
            <p:spPr>
              <a:xfrm>
                <a:off x="2656136" y="2355559"/>
                <a:ext cx="462012" cy="573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/>
              </a:p>
            </p:txBody>
          </p:sp>
          <p:grpSp>
            <p:nvGrpSpPr>
              <p:cNvPr id="83" name="Group 17">
                <a:extLst>
                  <a:ext uri="{FF2B5EF4-FFF2-40B4-BE49-F238E27FC236}">
                    <a16:creationId xmlns:a16="http://schemas.microsoft.com/office/drawing/2014/main" id="{9F78EE7B-D1EC-44DB-9563-B5FBF80A5E3B}"/>
                  </a:ext>
                </a:extLst>
              </p:cNvPr>
              <p:cNvGrpSpPr/>
              <p:nvPr/>
            </p:nvGrpSpPr>
            <p:grpSpPr>
              <a:xfrm>
                <a:off x="2713486" y="2473562"/>
                <a:ext cx="352972" cy="337563"/>
                <a:chOff x="4475747" y="1905802"/>
                <a:chExt cx="352972" cy="337563"/>
              </a:xfrm>
            </p:grpSpPr>
            <p:sp>
              <p:nvSpPr>
                <p:cNvPr id="84" name="Arrow: Chevron 15">
                  <a:extLst>
                    <a:ext uri="{FF2B5EF4-FFF2-40B4-BE49-F238E27FC236}">
                      <a16:creationId xmlns:a16="http://schemas.microsoft.com/office/drawing/2014/main" id="{EF90D9F1-B187-4104-9BD5-DEE9E33D252E}"/>
                    </a:ext>
                  </a:extLst>
                </p:cNvPr>
                <p:cNvSpPr/>
                <p:nvPr/>
              </p:nvSpPr>
              <p:spPr>
                <a:xfrm>
                  <a:off x="4475747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Arrow: Chevron 16">
                  <a:extLst>
                    <a:ext uri="{FF2B5EF4-FFF2-40B4-BE49-F238E27FC236}">
                      <a16:creationId xmlns:a16="http://schemas.microsoft.com/office/drawing/2014/main" id="{70820CB1-A31A-4374-B9E3-8149955FE4E3}"/>
                    </a:ext>
                  </a:extLst>
                </p:cNvPr>
                <p:cNvSpPr/>
                <p:nvPr/>
              </p:nvSpPr>
              <p:spPr>
                <a:xfrm>
                  <a:off x="4630153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2" name="Straight Connector 3">
            <a:extLst>
              <a:ext uri="{FF2B5EF4-FFF2-40B4-BE49-F238E27FC236}">
                <a16:creationId xmlns:a16="http://schemas.microsoft.com/office/drawing/2014/main" id="{6FFDB770-41CB-74DD-EC05-EAB4CC557198}"/>
              </a:ext>
            </a:extLst>
          </p:cNvPr>
          <p:cNvCxnSpPr/>
          <p:nvPr/>
        </p:nvCxnSpPr>
        <p:spPr>
          <a:xfrm>
            <a:off x="8845617" y="2512052"/>
            <a:ext cx="0" cy="412589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9D546A9-5764-914B-8A28-7282F4E8BF48}"/>
              </a:ext>
            </a:extLst>
          </p:cNvPr>
          <p:cNvCxnSpPr/>
          <p:nvPr/>
        </p:nvCxnSpPr>
        <p:spPr>
          <a:xfrm>
            <a:off x="8845617" y="2512052"/>
            <a:ext cx="251770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36EA6F96-DDFC-788D-F843-B4172C7CCFEA}"/>
              </a:ext>
            </a:extLst>
          </p:cNvPr>
          <p:cNvSpPr txBox="1"/>
          <p:nvPr/>
        </p:nvSpPr>
        <p:spPr>
          <a:xfrm>
            <a:off x="9144008" y="2339114"/>
            <a:ext cx="22859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2"/>
                </a:solidFill>
              </a:rPr>
              <a:t>Daarnaast</a:t>
            </a:r>
            <a:endParaRPr lang="nl-NL" sz="1600" b="1" dirty="0">
              <a:solidFill>
                <a:schemeClr val="tx2"/>
              </a:solidFill>
            </a:endParaRPr>
          </a:p>
        </p:txBody>
      </p:sp>
      <p:sp>
        <p:nvSpPr>
          <p:cNvPr id="29" name="TextBox 25">
            <a:extLst>
              <a:ext uri="{FF2B5EF4-FFF2-40B4-BE49-F238E27FC236}">
                <a16:creationId xmlns:a16="http://schemas.microsoft.com/office/drawing/2014/main" id="{8800E20E-B19F-664B-3E8E-3C74ECC0A8F2}"/>
              </a:ext>
            </a:extLst>
          </p:cNvPr>
          <p:cNvSpPr txBox="1"/>
          <p:nvPr/>
        </p:nvSpPr>
        <p:spPr>
          <a:xfrm>
            <a:off x="9047160" y="2718428"/>
            <a:ext cx="2382831" cy="301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en-US" sz="1400" dirty="0"/>
              <a:t>Nederland </a:t>
            </a:r>
            <a:r>
              <a:rPr lang="en-US" sz="1400" dirty="0" err="1"/>
              <a:t>heeft</a:t>
            </a:r>
            <a:r>
              <a:rPr lang="en-US" sz="1400" dirty="0"/>
              <a:t> </a:t>
            </a:r>
            <a:r>
              <a:rPr lang="en-US" sz="1400" dirty="0" err="1"/>
              <a:t>ook</a:t>
            </a:r>
            <a:r>
              <a:rPr lang="en-US" sz="1400" dirty="0"/>
              <a:t> </a:t>
            </a:r>
            <a:r>
              <a:rPr lang="en-US" sz="1400" dirty="0" err="1"/>
              <a:t>Europese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mondiale</a:t>
            </a:r>
            <a:r>
              <a:rPr lang="en-US" sz="1400" dirty="0"/>
              <a:t> </a:t>
            </a:r>
            <a:r>
              <a:rPr lang="en-US" sz="1400" dirty="0" err="1"/>
              <a:t>afspraken</a:t>
            </a:r>
            <a:r>
              <a:rPr lang="en-US" sz="1400" dirty="0"/>
              <a:t> </a:t>
            </a:r>
            <a:r>
              <a:rPr lang="en-US" sz="1400" dirty="0" err="1"/>
              <a:t>gemaakt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Deze</a:t>
            </a:r>
            <a:r>
              <a:rPr lang="en-US" sz="1400" dirty="0"/>
              <a:t> </a:t>
            </a:r>
            <a:r>
              <a:rPr lang="en-US" sz="1400" dirty="0" err="1"/>
              <a:t>zien</a:t>
            </a:r>
            <a:r>
              <a:rPr lang="en-US" sz="1400" dirty="0"/>
              <a:t> toe op </a:t>
            </a:r>
            <a:r>
              <a:rPr lang="en-US" sz="1400" dirty="0" err="1"/>
              <a:t>o.a.</a:t>
            </a:r>
            <a:r>
              <a:rPr lang="en-US" sz="1400" dirty="0"/>
              <a:t> </a:t>
            </a:r>
            <a:r>
              <a:rPr lang="en-US" sz="1400" dirty="0" err="1"/>
              <a:t>hernieuwbare</a:t>
            </a:r>
            <a:r>
              <a:rPr lang="en-US" sz="1400" dirty="0"/>
              <a:t> </a:t>
            </a:r>
            <a:r>
              <a:rPr lang="en-US" sz="1400" dirty="0" err="1"/>
              <a:t>energie</a:t>
            </a:r>
            <a:r>
              <a:rPr lang="en-US" sz="1400" dirty="0"/>
              <a:t> (RED), </a:t>
            </a:r>
            <a:r>
              <a:rPr lang="en-US" sz="1400" dirty="0" err="1"/>
              <a:t>energiebesparing</a:t>
            </a:r>
            <a:r>
              <a:rPr lang="en-US" sz="1400" dirty="0"/>
              <a:t> (EED), </a:t>
            </a:r>
            <a:r>
              <a:rPr lang="en-US" sz="1400" dirty="0" err="1"/>
              <a:t>en</a:t>
            </a:r>
            <a:r>
              <a:rPr lang="en-US" sz="1400" dirty="0"/>
              <a:t> de </a:t>
            </a:r>
            <a:r>
              <a:rPr lang="en-US" sz="1400" dirty="0" err="1"/>
              <a:t>methaanuitstoot</a:t>
            </a:r>
            <a:r>
              <a:rPr lang="en-US" sz="1400" dirty="0"/>
              <a:t>.</a:t>
            </a:r>
          </a:p>
          <a:p>
            <a:r>
              <a:rPr lang="nl-NL" sz="1400" dirty="0"/>
              <a:t>Slim beleid kan zowel de nationale als internationale doelen invullen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87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EDD53B-F652-47C1-9C3A-D12820C1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3200" dirty="0"/>
              <a:t>Hoe groot is de aanvullende opgave?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DDB0F19-7D84-AB74-8B8E-FBCD54187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4271"/>
            <a:ext cx="12192000" cy="16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0711796-9903-4585-AD0E-B9A4865ACF2E}"/>
              </a:ext>
            </a:extLst>
          </p:cNvPr>
          <p:cNvSpPr/>
          <p:nvPr/>
        </p:nvSpPr>
        <p:spPr>
          <a:xfrm>
            <a:off x="1191737" y="2137444"/>
            <a:ext cx="9511038" cy="1136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DD53B-F652-47C1-9C3A-D12820C1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sz="3600" dirty="0"/>
              <a:t>Wat zijn de uitdagingen?</a:t>
            </a:r>
            <a:endParaRPr lang="nl-N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D806F-45B1-4313-A881-510097EC26AE}"/>
              </a:ext>
            </a:extLst>
          </p:cNvPr>
          <p:cNvGrpSpPr/>
          <p:nvPr/>
        </p:nvGrpSpPr>
        <p:grpSpPr>
          <a:xfrm>
            <a:off x="635000" y="2084518"/>
            <a:ext cx="844938" cy="1250635"/>
            <a:chOff x="616266" y="2424564"/>
            <a:chExt cx="4525284" cy="322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3F6D46-82A9-434F-901E-A62612B80621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12" name="Flowchart: Process 11">
                <a:extLst>
                  <a:ext uri="{FF2B5EF4-FFF2-40B4-BE49-F238E27FC236}">
                    <a16:creationId xmlns:a16="http://schemas.microsoft.com/office/drawing/2014/main" id="{A0EFB186-F9CF-4D85-B91F-2D4C07867384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C26CCFE4-70A1-49DC-819E-C11BB00A83C6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F072EA-675B-41A0-AE85-AEA10BC0E942}"/>
                </a:ext>
              </a:extLst>
            </p:cNvPr>
            <p:cNvSpPr txBox="1"/>
            <p:nvPr/>
          </p:nvSpPr>
          <p:spPr>
            <a:xfrm>
              <a:off x="1099521" y="2531481"/>
              <a:ext cx="2551151" cy="93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73EED220-D511-4F5C-84EA-742EB883D1BC}"/>
              </a:ext>
            </a:extLst>
          </p:cNvPr>
          <p:cNvSpPr/>
          <p:nvPr/>
        </p:nvSpPr>
        <p:spPr>
          <a:xfrm>
            <a:off x="1191737" y="3563479"/>
            <a:ext cx="9511038" cy="1136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F623C8-EE0D-430B-BD2B-9EC2C2A5BCAB}"/>
              </a:ext>
            </a:extLst>
          </p:cNvPr>
          <p:cNvGrpSpPr/>
          <p:nvPr/>
        </p:nvGrpSpPr>
        <p:grpSpPr>
          <a:xfrm>
            <a:off x="635000" y="3510553"/>
            <a:ext cx="844938" cy="1250635"/>
            <a:chOff x="616266" y="2424564"/>
            <a:chExt cx="4525284" cy="32207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06E9B92-F7AD-4BDE-B7C5-496A49E77ECA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59" name="Flowchart: Process 58">
                <a:extLst>
                  <a:ext uri="{FF2B5EF4-FFF2-40B4-BE49-F238E27FC236}">
                    <a16:creationId xmlns:a16="http://schemas.microsoft.com/office/drawing/2014/main" id="{F5018867-5F51-45A0-BCEA-92BF5587B016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0" name="Flowchart: Decision 59">
                <a:extLst>
                  <a:ext uri="{FF2B5EF4-FFF2-40B4-BE49-F238E27FC236}">
                    <a16:creationId xmlns:a16="http://schemas.microsoft.com/office/drawing/2014/main" id="{45AD177E-B8E8-4143-B7D5-0C7A871D224E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45994-1581-4145-940C-F23922FF0FCE}"/>
                </a:ext>
              </a:extLst>
            </p:cNvPr>
            <p:cNvSpPr txBox="1"/>
            <p:nvPr/>
          </p:nvSpPr>
          <p:spPr>
            <a:xfrm>
              <a:off x="1099521" y="2526798"/>
              <a:ext cx="2551151" cy="103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C59421D-1247-4EE2-AEC7-6062EBB4B502}"/>
              </a:ext>
            </a:extLst>
          </p:cNvPr>
          <p:cNvSpPr/>
          <p:nvPr/>
        </p:nvSpPr>
        <p:spPr>
          <a:xfrm>
            <a:off x="1191736" y="4989514"/>
            <a:ext cx="9511039" cy="11369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7ECC27E-8C8B-4917-8D2F-0F6A62E656FB}"/>
              </a:ext>
            </a:extLst>
          </p:cNvPr>
          <p:cNvGrpSpPr/>
          <p:nvPr/>
        </p:nvGrpSpPr>
        <p:grpSpPr>
          <a:xfrm>
            <a:off x="635000" y="4936588"/>
            <a:ext cx="844938" cy="1250635"/>
            <a:chOff x="616266" y="2424564"/>
            <a:chExt cx="4525284" cy="32207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B598005-4295-45E5-A130-7BEEA856653D}"/>
                </a:ext>
              </a:extLst>
            </p:cNvPr>
            <p:cNvGrpSpPr/>
            <p:nvPr/>
          </p:nvGrpSpPr>
          <p:grpSpPr>
            <a:xfrm>
              <a:off x="616266" y="2424564"/>
              <a:ext cx="4525284" cy="322075"/>
              <a:chOff x="2743200" y="2329314"/>
              <a:chExt cx="3798035" cy="322075"/>
            </a:xfrm>
          </p:grpSpPr>
          <p:sp>
            <p:nvSpPr>
              <p:cNvPr id="66" name="Flowchart: Process 65">
                <a:extLst>
                  <a:ext uri="{FF2B5EF4-FFF2-40B4-BE49-F238E27FC236}">
                    <a16:creationId xmlns:a16="http://schemas.microsoft.com/office/drawing/2014/main" id="{B926B74B-54C4-4BCF-A24B-54660A68A126}"/>
                  </a:ext>
                </a:extLst>
              </p:cNvPr>
              <p:cNvSpPr/>
              <p:nvPr/>
            </p:nvSpPr>
            <p:spPr>
              <a:xfrm>
                <a:off x="2743200" y="2329314"/>
                <a:ext cx="2502557" cy="322075"/>
              </a:xfrm>
              <a:prstGeom prst="flowChartProcess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7" name="Flowchart: Decision 66">
                <a:extLst>
                  <a:ext uri="{FF2B5EF4-FFF2-40B4-BE49-F238E27FC236}">
                    <a16:creationId xmlns:a16="http://schemas.microsoft.com/office/drawing/2014/main" id="{3EE08691-AA8A-4AC7-AC6B-019C328CDC10}"/>
                  </a:ext>
                </a:extLst>
              </p:cNvPr>
              <p:cNvSpPr/>
              <p:nvPr/>
            </p:nvSpPr>
            <p:spPr>
              <a:xfrm>
                <a:off x="4038677" y="2333625"/>
                <a:ext cx="2502558" cy="315383"/>
              </a:xfrm>
              <a:prstGeom prst="flowChartDecision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6AD5D2D-6914-4302-91CD-5634ACA63EB9}"/>
                </a:ext>
              </a:extLst>
            </p:cNvPr>
            <p:cNvSpPr txBox="1"/>
            <p:nvPr/>
          </p:nvSpPr>
          <p:spPr>
            <a:xfrm>
              <a:off x="1099521" y="2526798"/>
              <a:ext cx="2551151" cy="103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99D20AE-2190-4E1B-9F28-87047F2FBE7B}"/>
              </a:ext>
            </a:extLst>
          </p:cNvPr>
          <p:cNvSpPr txBox="1"/>
          <p:nvPr/>
        </p:nvSpPr>
        <p:spPr>
          <a:xfrm>
            <a:off x="1623795" y="2225165"/>
            <a:ext cx="8937831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en-US" sz="1400" dirty="0"/>
              <a:t>Het </a:t>
            </a:r>
            <a:r>
              <a:rPr lang="en-US" sz="1400" dirty="0" err="1"/>
              <a:t>halen</a:t>
            </a:r>
            <a:r>
              <a:rPr lang="en-US" sz="1400" dirty="0"/>
              <a:t> van de </a:t>
            </a:r>
            <a:r>
              <a:rPr lang="en-US" sz="1400" dirty="0" err="1"/>
              <a:t>klimaatdoelen</a:t>
            </a:r>
            <a:r>
              <a:rPr lang="en-US" sz="1400" dirty="0"/>
              <a:t> </a:t>
            </a:r>
            <a:r>
              <a:rPr lang="en-US" sz="1400" dirty="0" err="1"/>
              <a:t>vraagt</a:t>
            </a:r>
            <a:r>
              <a:rPr lang="en-US" sz="1400" dirty="0"/>
              <a:t> </a:t>
            </a:r>
            <a:r>
              <a:rPr lang="en-US" sz="1400" b="1" dirty="0" err="1"/>
              <a:t>vergaand</a:t>
            </a:r>
            <a:r>
              <a:rPr lang="en-US" sz="1400" b="1" dirty="0"/>
              <a:t> </a:t>
            </a:r>
            <a:r>
              <a:rPr lang="en-US" sz="1400" b="1" dirty="0" err="1"/>
              <a:t>beleid</a:t>
            </a:r>
            <a:r>
              <a:rPr lang="en-US" sz="1400" b="1" dirty="0"/>
              <a:t> </a:t>
            </a:r>
            <a:r>
              <a:rPr lang="en-US" sz="1400" dirty="0"/>
              <a:t>maar </a:t>
            </a:r>
            <a:r>
              <a:rPr lang="en-US" sz="1400" dirty="0" err="1"/>
              <a:t>tegelijkertijd</a:t>
            </a:r>
            <a:r>
              <a:rPr lang="en-US" sz="1400" dirty="0"/>
              <a:t> </a:t>
            </a:r>
            <a:r>
              <a:rPr lang="en-US" sz="1400" dirty="0" err="1"/>
              <a:t>biedt</a:t>
            </a:r>
            <a:r>
              <a:rPr lang="en-US" sz="1400" dirty="0"/>
              <a:t> de </a:t>
            </a:r>
            <a:r>
              <a:rPr lang="en-US" sz="1400" dirty="0" err="1"/>
              <a:t>transitie</a:t>
            </a:r>
            <a:r>
              <a:rPr lang="en-US" sz="1400" dirty="0"/>
              <a:t> </a:t>
            </a:r>
            <a:r>
              <a:rPr lang="en-US" sz="1400" dirty="0" err="1"/>
              <a:t>ook</a:t>
            </a:r>
            <a:r>
              <a:rPr lang="en-US" sz="1400" dirty="0"/>
              <a:t> </a:t>
            </a:r>
            <a:r>
              <a:rPr lang="en-US" sz="1400" b="1" dirty="0" err="1"/>
              <a:t>kansen</a:t>
            </a:r>
            <a:r>
              <a:rPr lang="en-US" sz="1400" b="1" dirty="0"/>
              <a:t>.</a:t>
            </a:r>
          </a:p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en-US" sz="1400" dirty="0" err="1"/>
              <a:t>Dit</a:t>
            </a:r>
            <a:r>
              <a:rPr lang="en-US" sz="1400" dirty="0"/>
              <a:t> </a:t>
            </a:r>
            <a:r>
              <a:rPr lang="en-US" sz="1400" dirty="0" err="1"/>
              <a:t>raakt</a:t>
            </a:r>
            <a:r>
              <a:rPr lang="en-US" sz="1400" dirty="0"/>
              <a:t> de </a:t>
            </a:r>
            <a:r>
              <a:rPr lang="en-US" sz="1400" b="1" dirty="0" err="1"/>
              <a:t>kernvragen</a:t>
            </a:r>
            <a:r>
              <a:rPr lang="en-US" sz="1400" dirty="0"/>
              <a:t> over wat </a:t>
            </a:r>
            <a:r>
              <a:rPr lang="en-US" sz="1400" dirty="0" err="1"/>
              <a:t>voor</a:t>
            </a:r>
            <a:r>
              <a:rPr lang="en-US" sz="1400" dirty="0"/>
              <a:t> Nederland we </a:t>
            </a:r>
            <a:r>
              <a:rPr lang="en-US" sz="1400" dirty="0" err="1"/>
              <a:t>willen</a:t>
            </a:r>
            <a:r>
              <a:rPr lang="en-US" sz="1400" dirty="0"/>
              <a:t>,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vraagt</a:t>
            </a:r>
            <a:r>
              <a:rPr lang="en-US" sz="1400" dirty="0"/>
              <a:t> </a:t>
            </a:r>
            <a:r>
              <a:rPr lang="en-US" sz="1400" dirty="0" err="1"/>
              <a:t>gedegen</a:t>
            </a:r>
            <a:r>
              <a:rPr lang="en-US" sz="1400" dirty="0"/>
              <a:t>, </a:t>
            </a:r>
            <a:r>
              <a:rPr lang="en-US" sz="1400" dirty="0" err="1"/>
              <a:t>doorstastende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tijdige</a:t>
            </a:r>
            <a:r>
              <a:rPr lang="en-US" sz="1400" dirty="0"/>
              <a:t> </a:t>
            </a:r>
            <a:r>
              <a:rPr lang="en-US" sz="1400" b="1" dirty="0" err="1"/>
              <a:t>politieke</a:t>
            </a:r>
            <a:r>
              <a:rPr lang="en-US" sz="1400" b="1" dirty="0"/>
              <a:t> </a:t>
            </a:r>
            <a:r>
              <a:rPr lang="en-US" sz="1400" b="1" dirty="0" err="1"/>
              <a:t>keuzes</a:t>
            </a:r>
            <a:r>
              <a:rPr lang="en-US" sz="14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92D959-06BD-4C32-8471-756BA03ED4DF}"/>
              </a:ext>
            </a:extLst>
          </p:cNvPr>
          <p:cNvSpPr txBox="1"/>
          <p:nvPr/>
        </p:nvSpPr>
        <p:spPr>
          <a:xfrm>
            <a:off x="1623796" y="3646688"/>
            <a:ext cx="8839640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en-US" dirty="0" err="1"/>
              <a:t>Normering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beprijzing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b="1" dirty="0" err="1"/>
              <a:t>duidelijkheid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b="1" dirty="0" err="1"/>
              <a:t>hogere</a:t>
            </a:r>
            <a:r>
              <a:rPr lang="en-US" b="1" dirty="0"/>
              <a:t> </a:t>
            </a:r>
            <a:r>
              <a:rPr lang="en-US" b="1" dirty="0" err="1"/>
              <a:t>prijs</a:t>
            </a:r>
            <a:r>
              <a:rPr lang="en-US" b="1" dirty="0"/>
              <a:t> </a:t>
            </a:r>
            <a:r>
              <a:rPr lang="en-US" b="1" dirty="0" err="1"/>
              <a:t>vervuiling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daarmee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om het </a:t>
            </a:r>
            <a:r>
              <a:rPr lang="en-US" b="1" dirty="0"/>
              <a:t>tempo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borgen</a:t>
            </a:r>
            <a:r>
              <a:rPr lang="en-US" dirty="0"/>
              <a:t>. </a:t>
            </a:r>
          </a:p>
          <a:p>
            <a: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</a:pPr>
            <a:r>
              <a:rPr lang="nl-NL" dirty="0"/>
              <a:t>Daarnaast zijn </a:t>
            </a:r>
            <a:r>
              <a:rPr lang="nl-NL" b="1" dirty="0"/>
              <a:t>investeringen en subsidies </a:t>
            </a:r>
            <a:r>
              <a:rPr lang="nl-NL" dirty="0"/>
              <a:t>nodig om ook aan randvoorwaarden te voldoen en de transitie mogelijk te maken.</a:t>
            </a:r>
            <a:endParaRPr 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26666-EAD4-4965-BB4F-BC81F9AD145A}"/>
              </a:ext>
            </a:extLst>
          </p:cNvPr>
          <p:cNvSpPr txBox="1"/>
          <p:nvPr/>
        </p:nvSpPr>
        <p:spPr>
          <a:xfrm>
            <a:off x="1623796" y="5072723"/>
            <a:ext cx="8937830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en-US" dirty="0"/>
              <a:t>De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b="1" dirty="0" err="1"/>
              <a:t>beleidsmix</a:t>
            </a:r>
            <a:r>
              <a:rPr lang="en-US" dirty="0"/>
              <a:t> is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sterk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op subsidies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uitlokken</a:t>
            </a:r>
            <a:r>
              <a:rPr lang="en-US" dirty="0"/>
              <a:t> van </a:t>
            </a:r>
            <a:r>
              <a:rPr lang="en-US" dirty="0" err="1"/>
              <a:t>vrijwillige</a:t>
            </a:r>
            <a:r>
              <a:rPr lang="en-US" dirty="0"/>
              <a:t> </a:t>
            </a:r>
            <a:r>
              <a:rPr lang="en-US" dirty="0" err="1"/>
              <a:t>aanpassingen</a:t>
            </a:r>
            <a:r>
              <a:rPr lang="en-US" dirty="0"/>
              <a:t>.</a:t>
            </a:r>
          </a:p>
          <a:p>
            <a:r>
              <a:rPr lang="en-US" dirty="0"/>
              <a:t>In alle </a:t>
            </a:r>
            <a:r>
              <a:rPr lang="en-US" dirty="0" err="1"/>
              <a:t>sectoren</a:t>
            </a:r>
            <a:r>
              <a:rPr lang="en-US" dirty="0"/>
              <a:t> </a:t>
            </a:r>
            <a:r>
              <a:rPr lang="en-US" dirty="0" err="1"/>
              <a:t>daarmee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normering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beprijzing </a:t>
            </a:r>
            <a:r>
              <a:rPr lang="en-US" dirty="0" err="1"/>
              <a:t>nodig</a:t>
            </a:r>
            <a:r>
              <a:rPr lang="en-US" dirty="0"/>
              <a:t>. Per sector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precieze</a:t>
            </a:r>
            <a:r>
              <a:rPr lang="en-US" dirty="0"/>
              <a:t> </a:t>
            </a:r>
            <a:r>
              <a:rPr lang="en-US" b="1" dirty="0" err="1"/>
              <a:t>uitdagingen</a:t>
            </a:r>
            <a:r>
              <a:rPr lang="en-US" b="1" dirty="0"/>
              <a:t> </a:t>
            </a:r>
            <a:r>
              <a:rPr lang="en-US" dirty="0" err="1"/>
              <a:t>anders</a:t>
            </a:r>
            <a:r>
              <a:rPr lang="en-US" dirty="0"/>
              <a:t>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26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4">
            <a:extLst>
              <a:ext uri="{FF2B5EF4-FFF2-40B4-BE49-F238E27FC236}">
                <a16:creationId xmlns:a16="http://schemas.microsoft.com/office/drawing/2014/main" id="{203549E8-B61D-94A7-F811-9EDE47D99546}"/>
              </a:ext>
            </a:extLst>
          </p:cNvPr>
          <p:cNvSpPr/>
          <p:nvPr/>
        </p:nvSpPr>
        <p:spPr>
          <a:xfrm>
            <a:off x="591172" y="2508391"/>
            <a:ext cx="10191383" cy="3528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DD53B-F652-47C1-9C3A-D12820C1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3200" dirty="0"/>
              <a:t>Hoe kan de opgave worden ingevuld? (I)</a:t>
            </a:r>
            <a:br>
              <a:rPr lang="nl-NL" sz="3600" dirty="0"/>
            </a:br>
            <a:r>
              <a:rPr lang="nl-NL" sz="2400" i="1" dirty="0"/>
              <a:t>Overkoepelend</a:t>
            </a:r>
            <a:endParaRPr lang="nl-NL" sz="3600" dirty="0"/>
          </a:p>
        </p:txBody>
      </p:sp>
      <p:grpSp>
        <p:nvGrpSpPr>
          <p:cNvPr id="19" name="Group 33">
            <a:extLst>
              <a:ext uri="{FF2B5EF4-FFF2-40B4-BE49-F238E27FC236}">
                <a16:creationId xmlns:a16="http://schemas.microsoft.com/office/drawing/2014/main" id="{01C1B972-A0A4-42A2-BFDC-0A1553292737}"/>
              </a:ext>
            </a:extLst>
          </p:cNvPr>
          <p:cNvGrpSpPr/>
          <p:nvPr/>
        </p:nvGrpSpPr>
        <p:grpSpPr>
          <a:xfrm>
            <a:off x="635000" y="2703585"/>
            <a:ext cx="9644328" cy="573569"/>
            <a:chOff x="882624" y="2732461"/>
            <a:chExt cx="6324058" cy="573569"/>
          </a:xfrm>
        </p:grpSpPr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A00C6957-A5FB-4764-B2F9-4606DD1D09BD}"/>
                </a:ext>
              </a:extLst>
            </p:cNvPr>
            <p:cNvSpPr txBox="1"/>
            <p:nvPr/>
          </p:nvSpPr>
          <p:spPr>
            <a:xfrm>
              <a:off x="1430955" y="2747304"/>
              <a:ext cx="5775727" cy="5355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</a:pPr>
              <a:r>
                <a:rPr lang="en-US" sz="1600" dirty="0"/>
                <a:t>Op basis van de </a:t>
              </a:r>
              <a:r>
                <a:rPr lang="en-US" sz="1600" dirty="0" err="1"/>
                <a:t>uitdagingen</a:t>
              </a:r>
              <a:r>
                <a:rPr lang="en-US" sz="1600" dirty="0"/>
                <a:t> </a:t>
              </a:r>
              <a:r>
                <a:rPr lang="en-US" sz="1600" dirty="0" err="1"/>
                <a:t>en</a:t>
              </a:r>
              <a:r>
                <a:rPr lang="en-US" sz="1600" dirty="0"/>
                <a:t> het </a:t>
              </a:r>
              <a:r>
                <a:rPr lang="en-US" sz="1600" dirty="0" err="1"/>
                <a:t>reductiepotentieel</a:t>
              </a:r>
              <a:r>
                <a:rPr lang="en-US" sz="1600" dirty="0"/>
                <a:t> per sector is </a:t>
              </a:r>
              <a:r>
                <a:rPr lang="en-US" sz="1600" dirty="0" err="1"/>
                <a:t>een</a:t>
              </a:r>
              <a:r>
                <a:rPr lang="en-US" sz="1600" dirty="0"/>
                <a:t> </a:t>
              </a:r>
              <a:r>
                <a:rPr lang="en-US" sz="1600" b="1" dirty="0" err="1"/>
                <a:t>centraal</a:t>
              </a:r>
              <a:r>
                <a:rPr lang="en-US" sz="1600" b="1" dirty="0"/>
                <a:t> </a:t>
              </a:r>
              <a:r>
                <a:rPr lang="en-US" sz="1600" b="1" dirty="0" err="1"/>
                <a:t>beleidspakket</a:t>
              </a:r>
              <a:r>
                <a:rPr lang="en-US" sz="1600" b="1" dirty="0"/>
                <a:t> </a:t>
              </a:r>
              <a:r>
                <a:rPr lang="en-US" sz="1600" dirty="0" err="1"/>
                <a:t>opgesteld</a:t>
              </a:r>
              <a:r>
                <a:rPr lang="en-US" sz="1600" dirty="0"/>
                <a:t>. </a:t>
              </a:r>
            </a:p>
          </p:txBody>
        </p:sp>
        <p:grpSp>
          <p:nvGrpSpPr>
            <p:cNvPr id="23" name="Group 19">
              <a:extLst>
                <a:ext uri="{FF2B5EF4-FFF2-40B4-BE49-F238E27FC236}">
                  <a16:creationId xmlns:a16="http://schemas.microsoft.com/office/drawing/2014/main" id="{50FF465B-D6FE-4408-ADCB-24C190CCD4CF}"/>
                </a:ext>
              </a:extLst>
            </p:cNvPr>
            <p:cNvGrpSpPr/>
            <p:nvPr/>
          </p:nvGrpSpPr>
          <p:grpSpPr>
            <a:xfrm>
              <a:off x="882624" y="2732461"/>
              <a:ext cx="462012" cy="573569"/>
              <a:chOff x="2656136" y="2355559"/>
              <a:chExt cx="462012" cy="573569"/>
            </a:xfrm>
          </p:grpSpPr>
          <p:sp>
            <p:nvSpPr>
              <p:cNvPr id="24" name="Rectangle 18">
                <a:extLst>
                  <a:ext uri="{FF2B5EF4-FFF2-40B4-BE49-F238E27FC236}">
                    <a16:creationId xmlns:a16="http://schemas.microsoft.com/office/drawing/2014/main" id="{A16988C4-81BE-4348-BA46-499F0D49D2DC}"/>
                  </a:ext>
                </a:extLst>
              </p:cNvPr>
              <p:cNvSpPr/>
              <p:nvPr/>
            </p:nvSpPr>
            <p:spPr>
              <a:xfrm>
                <a:off x="2656136" y="2355559"/>
                <a:ext cx="462012" cy="573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/>
              </a:p>
            </p:txBody>
          </p:sp>
          <p:grpSp>
            <p:nvGrpSpPr>
              <p:cNvPr id="25" name="Group 17">
                <a:extLst>
                  <a:ext uri="{FF2B5EF4-FFF2-40B4-BE49-F238E27FC236}">
                    <a16:creationId xmlns:a16="http://schemas.microsoft.com/office/drawing/2014/main" id="{D6920C4D-9277-4A97-BE70-D19DA8395FAE}"/>
                  </a:ext>
                </a:extLst>
              </p:cNvPr>
              <p:cNvGrpSpPr/>
              <p:nvPr/>
            </p:nvGrpSpPr>
            <p:grpSpPr>
              <a:xfrm>
                <a:off x="2713486" y="2473562"/>
                <a:ext cx="352972" cy="337563"/>
                <a:chOff x="4475747" y="1905802"/>
                <a:chExt cx="352972" cy="337563"/>
              </a:xfrm>
            </p:grpSpPr>
            <p:sp>
              <p:nvSpPr>
                <p:cNvPr id="26" name="Arrow: Chevron 15">
                  <a:extLst>
                    <a:ext uri="{FF2B5EF4-FFF2-40B4-BE49-F238E27FC236}">
                      <a16:creationId xmlns:a16="http://schemas.microsoft.com/office/drawing/2014/main" id="{22D3C75B-C0E2-41AA-9D9C-F14E847E731E}"/>
                    </a:ext>
                  </a:extLst>
                </p:cNvPr>
                <p:cNvSpPr/>
                <p:nvPr/>
              </p:nvSpPr>
              <p:spPr>
                <a:xfrm>
                  <a:off x="4475747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Arrow: Chevron 16">
                  <a:extLst>
                    <a:ext uri="{FF2B5EF4-FFF2-40B4-BE49-F238E27FC236}">
                      <a16:creationId xmlns:a16="http://schemas.microsoft.com/office/drawing/2014/main" id="{0A9D84AA-8703-412C-BE61-23194994EB90}"/>
                    </a:ext>
                  </a:extLst>
                </p:cNvPr>
                <p:cNvSpPr/>
                <p:nvPr/>
              </p:nvSpPr>
              <p:spPr>
                <a:xfrm>
                  <a:off x="4630153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7" name="Group 33">
            <a:extLst>
              <a:ext uri="{FF2B5EF4-FFF2-40B4-BE49-F238E27FC236}">
                <a16:creationId xmlns:a16="http://schemas.microsoft.com/office/drawing/2014/main" id="{A1EED562-55A1-41EA-A2BA-476A060F6E92}"/>
              </a:ext>
            </a:extLst>
          </p:cNvPr>
          <p:cNvGrpSpPr/>
          <p:nvPr/>
        </p:nvGrpSpPr>
        <p:grpSpPr>
          <a:xfrm>
            <a:off x="634999" y="3420402"/>
            <a:ext cx="9644329" cy="757130"/>
            <a:chOff x="882624" y="2636504"/>
            <a:chExt cx="6324058" cy="757130"/>
          </a:xfrm>
        </p:grpSpPr>
        <p:sp>
          <p:nvSpPr>
            <p:cNvPr id="58" name="TextBox 13">
              <a:extLst>
                <a:ext uri="{FF2B5EF4-FFF2-40B4-BE49-F238E27FC236}">
                  <a16:creationId xmlns:a16="http://schemas.microsoft.com/office/drawing/2014/main" id="{A8AF697D-D6F0-4D41-8B4D-C3F6CF699337}"/>
                </a:ext>
              </a:extLst>
            </p:cNvPr>
            <p:cNvSpPr txBox="1"/>
            <p:nvPr/>
          </p:nvSpPr>
          <p:spPr>
            <a:xfrm>
              <a:off x="1430955" y="2636504"/>
              <a:ext cx="5775727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</a:pPr>
              <a:r>
                <a:rPr lang="en-US" sz="1600" dirty="0" err="1"/>
                <a:t>Deze</a:t>
              </a:r>
              <a:r>
                <a:rPr lang="en-US" sz="1600" dirty="0"/>
                <a:t> </a:t>
              </a:r>
              <a:r>
                <a:rPr lang="en-US" sz="1600" dirty="0" err="1"/>
                <a:t>maatregelen</a:t>
              </a:r>
              <a:r>
                <a:rPr lang="en-US" sz="1600" dirty="0"/>
                <a:t> </a:t>
              </a:r>
              <a:r>
                <a:rPr lang="en-US" sz="1600" dirty="0" err="1"/>
                <a:t>komen</a:t>
              </a:r>
              <a:r>
                <a:rPr lang="en-US" sz="1600" dirty="0"/>
                <a:t> </a:t>
              </a:r>
              <a:r>
                <a:rPr lang="en-US" sz="1600" dirty="0" err="1"/>
                <a:t>uit</a:t>
              </a:r>
              <a:r>
                <a:rPr lang="en-US" sz="1600" dirty="0"/>
                <a:t> </a:t>
              </a:r>
              <a:r>
                <a:rPr lang="en-US" sz="1600" dirty="0" err="1"/>
                <a:t>een</a:t>
              </a:r>
              <a:r>
                <a:rPr lang="en-US" sz="1600" dirty="0"/>
                <a:t> </a:t>
              </a:r>
              <a:r>
                <a:rPr lang="en-US" sz="1600" b="1" dirty="0"/>
                <a:t>brede </a:t>
              </a:r>
              <a:r>
                <a:rPr lang="en-US" sz="1600" b="1" dirty="0" err="1"/>
                <a:t>inventarisatie</a:t>
              </a:r>
              <a:r>
                <a:rPr lang="en-US" sz="1600" dirty="0"/>
                <a:t>, </a:t>
              </a:r>
              <a:r>
                <a:rPr lang="en-US" sz="1600" dirty="0" err="1"/>
                <a:t>waarbij</a:t>
              </a:r>
              <a:r>
                <a:rPr lang="en-US" sz="1600" dirty="0"/>
                <a:t> </a:t>
              </a:r>
              <a:r>
                <a:rPr lang="en-US" sz="1600" dirty="0" err="1"/>
                <a:t>ook</a:t>
              </a:r>
              <a:r>
                <a:rPr lang="en-US" sz="1600" dirty="0"/>
                <a:t> de </a:t>
              </a:r>
              <a:r>
                <a:rPr lang="en-US" sz="1600" dirty="0" err="1"/>
                <a:t>publieke</a:t>
              </a:r>
              <a:r>
                <a:rPr lang="en-US" sz="1600" dirty="0"/>
                <a:t> input </a:t>
              </a:r>
              <a:r>
                <a:rPr lang="en-US" sz="1600" dirty="0" err="1"/>
                <a:t>voor</a:t>
              </a:r>
              <a:r>
                <a:rPr lang="en-US" sz="1600" dirty="0"/>
                <a:t> het </a:t>
              </a:r>
              <a:r>
                <a:rPr lang="en-US" sz="1600" b="1" dirty="0"/>
                <a:t>Beleidsprogramma Klimaat </a:t>
              </a:r>
              <a:r>
                <a:rPr lang="en-US" sz="1600" dirty="0"/>
                <a:t>is </a:t>
              </a:r>
              <a:r>
                <a:rPr lang="en-US" sz="1600" dirty="0" err="1"/>
                <a:t>meegenomen</a:t>
              </a:r>
              <a:r>
                <a:rPr lang="en-US" sz="1600" dirty="0"/>
                <a:t>.</a:t>
              </a:r>
            </a:p>
          </p:txBody>
        </p:sp>
        <p:grpSp>
          <p:nvGrpSpPr>
            <p:cNvPr id="59" name="Group 19">
              <a:extLst>
                <a:ext uri="{FF2B5EF4-FFF2-40B4-BE49-F238E27FC236}">
                  <a16:creationId xmlns:a16="http://schemas.microsoft.com/office/drawing/2014/main" id="{7397B582-BC71-44FF-A097-8290ED92662E}"/>
                </a:ext>
              </a:extLst>
            </p:cNvPr>
            <p:cNvGrpSpPr/>
            <p:nvPr/>
          </p:nvGrpSpPr>
          <p:grpSpPr>
            <a:xfrm>
              <a:off x="882624" y="2732461"/>
              <a:ext cx="462012" cy="573569"/>
              <a:chOff x="2656136" y="2355559"/>
              <a:chExt cx="462012" cy="573569"/>
            </a:xfrm>
          </p:grpSpPr>
          <p:sp>
            <p:nvSpPr>
              <p:cNvPr id="60" name="Rectangle 18">
                <a:extLst>
                  <a:ext uri="{FF2B5EF4-FFF2-40B4-BE49-F238E27FC236}">
                    <a16:creationId xmlns:a16="http://schemas.microsoft.com/office/drawing/2014/main" id="{C5E0F324-1CB2-495D-A89B-47B967103B35}"/>
                  </a:ext>
                </a:extLst>
              </p:cNvPr>
              <p:cNvSpPr/>
              <p:nvPr/>
            </p:nvSpPr>
            <p:spPr>
              <a:xfrm>
                <a:off x="2656136" y="2355559"/>
                <a:ext cx="462012" cy="573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 dirty="0"/>
              </a:p>
            </p:txBody>
          </p:sp>
          <p:grpSp>
            <p:nvGrpSpPr>
              <p:cNvPr id="61" name="Group 17">
                <a:extLst>
                  <a:ext uri="{FF2B5EF4-FFF2-40B4-BE49-F238E27FC236}">
                    <a16:creationId xmlns:a16="http://schemas.microsoft.com/office/drawing/2014/main" id="{777E2C67-02C9-40C7-ABA1-AF5A1B839561}"/>
                  </a:ext>
                </a:extLst>
              </p:cNvPr>
              <p:cNvGrpSpPr/>
              <p:nvPr/>
            </p:nvGrpSpPr>
            <p:grpSpPr>
              <a:xfrm>
                <a:off x="2713486" y="2473562"/>
                <a:ext cx="352972" cy="337563"/>
                <a:chOff x="4475747" y="1905802"/>
                <a:chExt cx="352972" cy="337563"/>
              </a:xfrm>
            </p:grpSpPr>
            <p:sp>
              <p:nvSpPr>
                <p:cNvPr id="62" name="Arrow: Chevron 15">
                  <a:extLst>
                    <a:ext uri="{FF2B5EF4-FFF2-40B4-BE49-F238E27FC236}">
                      <a16:creationId xmlns:a16="http://schemas.microsoft.com/office/drawing/2014/main" id="{3F30A39C-2062-438D-A3A5-50BB2415F37C}"/>
                    </a:ext>
                  </a:extLst>
                </p:cNvPr>
                <p:cNvSpPr/>
                <p:nvPr/>
              </p:nvSpPr>
              <p:spPr>
                <a:xfrm>
                  <a:off x="4475747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Arrow: Chevron 16">
                  <a:extLst>
                    <a:ext uri="{FF2B5EF4-FFF2-40B4-BE49-F238E27FC236}">
                      <a16:creationId xmlns:a16="http://schemas.microsoft.com/office/drawing/2014/main" id="{1C93E076-159A-4943-A362-970AE373C954}"/>
                    </a:ext>
                  </a:extLst>
                </p:cNvPr>
                <p:cNvSpPr/>
                <p:nvPr/>
              </p:nvSpPr>
              <p:spPr>
                <a:xfrm>
                  <a:off x="4630153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2" name="Group 33">
            <a:extLst>
              <a:ext uri="{FF2B5EF4-FFF2-40B4-BE49-F238E27FC236}">
                <a16:creationId xmlns:a16="http://schemas.microsoft.com/office/drawing/2014/main" id="{E6379B78-2D16-48AA-83CE-700619629AD4}"/>
              </a:ext>
            </a:extLst>
          </p:cNvPr>
          <p:cNvGrpSpPr/>
          <p:nvPr/>
        </p:nvGrpSpPr>
        <p:grpSpPr>
          <a:xfrm>
            <a:off x="635000" y="4233174"/>
            <a:ext cx="9644328" cy="757130"/>
            <a:chOff x="882624" y="2636502"/>
            <a:chExt cx="6324058" cy="757130"/>
          </a:xfrm>
        </p:grpSpPr>
        <p:sp>
          <p:nvSpPr>
            <p:cNvPr id="73" name="TextBox 13">
              <a:extLst>
                <a:ext uri="{FF2B5EF4-FFF2-40B4-BE49-F238E27FC236}">
                  <a16:creationId xmlns:a16="http://schemas.microsoft.com/office/drawing/2014/main" id="{759B28AA-138B-4AAB-B9F0-F18D3572D125}"/>
                </a:ext>
              </a:extLst>
            </p:cNvPr>
            <p:cNvSpPr txBox="1"/>
            <p:nvPr/>
          </p:nvSpPr>
          <p:spPr>
            <a:xfrm>
              <a:off x="1430955" y="2636502"/>
              <a:ext cx="5775727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</a:pPr>
              <a:r>
                <a:rPr lang="en-US" sz="1600" dirty="0" err="1"/>
                <a:t>Daarnaast</a:t>
              </a:r>
              <a:r>
                <a:rPr lang="en-US" sz="1600" dirty="0"/>
                <a:t> </a:t>
              </a:r>
              <a:r>
                <a:rPr lang="nl-NL" sz="1600" dirty="0"/>
                <a:t>zijn er </a:t>
              </a:r>
              <a:r>
                <a:rPr lang="nl-NL" sz="1600" b="1" dirty="0"/>
                <a:t>twee</a:t>
              </a:r>
              <a:r>
                <a:rPr lang="nl-NL" sz="1600" dirty="0"/>
                <a:t> </a:t>
              </a:r>
              <a:r>
                <a:rPr lang="nl-NL" sz="1600" b="1" dirty="0"/>
                <a:t>alternatieve pakketten</a:t>
              </a:r>
              <a:r>
                <a:rPr lang="nl-NL" sz="1600" dirty="0"/>
                <a:t>: één waarbij de landbouw en één waarbij de ETS1-sector tot 2030 relatief wordt ontzien.</a:t>
              </a:r>
              <a:r>
                <a:rPr lang="en-US" sz="1600" dirty="0"/>
                <a:t> </a:t>
              </a:r>
            </a:p>
          </p:txBody>
        </p:sp>
        <p:grpSp>
          <p:nvGrpSpPr>
            <p:cNvPr id="74" name="Group 19">
              <a:extLst>
                <a:ext uri="{FF2B5EF4-FFF2-40B4-BE49-F238E27FC236}">
                  <a16:creationId xmlns:a16="http://schemas.microsoft.com/office/drawing/2014/main" id="{4BF31F11-BB8C-497C-8B54-943DF87925ED}"/>
                </a:ext>
              </a:extLst>
            </p:cNvPr>
            <p:cNvGrpSpPr/>
            <p:nvPr/>
          </p:nvGrpSpPr>
          <p:grpSpPr>
            <a:xfrm>
              <a:off x="882624" y="2732461"/>
              <a:ext cx="462012" cy="573569"/>
              <a:chOff x="2656136" y="2355559"/>
              <a:chExt cx="462012" cy="573569"/>
            </a:xfrm>
          </p:grpSpPr>
          <p:sp>
            <p:nvSpPr>
              <p:cNvPr id="75" name="Rectangle 18">
                <a:extLst>
                  <a:ext uri="{FF2B5EF4-FFF2-40B4-BE49-F238E27FC236}">
                    <a16:creationId xmlns:a16="http://schemas.microsoft.com/office/drawing/2014/main" id="{F81C90F1-3595-445F-8B81-D32D8D157D23}"/>
                  </a:ext>
                </a:extLst>
              </p:cNvPr>
              <p:cNvSpPr/>
              <p:nvPr/>
            </p:nvSpPr>
            <p:spPr>
              <a:xfrm>
                <a:off x="2656136" y="2355559"/>
                <a:ext cx="462012" cy="573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/>
              </a:p>
            </p:txBody>
          </p:sp>
          <p:grpSp>
            <p:nvGrpSpPr>
              <p:cNvPr id="76" name="Group 17">
                <a:extLst>
                  <a:ext uri="{FF2B5EF4-FFF2-40B4-BE49-F238E27FC236}">
                    <a16:creationId xmlns:a16="http://schemas.microsoft.com/office/drawing/2014/main" id="{ECB4C160-502C-4535-9573-F453353FCE72}"/>
                  </a:ext>
                </a:extLst>
              </p:cNvPr>
              <p:cNvGrpSpPr/>
              <p:nvPr/>
            </p:nvGrpSpPr>
            <p:grpSpPr>
              <a:xfrm>
                <a:off x="2713486" y="2473562"/>
                <a:ext cx="352972" cy="337563"/>
                <a:chOff x="4475747" y="1905802"/>
                <a:chExt cx="352972" cy="337563"/>
              </a:xfrm>
            </p:grpSpPr>
            <p:sp>
              <p:nvSpPr>
                <p:cNvPr id="77" name="Arrow: Chevron 15">
                  <a:extLst>
                    <a:ext uri="{FF2B5EF4-FFF2-40B4-BE49-F238E27FC236}">
                      <a16:creationId xmlns:a16="http://schemas.microsoft.com/office/drawing/2014/main" id="{7413B99E-4B3B-49E0-A5CA-7ABB0D57A1C9}"/>
                    </a:ext>
                  </a:extLst>
                </p:cNvPr>
                <p:cNvSpPr/>
                <p:nvPr/>
              </p:nvSpPr>
              <p:spPr>
                <a:xfrm>
                  <a:off x="4475747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Arrow: Chevron 16">
                  <a:extLst>
                    <a:ext uri="{FF2B5EF4-FFF2-40B4-BE49-F238E27FC236}">
                      <a16:creationId xmlns:a16="http://schemas.microsoft.com/office/drawing/2014/main" id="{445177AE-D83E-4AA7-AB80-6378344FD359}"/>
                    </a:ext>
                  </a:extLst>
                </p:cNvPr>
                <p:cNvSpPr/>
                <p:nvPr/>
              </p:nvSpPr>
              <p:spPr>
                <a:xfrm>
                  <a:off x="4630153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9" name="Group 33">
            <a:extLst>
              <a:ext uri="{FF2B5EF4-FFF2-40B4-BE49-F238E27FC236}">
                <a16:creationId xmlns:a16="http://schemas.microsoft.com/office/drawing/2014/main" id="{AAEC0CA5-DFAD-4DF9-9377-D25DD58B23F1}"/>
              </a:ext>
            </a:extLst>
          </p:cNvPr>
          <p:cNvGrpSpPr/>
          <p:nvPr/>
        </p:nvGrpSpPr>
        <p:grpSpPr>
          <a:xfrm>
            <a:off x="635000" y="5019574"/>
            <a:ext cx="9644328" cy="757130"/>
            <a:chOff x="882624" y="2636504"/>
            <a:chExt cx="6324058" cy="757130"/>
          </a:xfrm>
        </p:grpSpPr>
        <p:sp>
          <p:nvSpPr>
            <p:cNvPr id="80" name="TextBox 13">
              <a:extLst>
                <a:ext uri="{FF2B5EF4-FFF2-40B4-BE49-F238E27FC236}">
                  <a16:creationId xmlns:a16="http://schemas.microsoft.com/office/drawing/2014/main" id="{7B2E9CC2-79A6-4E4A-8F89-3E139C2D6D98}"/>
                </a:ext>
              </a:extLst>
            </p:cNvPr>
            <p:cNvSpPr txBox="1"/>
            <p:nvPr/>
          </p:nvSpPr>
          <p:spPr>
            <a:xfrm>
              <a:off x="1430955" y="2636504"/>
              <a:ext cx="5775727" cy="7571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buClr>
                  <a:schemeClr val="tx2"/>
                </a:buClr>
                <a:buSzPct val="100000"/>
              </a:pPr>
              <a:r>
                <a:rPr lang="en-US" sz="1600" dirty="0" err="1"/>
                <a:t>Daarnaast</a:t>
              </a:r>
              <a:r>
                <a:rPr lang="en-US" sz="1600" dirty="0"/>
                <a:t> </a:t>
              </a:r>
              <a:r>
                <a:rPr lang="en-US" sz="1600" dirty="0" err="1"/>
                <a:t>wordt</a:t>
              </a:r>
              <a:r>
                <a:rPr lang="en-US" sz="1600" dirty="0"/>
                <a:t> </a:t>
              </a:r>
              <a:r>
                <a:rPr lang="en-US" sz="1600" dirty="0" err="1"/>
                <a:t>uiteengezet</a:t>
              </a:r>
              <a:r>
                <a:rPr lang="en-US" sz="1600" dirty="0"/>
                <a:t> hoe </a:t>
              </a:r>
              <a:r>
                <a:rPr lang="en-US" sz="1600" dirty="0" err="1"/>
                <a:t>een</a:t>
              </a:r>
              <a:r>
                <a:rPr lang="en-US" sz="1600" dirty="0"/>
                <a:t> </a:t>
              </a:r>
              <a:r>
                <a:rPr lang="en-US" sz="1600" dirty="0" err="1"/>
                <a:t>nationaal</a:t>
              </a:r>
              <a:r>
                <a:rPr lang="en-US" sz="1600" dirty="0"/>
                <a:t> </a:t>
              </a:r>
              <a:r>
                <a:rPr lang="en-US" sz="1600" dirty="0" err="1"/>
                <a:t>emissieplafond</a:t>
              </a:r>
              <a:r>
                <a:rPr lang="en-US" sz="1600" dirty="0"/>
                <a:t> de </a:t>
              </a:r>
              <a:r>
                <a:rPr lang="en-US" sz="1600" b="1" dirty="0" err="1"/>
                <a:t>zekerheid</a:t>
              </a:r>
              <a:r>
                <a:rPr lang="en-US" sz="1600" dirty="0"/>
                <a:t> over het </a:t>
              </a:r>
              <a:r>
                <a:rPr lang="en-US" sz="1600" dirty="0" err="1"/>
                <a:t>halen</a:t>
              </a:r>
              <a:r>
                <a:rPr lang="en-US" sz="1600" dirty="0"/>
                <a:t> van de </a:t>
              </a:r>
              <a:r>
                <a:rPr lang="en-US" sz="1600" dirty="0" err="1"/>
                <a:t>klimaatdoelen</a:t>
              </a:r>
              <a:r>
                <a:rPr lang="en-US" sz="1600" dirty="0"/>
                <a:t> </a:t>
              </a:r>
              <a:r>
                <a:rPr lang="en-US" sz="1600" dirty="0" err="1"/>
                <a:t>kan</a:t>
              </a:r>
              <a:r>
                <a:rPr lang="en-US" sz="1600" dirty="0"/>
                <a:t> </a:t>
              </a:r>
              <a:r>
                <a:rPr lang="en-US" sz="1600" dirty="0" err="1"/>
                <a:t>vergroten</a:t>
              </a:r>
              <a:r>
                <a:rPr lang="en-US" sz="1600" dirty="0"/>
                <a:t>. </a:t>
              </a:r>
            </a:p>
          </p:txBody>
        </p:sp>
        <p:grpSp>
          <p:nvGrpSpPr>
            <p:cNvPr id="81" name="Group 19">
              <a:extLst>
                <a:ext uri="{FF2B5EF4-FFF2-40B4-BE49-F238E27FC236}">
                  <a16:creationId xmlns:a16="http://schemas.microsoft.com/office/drawing/2014/main" id="{DA58E13F-18FD-49D9-8B9C-56826DA31D44}"/>
                </a:ext>
              </a:extLst>
            </p:cNvPr>
            <p:cNvGrpSpPr/>
            <p:nvPr/>
          </p:nvGrpSpPr>
          <p:grpSpPr>
            <a:xfrm>
              <a:off x="882624" y="2732461"/>
              <a:ext cx="462012" cy="573569"/>
              <a:chOff x="2656136" y="2355559"/>
              <a:chExt cx="462012" cy="573569"/>
            </a:xfrm>
          </p:grpSpPr>
          <p:sp>
            <p:nvSpPr>
              <p:cNvPr id="82" name="Rectangle 18">
                <a:extLst>
                  <a:ext uri="{FF2B5EF4-FFF2-40B4-BE49-F238E27FC236}">
                    <a16:creationId xmlns:a16="http://schemas.microsoft.com/office/drawing/2014/main" id="{00502937-7110-4FE6-BEDC-416E155D2B15}"/>
                  </a:ext>
                </a:extLst>
              </p:cNvPr>
              <p:cNvSpPr/>
              <p:nvPr/>
            </p:nvSpPr>
            <p:spPr>
              <a:xfrm>
                <a:off x="2656136" y="2355559"/>
                <a:ext cx="462012" cy="573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600"/>
              </a:p>
            </p:txBody>
          </p:sp>
          <p:grpSp>
            <p:nvGrpSpPr>
              <p:cNvPr id="83" name="Group 17">
                <a:extLst>
                  <a:ext uri="{FF2B5EF4-FFF2-40B4-BE49-F238E27FC236}">
                    <a16:creationId xmlns:a16="http://schemas.microsoft.com/office/drawing/2014/main" id="{9F78EE7B-D1EC-44DB-9563-B5FBF80A5E3B}"/>
                  </a:ext>
                </a:extLst>
              </p:cNvPr>
              <p:cNvGrpSpPr/>
              <p:nvPr/>
            </p:nvGrpSpPr>
            <p:grpSpPr>
              <a:xfrm>
                <a:off x="2713486" y="2473562"/>
                <a:ext cx="352972" cy="337563"/>
                <a:chOff x="4475747" y="1905802"/>
                <a:chExt cx="352972" cy="337563"/>
              </a:xfrm>
            </p:grpSpPr>
            <p:sp>
              <p:nvSpPr>
                <p:cNvPr id="84" name="Arrow: Chevron 15">
                  <a:extLst>
                    <a:ext uri="{FF2B5EF4-FFF2-40B4-BE49-F238E27FC236}">
                      <a16:creationId xmlns:a16="http://schemas.microsoft.com/office/drawing/2014/main" id="{EF90D9F1-B187-4104-9BD5-DEE9E33D252E}"/>
                    </a:ext>
                  </a:extLst>
                </p:cNvPr>
                <p:cNvSpPr/>
                <p:nvPr/>
              </p:nvSpPr>
              <p:spPr>
                <a:xfrm>
                  <a:off x="4475747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Arrow: Chevron 16">
                  <a:extLst>
                    <a:ext uri="{FF2B5EF4-FFF2-40B4-BE49-F238E27FC236}">
                      <a16:creationId xmlns:a16="http://schemas.microsoft.com/office/drawing/2014/main" id="{70820CB1-A31A-4374-B9E3-8149955FE4E3}"/>
                    </a:ext>
                  </a:extLst>
                </p:cNvPr>
                <p:cNvSpPr/>
                <p:nvPr/>
              </p:nvSpPr>
              <p:spPr>
                <a:xfrm>
                  <a:off x="4630153" y="1905802"/>
                  <a:ext cx="198566" cy="337563"/>
                </a:xfrm>
                <a:prstGeom prst="chevron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8508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EDD53B-F652-47C1-9C3A-D12820C1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marL="0" indent="0">
              <a:buNone/>
            </a:pPr>
            <a:r>
              <a:rPr lang="nl-NL" dirty="0"/>
              <a:t>Hoe kan de opgave worden ingevuld? (II)</a:t>
            </a:r>
            <a:br>
              <a:rPr lang="nl-NL" sz="3600" dirty="0"/>
            </a:br>
            <a:r>
              <a:rPr lang="nl-NL" sz="2700" i="1" dirty="0"/>
              <a:t>Reductieopgave in het Beleidsprogramma Klimaat en centrale pakket</a:t>
            </a:r>
            <a:endParaRPr lang="nl-NL" sz="2700" dirty="0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FBE47E74-CA0E-4D53-B0E2-A20FDE400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682935"/>
              </p:ext>
            </p:extLst>
          </p:nvPr>
        </p:nvGraphicFramePr>
        <p:xfrm>
          <a:off x="993041" y="2130545"/>
          <a:ext cx="10205917" cy="423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89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C133E7-8AB7-44C9-9C8B-5D494714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sz="3600" dirty="0"/>
              <a:t>Sectorale analyse</a:t>
            </a:r>
            <a:br>
              <a:rPr lang="nl-NL" sz="3600" dirty="0"/>
            </a:br>
            <a:r>
              <a:rPr lang="nl-NL" sz="2700" i="1" dirty="0"/>
              <a:t>Gebouwde omgeving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A766-BF1A-4F53-A14D-0A953314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816C-E290-4D1D-A0AF-4D81D2D3CE64}"/>
              </a:ext>
            </a:extLst>
          </p:cNvPr>
          <p:cNvSpPr/>
          <p:nvPr/>
        </p:nvSpPr>
        <p:spPr>
          <a:xfrm>
            <a:off x="5126424" y="1274508"/>
            <a:ext cx="521774" cy="474933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17A7AD-BE16-4174-AB9B-011545613F2A}"/>
              </a:ext>
            </a:extLst>
          </p:cNvPr>
          <p:cNvSpPr txBox="1"/>
          <p:nvPr/>
        </p:nvSpPr>
        <p:spPr>
          <a:xfrm>
            <a:off x="634207" y="2220978"/>
            <a:ext cx="6466202" cy="3433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Analyse</a:t>
            </a:r>
          </a:p>
          <a:p>
            <a:r>
              <a:rPr lang="nl-NL" dirty="0"/>
              <a:t>Beleid kent weinig normering en is grotendeels gebaseerd op vrijwilligheid. </a:t>
            </a:r>
          </a:p>
          <a:p>
            <a:r>
              <a:rPr lang="nl-NL" dirty="0"/>
              <a:t>De huidige energieprijzen zorgen voor extra verduurzaming, maar gaan naar verwachting weer dalen. Daardoor is de terugverdientijd van verduurzaming onzeker. </a:t>
            </a:r>
          </a:p>
          <a:p>
            <a:r>
              <a:rPr lang="nl-NL" dirty="0"/>
              <a:t>De voorgenomen bijmengverplichting van groen gas levert naar verwachting niet het beoogde resultaat</a:t>
            </a:r>
          </a:p>
          <a:p>
            <a:pPr marL="0" indent="0">
              <a:buNone/>
            </a:pPr>
            <a:endParaRPr lang="nl-NL" dirty="0">
              <a:solidFill>
                <a:srgbClr val="007BB8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BB8"/>
                </a:solidFill>
              </a:rPr>
              <a:t>Beleidsvoorstellen centraal pakket</a:t>
            </a:r>
          </a:p>
          <a:p>
            <a:r>
              <a:rPr lang="nl-NL" dirty="0"/>
              <a:t>Isolatienormen aanscherpen voor koop- en huurwoningen</a:t>
            </a:r>
          </a:p>
          <a:p>
            <a:r>
              <a:rPr lang="nl-NL" dirty="0"/>
              <a:t>Energiebelasting aanpassen: hoger tarief gas, lager tarief elektra</a:t>
            </a:r>
          </a:p>
          <a:p>
            <a:endParaRPr lang="en-US" dirty="0"/>
          </a:p>
        </p:txBody>
      </p:sp>
      <p:sp>
        <p:nvSpPr>
          <p:cNvPr id="13" name="Oval 22">
            <a:extLst>
              <a:ext uri="{FF2B5EF4-FFF2-40B4-BE49-F238E27FC236}">
                <a16:creationId xmlns:a16="http://schemas.microsoft.com/office/drawing/2014/main" id="{55CCDD97-DC59-A58C-F934-BAFD9ED886B4}"/>
              </a:ext>
            </a:extLst>
          </p:cNvPr>
          <p:cNvSpPr/>
          <p:nvPr/>
        </p:nvSpPr>
        <p:spPr>
          <a:xfrm>
            <a:off x="4964083" y="1202635"/>
            <a:ext cx="850307" cy="65598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</a:ln>
          <a:effectLst/>
        </p:spPr>
        <p:txBody>
          <a:bodyPr lIns="72000" tIns="72000" rIns="72000" bIns="72000" rtlCol="0" anchor="t" anchorCtr="0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Freeform 159">
            <a:extLst>
              <a:ext uri="{FF2B5EF4-FFF2-40B4-BE49-F238E27FC236}">
                <a16:creationId xmlns:a16="http://schemas.microsoft.com/office/drawing/2014/main" id="{E5B98E02-A232-1ACC-02EB-6279CFD2E84F}"/>
              </a:ext>
            </a:extLst>
          </p:cNvPr>
          <p:cNvSpPr>
            <a:spLocks noEditPoints="1"/>
          </p:cNvSpPr>
          <p:nvPr/>
        </p:nvSpPr>
        <p:spPr bwMode="auto">
          <a:xfrm>
            <a:off x="5195187" y="1259634"/>
            <a:ext cx="384248" cy="533804"/>
          </a:xfrm>
          <a:custGeom>
            <a:avLst/>
            <a:gdLst>
              <a:gd name="T0" fmla="*/ 2147483646 w 54"/>
              <a:gd name="T1" fmla="*/ 2147483646 h 68"/>
              <a:gd name="T2" fmla="*/ 2147483646 w 54"/>
              <a:gd name="T3" fmla="*/ 0 h 68"/>
              <a:gd name="T4" fmla="*/ 2147483646 w 54"/>
              <a:gd name="T5" fmla="*/ 2147483646 h 68"/>
              <a:gd name="T6" fmla="*/ 2147483646 w 54"/>
              <a:gd name="T7" fmla="*/ 2147483646 h 68"/>
              <a:gd name="T8" fmla="*/ 2147483646 w 54"/>
              <a:gd name="T9" fmla="*/ 2147483646 h 68"/>
              <a:gd name="T10" fmla="*/ 2147483646 w 54"/>
              <a:gd name="T11" fmla="*/ 2147483646 h 68"/>
              <a:gd name="T12" fmla="*/ 2147483646 w 54"/>
              <a:gd name="T13" fmla="*/ 2147483646 h 68"/>
              <a:gd name="T14" fmla="*/ 2147483646 w 54"/>
              <a:gd name="T15" fmla="*/ 2147483646 h 68"/>
              <a:gd name="T16" fmla="*/ 2147483646 w 54"/>
              <a:gd name="T17" fmla="*/ 2147483646 h 68"/>
              <a:gd name="T18" fmla="*/ 2147483646 w 54"/>
              <a:gd name="T19" fmla="*/ 2147483646 h 68"/>
              <a:gd name="T20" fmla="*/ 2147483646 w 54"/>
              <a:gd name="T21" fmla="*/ 2147483646 h 68"/>
              <a:gd name="T22" fmla="*/ 2147483646 w 54"/>
              <a:gd name="T23" fmla="*/ 2147483646 h 68"/>
              <a:gd name="T24" fmla="*/ 2147483646 w 54"/>
              <a:gd name="T25" fmla="*/ 2147483646 h 68"/>
              <a:gd name="T26" fmla="*/ 2147483646 w 54"/>
              <a:gd name="T27" fmla="*/ 2147483646 h 68"/>
              <a:gd name="T28" fmla="*/ 2147483646 w 54"/>
              <a:gd name="T29" fmla="*/ 2147483646 h 68"/>
              <a:gd name="T30" fmla="*/ 2147483646 w 54"/>
              <a:gd name="T31" fmla="*/ 2147483646 h 68"/>
              <a:gd name="T32" fmla="*/ 2147483646 w 54"/>
              <a:gd name="T33" fmla="*/ 2147483646 h 68"/>
              <a:gd name="T34" fmla="*/ 2147483646 w 54"/>
              <a:gd name="T35" fmla="*/ 2147483646 h 68"/>
              <a:gd name="T36" fmla="*/ 2147483646 w 54"/>
              <a:gd name="T37" fmla="*/ 2147483646 h 68"/>
              <a:gd name="T38" fmla="*/ 2147483646 w 54"/>
              <a:gd name="T39" fmla="*/ 2147483646 h 68"/>
              <a:gd name="T40" fmla="*/ 2147483646 w 54"/>
              <a:gd name="T41" fmla="*/ 2147483646 h 68"/>
              <a:gd name="T42" fmla="*/ 2147483646 w 54"/>
              <a:gd name="T43" fmla="*/ 2147483646 h 68"/>
              <a:gd name="T44" fmla="*/ 2147483646 w 54"/>
              <a:gd name="T45" fmla="*/ 2147483646 h 68"/>
              <a:gd name="T46" fmla="*/ 2147483646 w 54"/>
              <a:gd name="T47" fmla="*/ 2147483646 h 68"/>
              <a:gd name="T48" fmla="*/ 2147483646 w 54"/>
              <a:gd name="T49" fmla="*/ 2147483646 h 68"/>
              <a:gd name="T50" fmla="*/ 2147483646 w 54"/>
              <a:gd name="T51" fmla="*/ 2147483646 h 68"/>
              <a:gd name="T52" fmla="*/ 2147483646 w 54"/>
              <a:gd name="T53" fmla="*/ 2147483646 h 68"/>
              <a:gd name="T54" fmla="*/ 2147483646 w 54"/>
              <a:gd name="T55" fmla="*/ 2147483646 h 68"/>
              <a:gd name="T56" fmla="*/ 2147483646 w 54"/>
              <a:gd name="T57" fmla="*/ 2147483646 h 68"/>
              <a:gd name="T58" fmla="*/ 2147483646 w 54"/>
              <a:gd name="T59" fmla="*/ 2147483646 h 68"/>
              <a:gd name="T60" fmla="*/ 2147483646 w 54"/>
              <a:gd name="T61" fmla="*/ 2147483646 h 68"/>
              <a:gd name="T62" fmla="*/ 2147483646 w 54"/>
              <a:gd name="T63" fmla="*/ 2147483646 h 68"/>
              <a:gd name="T64" fmla="*/ 2147483646 w 54"/>
              <a:gd name="T65" fmla="*/ 2147483646 h 68"/>
              <a:gd name="T66" fmla="*/ 2147483646 w 54"/>
              <a:gd name="T67" fmla="*/ 2147483646 h 68"/>
              <a:gd name="T68" fmla="*/ 2147483646 w 54"/>
              <a:gd name="T69" fmla="*/ 2147483646 h 68"/>
              <a:gd name="T70" fmla="*/ 2147483646 w 54"/>
              <a:gd name="T71" fmla="*/ 2147483646 h 68"/>
              <a:gd name="T72" fmla="*/ 2147483646 w 54"/>
              <a:gd name="T73" fmla="*/ 2147483646 h 68"/>
              <a:gd name="T74" fmla="*/ 2147483646 w 54"/>
              <a:gd name="T75" fmla="*/ 2147483646 h 68"/>
              <a:gd name="T76" fmla="*/ 2147483646 w 54"/>
              <a:gd name="T77" fmla="*/ 2147483646 h 68"/>
              <a:gd name="T78" fmla="*/ 2147483646 w 54"/>
              <a:gd name="T79" fmla="*/ 2147483646 h 68"/>
              <a:gd name="T80" fmla="*/ 2147483646 w 54"/>
              <a:gd name="T81" fmla="*/ 2147483646 h 68"/>
              <a:gd name="T82" fmla="*/ 2147483646 w 54"/>
              <a:gd name="T83" fmla="*/ 2147483646 h 68"/>
              <a:gd name="T84" fmla="*/ 2147483646 w 54"/>
              <a:gd name="T85" fmla="*/ 2147483646 h 68"/>
              <a:gd name="T86" fmla="*/ 2147483646 w 54"/>
              <a:gd name="T87" fmla="*/ 2147483646 h 68"/>
              <a:gd name="T88" fmla="*/ 2147483646 w 54"/>
              <a:gd name="T89" fmla="*/ 2147483646 h 68"/>
              <a:gd name="T90" fmla="*/ 2147483646 w 54"/>
              <a:gd name="T91" fmla="*/ 2147483646 h 68"/>
              <a:gd name="T92" fmla="*/ 2147483646 w 54"/>
              <a:gd name="T93" fmla="*/ 2147483646 h 68"/>
              <a:gd name="T94" fmla="*/ 2147483646 w 54"/>
              <a:gd name="T95" fmla="*/ 2147483646 h 68"/>
              <a:gd name="T96" fmla="*/ 2147483646 w 54"/>
              <a:gd name="T97" fmla="*/ 2147483646 h 68"/>
              <a:gd name="T98" fmla="*/ 2147483646 w 54"/>
              <a:gd name="T99" fmla="*/ 2147483646 h 68"/>
              <a:gd name="T100" fmla="*/ 2147483646 w 54"/>
              <a:gd name="T101" fmla="*/ 2147483646 h 68"/>
              <a:gd name="T102" fmla="*/ 2147483646 w 54"/>
              <a:gd name="T103" fmla="*/ 2147483646 h 68"/>
              <a:gd name="T104" fmla="*/ 2147483646 w 54"/>
              <a:gd name="T105" fmla="*/ 2147483646 h 68"/>
              <a:gd name="T106" fmla="*/ 2147483646 w 54"/>
              <a:gd name="T107" fmla="*/ 2147483646 h 68"/>
              <a:gd name="T108" fmla="*/ 2147483646 w 54"/>
              <a:gd name="T109" fmla="*/ 2147483646 h 68"/>
              <a:gd name="T110" fmla="*/ 2147483646 w 54"/>
              <a:gd name="T111" fmla="*/ 2147483646 h 68"/>
              <a:gd name="T112" fmla="*/ 2147483646 w 54"/>
              <a:gd name="T113" fmla="*/ 2147483646 h 68"/>
              <a:gd name="T114" fmla="*/ 2147483646 w 54"/>
              <a:gd name="T115" fmla="*/ 2147483646 h 68"/>
              <a:gd name="T116" fmla="*/ 2147483646 w 54"/>
              <a:gd name="T117" fmla="*/ 2147483646 h 68"/>
              <a:gd name="T118" fmla="*/ 2147483646 w 54"/>
              <a:gd name="T119" fmla="*/ 2147483646 h 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" h="68">
                <a:moveTo>
                  <a:pt x="54" y="65"/>
                </a:moveTo>
                <a:cubicBezTo>
                  <a:pt x="54" y="67"/>
                  <a:pt x="53" y="68"/>
                  <a:pt x="51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2" y="68"/>
                  <a:pt x="0" y="67"/>
                  <a:pt x="0" y="6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4" y="1"/>
                  <a:pt x="54" y="2"/>
                </a:cubicBezTo>
                <a:lnTo>
                  <a:pt x="54" y="65"/>
                </a:lnTo>
                <a:close/>
                <a:moveTo>
                  <a:pt x="49" y="63"/>
                </a:moveTo>
                <a:cubicBezTo>
                  <a:pt x="49" y="5"/>
                  <a:pt x="49" y="5"/>
                  <a:pt x="49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3"/>
                  <a:pt x="5" y="63"/>
                  <a:pt x="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4"/>
                  <a:pt x="20" y="53"/>
                  <a:pt x="21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3"/>
                  <a:pt x="34" y="54"/>
                  <a:pt x="34" y="54"/>
                </a:cubicBezTo>
                <a:cubicBezTo>
                  <a:pt x="34" y="63"/>
                  <a:pt x="34" y="63"/>
                  <a:pt x="34" y="63"/>
                </a:cubicBezTo>
                <a:lnTo>
                  <a:pt x="49" y="63"/>
                </a:lnTo>
                <a:close/>
                <a:moveTo>
                  <a:pt x="15" y="13"/>
                </a:moveTo>
                <a:cubicBezTo>
                  <a:pt x="15" y="14"/>
                  <a:pt x="14" y="14"/>
                  <a:pt x="1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0" y="14"/>
                  <a:pt x="10" y="13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0"/>
                  <a:pt x="11" y="9"/>
                  <a:pt x="11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5" y="10"/>
                  <a:pt x="15" y="11"/>
                </a:cubicBezTo>
                <a:lnTo>
                  <a:pt x="15" y="13"/>
                </a:lnTo>
                <a:close/>
                <a:moveTo>
                  <a:pt x="15" y="23"/>
                </a:moveTo>
                <a:cubicBezTo>
                  <a:pt x="15" y="23"/>
                  <a:pt x="14" y="24"/>
                  <a:pt x="14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4"/>
                  <a:pt x="10" y="23"/>
                  <a:pt x="10" y="23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1" y="19"/>
                  <a:pt x="11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5" y="20"/>
                  <a:pt x="15" y="20"/>
                </a:cubicBezTo>
                <a:lnTo>
                  <a:pt x="15" y="23"/>
                </a:lnTo>
                <a:close/>
                <a:moveTo>
                  <a:pt x="15" y="32"/>
                </a:moveTo>
                <a:cubicBezTo>
                  <a:pt x="15" y="33"/>
                  <a:pt x="14" y="34"/>
                  <a:pt x="14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0" y="33"/>
                  <a:pt x="10" y="32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29"/>
                  <a:pt x="11" y="29"/>
                  <a:pt x="11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5" y="29"/>
                  <a:pt x="15" y="30"/>
                </a:cubicBezTo>
                <a:lnTo>
                  <a:pt x="15" y="32"/>
                </a:lnTo>
                <a:close/>
                <a:moveTo>
                  <a:pt x="15" y="42"/>
                </a:moveTo>
                <a:cubicBezTo>
                  <a:pt x="15" y="43"/>
                  <a:pt x="14" y="43"/>
                  <a:pt x="14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3"/>
                  <a:pt x="10" y="43"/>
                  <a:pt x="10" y="42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39"/>
                  <a:pt x="11" y="39"/>
                  <a:pt x="11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5" y="39"/>
                  <a:pt x="15" y="40"/>
                </a:cubicBezTo>
                <a:lnTo>
                  <a:pt x="15" y="42"/>
                </a:lnTo>
                <a:close/>
                <a:moveTo>
                  <a:pt x="15" y="52"/>
                </a:moveTo>
                <a:cubicBezTo>
                  <a:pt x="15" y="53"/>
                  <a:pt x="14" y="53"/>
                  <a:pt x="14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1" y="53"/>
                  <a:pt x="10" y="53"/>
                  <a:pt x="10" y="52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1" y="48"/>
                  <a:pt x="11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5" y="49"/>
                  <a:pt x="15" y="49"/>
                </a:cubicBezTo>
                <a:lnTo>
                  <a:pt x="15" y="52"/>
                </a:lnTo>
                <a:close/>
                <a:moveTo>
                  <a:pt x="25" y="13"/>
                </a:moveTo>
                <a:cubicBezTo>
                  <a:pt x="25" y="14"/>
                  <a:pt x="24" y="14"/>
                  <a:pt x="24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0" y="9"/>
                  <a:pt x="21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5" y="10"/>
                  <a:pt x="25" y="11"/>
                </a:cubicBezTo>
                <a:lnTo>
                  <a:pt x="25" y="13"/>
                </a:lnTo>
                <a:close/>
                <a:moveTo>
                  <a:pt x="25" y="23"/>
                </a:moveTo>
                <a:cubicBezTo>
                  <a:pt x="25" y="23"/>
                  <a:pt x="24" y="24"/>
                  <a:pt x="2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3"/>
                  <a:pt x="20" y="23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5" y="20"/>
                  <a:pt x="25" y="20"/>
                </a:cubicBezTo>
                <a:lnTo>
                  <a:pt x="25" y="23"/>
                </a:lnTo>
                <a:close/>
                <a:moveTo>
                  <a:pt x="25" y="32"/>
                </a:moveTo>
                <a:cubicBezTo>
                  <a:pt x="25" y="33"/>
                  <a:pt x="24" y="34"/>
                  <a:pt x="24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3"/>
                  <a:pt x="20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9"/>
                  <a:pt x="20" y="29"/>
                  <a:pt x="21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5" y="29"/>
                  <a:pt x="25" y="30"/>
                </a:cubicBezTo>
                <a:lnTo>
                  <a:pt x="25" y="32"/>
                </a:lnTo>
                <a:close/>
                <a:moveTo>
                  <a:pt x="25" y="42"/>
                </a:moveTo>
                <a:cubicBezTo>
                  <a:pt x="25" y="43"/>
                  <a:pt x="24" y="43"/>
                  <a:pt x="24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3"/>
                  <a:pt x="20" y="43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9"/>
                  <a:pt x="20" y="39"/>
                  <a:pt x="21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5" y="39"/>
                  <a:pt x="25" y="40"/>
                </a:cubicBezTo>
                <a:lnTo>
                  <a:pt x="25" y="42"/>
                </a:lnTo>
                <a:close/>
                <a:moveTo>
                  <a:pt x="34" y="13"/>
                </a:moveTo>
                <a:cubicBezTo>
                  <a:pt x="34" y="14"/>
                  <a:pt x="34" y="14"/>
                  <a:pt x="33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0" y="14"/>
                  <a:pt x="30" y="14"/>
                  <a:pt x="30" y="13"/>
                </a:cubicBezTo>
                <a:cubicBezTo>
                  <a:pt x="30" y="11"/>
                  <a:pt x="30" y="11"/>
                  <a:pt x="30" y="11"/>
                </a:cubicBezTo>
                <a:cubicBezTo>
                  <a:pt x="30" y="10"/>
                  <a:pt x="30" y="9"/>
                  <a:pt x="31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4" y="9"/>
                  <a:pt x="34" y="10"/>
                  <a:pt x="34" y="11"/>
                </a:cubicBezTo>
                <a:lnTo>
                  <a:pt x="34" y="13"/>
                </a:lnTo>
                <a:close/>
                <a:moveTo>
                  <a:pt x="34" y="23"/>
                </a:moveTo>
                <a:cubicBezTo>
                  <a:pt x="34" y="23"/>
                  <a:pt x="34" y="24"/>
                  <a:pt x="33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4"/>
                  <a:pt x="30" y="23"/>
                  <a:pt x="30" y="23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19"/>
                  <a:pt x="31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4" y="19"/>
                  <a:pt x="34" y="20"/>
                  <a:pt x="34" y="20"/>
                </a:cubicBezTo>
                <a:lnTo>
                  <a:pt x="34" y="23"/>
                </a:lnTo>
                <a:close/>
                <a:moveTo>
                  <a:pt x="34" y="32"/>
                </a:moveTo>
                <a:cubicBezTo>
                  <a:pt x="34" y="33"/>
                  <a:pt x="34" y="34"/>
                  <a:pt x="33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0" y="34"/>
                  <a:pt x="30" y="33"/>
                  <a:pt x="30" y="32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9"/>
                  <a:pt x="30" y="29"/>
                  <a:pt x="31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4" y="29"/>
                  <a:pt x="34" y="29"/>
                  <a:pt x="34" y="30"/>
                </a:cubicBezTo>
                <a:lnTo>
                  <a:pt x="34" y="32"/>
                </a:lnTo>
                <a:close/>
                <a:moveTo>
                  <a:pt x="34" y="42"/>
                </a:moveTo>
                <a:cubicBezTo>
                  <a:pt x="34" y="43"/>
                  <a:pt x="34" y="43"/>
                  <a:pt x="33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0" y="43"/>
                  <a:pt x="30" y="43"/>
                  <a:pt x="30" y="42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9"/>
                  <a:pt x="30" y="39"/>
                  <a:pt x="31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4" y="39"/>
                  <a:pt x="34" y="39"/>
                  <a:pt x="34" y="40"/>
                </a:cubicBezTo>
                <a:lnTo>
                  <a:pt x="34" y="42"/>
                </a:lnTo>
                <a:close/>
                <a:moveTo>
                  <a:pt x="44" y="13"/>
                </a:moveTo>
                <a:cubicBezTo>
                  <a:pt x="44" y="14"/>
                  <a:pt x="44" y="14"/>
                  <a:pt x="43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4"/>
                  <a:pt x="39" y="14"/>
                  <a:pt x="39" y="13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0"/>
                  <a:pt x="40" y="9"/>
                  <a:pt x="41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4" y="9"/>
                  <a:pt x="44" y="10"/>
                  <a:pt x="44" y="11"/>
                </a:cubicBezTo>
                <a:lnTo>
                  <a:pt x="44" y="13"/>
                </a:lnTo>
                <a:close/>
                <a:moveTo>
                  <a:pt x="44" y="23"/>
                </a:moveTo>
                <a:cubicBezTo>
                  <a:pt x="44" y="23"/>
                  <a:pt x="44" y="24"/>
                  <a:pt x="43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39" y="23"/>
                  <a:pt x="39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19"/>
                  <a:pt x="41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20"/>
                  <a:pt x="44" y="20"/>
                </a:cubicBezTo>
                <a:lnTo>
                  <a:pt x="44" y="23"/>
                </a:lnTo>
                <a:close/>
                <a:moveTo>
                  <a:pt x="44" y="32"/>
                </a:moveTo>
                <a:cubicBezTo>
                  <a:pt x="44" y="33"/>
                  <a:pt x="44" y="34"/>
                  <a:pt x="43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0" y="34"/>
                  <a:pt x="39" y="33"/>
                  <a:pt x="39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29"/>
                  <a:pt x="40" y="29"/>
                  <a:pt x="41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30"/>
                </a:cubicBezTo>
                <a:lnTo>
                  <a:pt x="44" y="32"/>
                </a:lnTo>
                <a:close/>
                <a:moveTo>
                  <a:pt x="44" y="42"/>
                </a:moveTo>
                <a:cubicBezTo>
                  <a:pt x="44" y="43"/>
                  <a:pt x="44" y="43"/>
                  <a:pt x="43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0" y="43"/>
                  <a:pt x="39" y="43"/>
                  <a:pt x="39" y="42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9"/>
                  <a:pt x="40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9"/>
                  <a:pt x="44" y="39"/>
                  <a:pt x="44" y="40"/>
                </a:cubicBezTo>
                <a:lnTo>
                  <a:pt x="44" y="42"/>
                </a:lnTo>
                <a:close/>
                <a:moveTo>
                  <a:pt x="44" y="52"/>
                </a:moveTo>
                <a:cubicBezTo>
                  <a:pt x="44" y="53"/>
                  <a:pt x="44" y="53"/>
                  <a:pt x="43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0" y="53"/>
                  <a:pt x="39" y="53"/>
                  <a:pt x="39" y="52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40" y="48"/>
                  <a:pt x="41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4" y="48"/>
                  <a:pt x="44" y="49"/>
                  <a:pt x="44" y="49"/>
                </a:cubicBezTo>
                <a:lnTo>
                  <a:pt x="44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nl-NL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A33C0675-649D-5168-5B74-6DF98CDEE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514189"/>
              </p:ext>
            </p:extLst>
          </p:nvPr>
        </p:nvGraphicFramePr>
        <p:xfrm>
          <a:off x="7404653" y="2000560"/>
          <a:ext cx="3975651" cy="352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815359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EA1A91CE-7E57-F145-BE42-7B070EEBBDDB}" vid="{6C36E585-6285-7A49-8DF5-BEF47E7226A4}"/>
    </a:ext>
  </a:extLst>
</a:theme>
</file>

<file path=ppt/theme/theme2.xml><?xml version="1.0" encoding="utf-8"?>
<a:theme xmlns:a="http://schemas.openxmlformats.org/drawingml/2006/main" name="1_Rijkshuisstijl Violet">
  <a:themeElements>
    <a:clrScheme name="Rijks Robijnrood">
      <a:dk1>
        <a:srgbClr val="000000"/>
      </a:dk1>
      <a:lt1>
        <a:srgbClr val="FFFFFF"/>
      </a:lt1>
      <a:dk2>
        <a:srgbClr val="CA2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9" id="{2D7729B4-556C-1649-B612-9F3326056C02}" vid="{666A4518-4C65-5149-B2AF-02FA93A829C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ijks Robijnrood">
    <a:dk1>
      <a:srgbClr val="000000"/>
    </a:dk1>
    <a:lt1>
      <a:srgbClr val="FFFFFF"/>
    </a:lt1>
    <a:dk2>
      <a:srgbClr val="CA205D"/>
    </a:dk2>
    <a:lt2>
      <a:srgbClr val="F6D8E6"/>
    </a:lt2>
    <a:accent1>
      <a:srgbClr val="F9E11E"/>
    </a:accent1>
    <a:accent2>
      <a:srgbClr val="FFB612"/>
    </a:accent2>
    <a:accent3>
      <a:srgbClr val="777C00"/>
    </a:accent3>
    <a:accent4>
      <a:srgbClr val="75D1B5"/>
    </a:accent4>
    <a:accent5>
      <a:srgbClr val="8EC9E7"/>
    </a:accent5>
    <a:accent6>
      <a:srgbClr val="017BC6"/>
    </a:accent6>
    <a:hlink>
      <a:srgbClr val="CA205D"/>
    </a:hlink>
    <a:folHlink>
      <a:srgbClr val="F6D8E6"/>
    </a:folHlink>
  </a:clrScheme>
</a:themeOverride>
</file>

<file path=ppt/theme/themeOverride2.xml><?xml version="1.0" encoding="utf-8"?>
<a:themeOverride xmlns:a="http://schemas.openxmlformats.org/drawingml/2006/main">
  <a:clrScheme name="Rijks Robijnrood">
    <a:dk1>
      <a:srgbClr val="000000"/>
    </a:dk1>
    <a:lt1>
      <a:srgbClr val="FFFFFF"/>
    </a:lt1>
    <a:dk2>
      <a:srgbClr val="CA205D"/>
    </a:dk2>
    <a:lt2>
      <a:srgbClr val="F6D8E6"/>
    </a:lt2>
    <a:accent1>
      <a:srgbClr val="F9E11E"/>
    </a:accent1>
    <a:accent2>
      <a:srgbClr val="FFB612"/>
    </a:accent2>
    <a:accent3>
      <a:srgbClr val="777C00"/>
    </a:accent3>
    <a:accent4>
      <a:srgbClr val="75D1B5"/>
    </a:accent4>
    <a:accent5>
      <a:srgbClr val="8EC9E7"/>
    </a:accent5>
    <a:accent6>
      <a:srgbClr val="017BC6"/>
    </a:accent6>
    <a:hlink>
      <a:srgbClr val="CA205D"/>
    </a:hlink>
    <a:folHlink>
      <a:srgbClr val="F6D8E6"/>
    </a:folHlink>
  </a:clrScheme>
</a:themeOverride>
</file>

<file path=ppt/theme/themeOverride3.xml><?xml version="1.0" encoding="utf-8"?>
<a:themeOverride xmlns:a="http://schemas.openxmlformats.org/drawingml/2006/main">
  <a:clrScheme name="Rijks Robijnrood">
    <a:dk1>
      <a:srgbClr val="000000"/>
    </a:dk1>
    <a:lt1>
      <a:srgbClr val="FFFFFF"/>
    </a:lt1>
    <a:dk2>
      <a:srgbClr val="CA205D"/>
    </a:dk2>
    <a:lt2>
      <a:srgbClr val="F6D8E6"/>
    </a:lt2>
    <a:accent1>
      <a:srgbClr val="F9E11E"/>
    </a:accent1>
    <a:accent2>
      <a:srgbClr val="FFB612"/>
    </a:accent2>
    <a:accent3>
      <a:srgbClr val="777C00"/>
    </a:accent3>
    <a:accent4>
      <a:srgbClr val="75D1B5"/>
    </a:accent4>
    <a:accent5>
      <a:srgbClr val="8EC9E7"/>
    </a:accent5>
    <a:accent6>
      <a:srgbClr val="017BC6"/>
    </a:accent6>
    <a:hlink>
      <a:srgbClr val="CA205D"/>
    </a:hlink>
    <a:folHlink>
      <a:srgbClr val="F6D8E6"/>
    </a:folHlink>
  </a:clrScheme>
</a:themeOverride>
</file>

<file path=ppt/theme/themeOverride4.xml><?xml version="1.0" encoding="utf-8"?>
<a:themeOverride xmlns:a="http://schemas.openxmlformats.org/drawingml/2006/main">
  <a:clrScheme name="Rijks Robijnrood">
    <a:dk1>
      <a:srgbClr val="000000"/>
    </a:dk1>
    <a:lt1>
      <a:srgbClr val="FFFFFF"/>
    </a:lt1>
    <a:dk2>
      <a:srgbClr val="CA205D"/>
    </a:dk2>
    <a:lt2>
      <a:srgbClr val="F6D8E6"/>
    </a:lt2>
    <a:accent1>
      <a:srgbClr val="F9E11E"/>
    </a:accent1>
    <a:accent2>
      <a:srgbClr val="FFB612"/>
    </a:accent2>
    <a:accent3>
      <a:srgbClr val="777C00"/>
    </a:accent3>
    <a:accent4>
      <a:srgbClr val="75D1B5"/>
    </a:accent4>
    <a:accent5>
      <a:srgbClr val="8EC9E7"/>
    </a:accent5>
    <a:accent6>
      <a:srgbClr val="017BC6"/>
    </a:accent6>
    <a:hlink>
      <a:srgbClr val="CA205D"/>
    </a:hlink>
    <a:folHlink>
      <a:srgbClr val="F6D8E6"/>
    </a:folHlink>
  </a:clrScheme>
</a:themeOverride>
</file>

<file path=ppt/theme/themeOverride5.xml><?xml version="1.0" encoding="utf-8"?>
<a:themeOverride xmlns:a="http://schemas.openxmlformats.org/drawingml/2006/main">
  <a:clrScheme name="Rijks Robijnrood">
    <a:dk1>
      <a:srgbClr val="000000"/>
    </a:dk1>
    <a:lt1>
      <a:srgbClr val="FFFFFF"/>
    </a:lt1>
    <a:dk2>
      <a:srgbClr val="CA205D"/>
    </a:dk2>
    <a:lt2>
      <a:srgbClr val="F6D8E6"/>
    </a:lt2>
    <a:accent1>
      <a:srgbClr val="F9E11E"/>
    </a:accent1>
    <a:accent2>
      <a:srgbClr val="FFB612"/>
    </a:accent2>
    <a:accent3>
      <a:srgbClr val="777C00"/>
    </a:accent3>
    <a:accent4>
      <a:srgbClr val="75D1B5"/>
    </a:accent4>
    <a:accent5>
      <a:srgbClr val="8EC9E7"/>
    </a:accent5>
    <a:accent6>
      <a:srgbClr val="017BC6"/>
    </a:accent6>
    <a:hlink>
      <a:srgbClr val="CA205D"/>
    </a:hlink>
    <a:folHlink>
      <a:srgbClr val="F6D8E6"/>
    </a:folHlink>
  </a:clrScheme>
</a:themeOverride>
</file>

<file path=ppt/theme/themeOverride6.xml><?xml version="1.0" encoding="utf-8"?>
<a:themeOverride xmlns:a="http://schemas.openxmlformats.org/drawingml/2006/main">
  <a:clrScheme name="Rijks Robijnrood">
    <a:dk1>
      <a:srgbClr val="000000"/>
    </a:dk1>
    <a:lt1>
      <a:srgbClr val="FFFFFF"/>
    </a:lt1>
    <a:dk2>
      <a:srgbClr val="CA205D"/>
    </a:dk2>
    <a:lt2>
      <a:srgbClr val="F6D8E6"/>
    </a:lt2>
    <a:accent1>
      <a:srgbClr val="F9E11E"/>
    </a:accent1>
    <a:accent2>
      <a:srgbClr val="FFB612"/>
    </a:accent2>
    <a:accent3>
      <a:srgbClr val="777C00"/>
    </a:accent3>
    <a:accent4>
      <a:srgbClr val="75D1B5"/>
    </a:accent4>
    <a:accent5>
      <a:srgbClr val="8EC9E7"/>
    </a:accent5>
    <a:accent6>
      <a:srgbClr val="017BC6"/>
    </a:accent6>
    <a:hlink>
      <a:srgbClr val="CA205D"/>
    </a:hlink>
    <a:folHlink>
      <a:srgbClr val="F6D8E6"/>
    </a:folHlink>
  </a:clrScheme>
</a:themeOverride>
</file>

<file path=ppt/theme/themeOverride7.xml><?xml version="1.0" encoding="utf-8"?>
<a:themeOverride xmlns:a="http://schemas.openxmlformats.org/drawingml/2006/main">
  <a:clrScheme name="Rijks Robijnrood">
    <a:dk1>
      <a:srgbClr val="000000"/>
    </a:dk1>
    <a:lt1>
      <a:srgbClr val="FFFFFF"/>
    </a:lt1>
    <a:dk2>
      <a:srgbClr val="CA205D"/>
    </a:dk2>
    <a:lt2>
      <a:srgbClr val="F6D8E6"/>
    </a:lt2>
    <a:accent1>
      <a:srgbClr val="F9E11E"/>
    </a:accent1>
    <a:accent2>
      <a:srgbClr val="FFB612"/>
    </a:accent2>
    <a:accent3>
      <a:srgbClr val="777C00"/>
    </a:accent3>
    <a:accent4>
      <a:srgbClr val="75D1B5"/>
    </a:accent4>
    <a:accent5>
      <a:srgbClr val="8EC9E7"/>
    </a:accent5>
    <a:accent6>
      <a:srgbClr val="017BC6"/>
    </a:accent6>
    <a:hlink>
      <a:srgbClr val="CA205D"/>
    </a:hlink>
    <a:folHlink>
      <a:srgbClr val="F6D8E6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3">
    <wetp:webextensionref xmlns:r="http://schemas.openxmlformats.org/officeDocument/2006/relationships" r:id="rId4"/>
  </wetp:taskpane>
  <wetp:taskpane dockstate="right" visibility="0" width="350" row="4">
    <wetp:webextensionref xmlns:r="http://schemas.openxmlformats.org/officeDocument/2006/relationships" r:id="rId5"/>
  </wetp:taskpane>
</wetp:taskpanes>
</file>

<file path=ppt/webextensions/webextension1.xml><?xml version="1.0" encoding="utf-8"?>
<we:webextension xmlns:we="http://schemas.microsoft.com/office/webextensions/webextension/2010/11" id="{3C8B9D13-8062-453D-94B1-A790F7BEBFBC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A9B9B10-FAF2-49B7-B60A-E3E9476D05C0}">
  <we:reference id="wa104381139" version="1.0.0.0" store="en-US" storeType="OMEX"/>
  <we:alternateReferences>
    <we:reference id="wa104381139" version="1.0.0.0" store="WA104381139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AB3CC14-239F-4283-9632-B6756B5ED6B3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CFE05208-7B36-4885-B2B7-8A4FB78B2FC0}">
  <we:reference id="wa200003052" version="1.0.0.0" store="en-US" storeType="OMEX"/>
  <we:alternateReferences>
    <we:reference id="wa200003052" version="1.0.0.0" store="WA200003052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EAF12523-BADC-4E1C-9643-E28FE0FEEC39}">
  <we:reference id="wa200001396" version="4.1.3.0" store="en-US" storeType="OMEX"/>
  <we:alternateReferences>
    <we:reference id="wa200001396" version="4.1.3.0" store="WA200001396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acd88dc2-102c-473d-aa45-6161565a3617}" enabled="1" method="Privileged" siteId="{1321633e-f6b9-44e2-a44f-59b9d264ecb7}" contentBits="2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Words>1320</ap:Words>
  <ap:PresentationFormat>Breedbeeld</ap:PresentationFormat>
  <ap:Paragraphs>191</ap:Paragraphs>
  <ap:Slides>24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ap:HeadingPairs>
  <ap:TitlesOfParts>
    <vt:vector baseType="lpstr" size="31">
      <vt:lpstr>Arial</vt:lpstr>
      <vt:lpstr>Arial Narrow</vt:lpstr>
      <vt:lpstr>Calibri</vt:lpstr>
      <vt:lpstr>Verdana</vt:lpstr>
      <vt:lpstr>Wingdings</vt:lpstr>
      <vt:lpstr>Rijkshuisstijl Violet</vt:lpstr>
      <vt:lpstr>1_Rijkshuisstijl Violet</vt:lpstr>
      <vt:lpstr>Scherpe doelen, scherpe keuzes </vt:lpstr>
      <vt:lpstr>Inhoudsopgave</vt:lpstr>
      <vt:lpstr>Waarom dit IBO?</vt:lpstr>
      <vt:lpstr>Hoe groot is de aanvullende opgave?</vt:lpstr>
      <vt:lpstr>Hoe groot is de aanvullende opgave?</vt:lpstr>
      <vt:lpstr>Wat zijn de uitdagingen?</vt:lpstr>
      <vt:lpstr>Hoe kan de opgave worden ingevuld? (I) Overkoepelend</vt:lpstr>
      <vt:lpstr>Hoe kan de opgave worden ingevuld? (II) Reductieopgave in het Beleidsprogramma Klimaat en centrale pakket</vt:lpstr>
      <vt:lpstr>Sectorale analyse Gebouwde omgeving</vt:lpstr>
      <vt:lpstr>Sectorale analyse  Landbouw en landgebruik</vt:lpstr>
      <vt:lpstr>Sectorale analyse  Mobiliteit</vt:lpstr>
      <vt:lpstr>Sectorale analyse  Industrie</vt:lpstr>
      <vt:lpstr>Sectorale analyse  Elektriciteit</vt:lpstr>
      <vt:lpstr>Sectorale analyse  Overstijgend</vt:lpstr>
      <vt:lpstr>Sectorale analyse  Nationaal emissieplafond</vt:lpstr>
      <vt:lpstr>Gevolgen beleidspakket Overkoepelend</vt:lpstr>
      <vt:lpstr>Wat zijn de aandachtspunten en randvoorwaarden?</vt:lpstr>
      <vt:lpstr>Scherpe doelen, scherpe keuzes </vt:lpstr>
      <vt:lpstr>Bijlage </vt:lpstr>
      <vt:lpstr>Ontwikkeling emissies Gebouwde omgeving</vt:lpstr>
      <vt:lpstr>Ontwikkeling emissies Landbouw en landgebruik</vt:lpstr>
      <vt:lpstr>Ontwikkeling emissies Mobiliteit</vt:lpstr>
      <vt:lpstr>Ontwikkeling emissies Industrie</vt:lpstr>
      <vt:lpstr>Ontwikkeling emissies Elektriciteit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/>
  <lastModifiedBy/>
  <revision/>
  <dcterms:created xsi:type="dcterms:W3CDTF">2021-11-17T14:28:08.0000000Z</dcterms:created>
  <dcterms:modified xsi:type="dcterms:W3CDTF">2023-04-06T15:31:34.0000000Z</dcterms:modified>
  <dc:description/>
  <dc:subject/>
  <keywords/>
  <version/>
  <category>------------------------</category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0x0101009FF1D125B458494794446EE067B4EAB5</vt:lpwstr>
  </property>
  <property fmtid="{D5CDD505-2E9C-101B-9397-08002B2CF9AE}" pid="3" name="MSIP_Label_112e3eac-4767-4d29-949e-d809b1160d11_Enabled">
    <vt:lpwstr>true</vt:lpwstr>
  </property>
  <property fmtid="{D5CDD505-2E9C-101B-9397-08002B2CF9AE}" pid="4" name="MSIP_Label_112e3eac-4767-4d29-949e-d809b1160d11_SetDate">
    <vt:lpwstr>2023-04-04T11:53:33Z</vt:lpwstr>
  </property>
  <property fmtid="{D5CDD505-2E9C-101B-9397-08002B2CF9AE}" pid="5" name="MSIP_Label_112e3eac-4767-4d29-949e-d809b1160d11_Method">
    <vt:lpwstr>Standard</vt:lpwstr>
  </property>
  <property fmtid="{D5CDD505-2E9C-101B-9397-08002B2CF9AE}" pid="6" name="MSIP_Label_112e3eac-4767-4d29-949e-d809b1160d11_Name">
    <vt:lpwstr>Rijksoverheid (SGC)</vt:lpwstr>
  </property>
  <property fmtid="{D5CDD505-2E9C-101B-9397-08002B2CF9AE}" pid="7" name="MSIP_Label_112e3eac-4767-4d29-949e-d809b1160d11_SiteId">
    <vt:lpwstr>84712536-f524-40a0-913b-5d25ba502732</vt:lpwstr>
  </property>
  <property fmtid="{D5CDD505-2E9C-101B-9397-08002B2CF9AE}" pid="8" name="MSIP_Label_112e3eac-4767-4d29-949e-d809b1160d11_ActionId">
    <vt:lpwstr>d378c481-2d33-4f7d-bc6e-cc346a4698b6</vt:lpwstr>
  </property>
  <property fmtid="{D5CDD505-2E9C-101B-9397-08002B2CF9AE}" pid="9" name="MSIP_Label_112e3eac-4767-4d29-949e-d809b1160d11_ContentBits">
    <vt:lpwstr>0</vt:lpwstr>
  </property>
</Properties>
</file>