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7"/>
  </p:notesMasterIdLst>
  <p:handoutMasterIdLst>
    <p:handoutMasterId r:id="rId18"/>
  </p:handoutMasterIdLst>
  <p:sldIdLst>
    <p:sldId id="329" r:id="rId6"/>
    <p:sldId id="330" r:id="rId7"/>
    <p:sldId id="326" r:id="rId8"/>
    <p:sldId id="337" r:id="rId9"/>
    <p:sldId id="339" r:id="rId10"/>
    <p:sldId id="334" r:id="rId11"/>
    <p:sldId id="343" r:id="rId12"/>
    <p:sldId id="342" r:id="rId13"/>
    <p:sldId id="324" r:id="rId14"/>
    <p:sldId id="338" r:id="rId15"/>
    <p:sldId id="327" r:id="rId16"/>
  </p:sldIdLst>
  <p:sldSz cx="12192000" cy="6858000"/>
  <p:notesSz cx="6705600" cy="98425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  <p15:guide id="4" orient="horz" pos="1095">
          <p15:clr>
            <a:srgbClr val="A4A3A4"/>
          </p15:clr>
        </p15:guide>
        <p15:guide id="5" pos="4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71303F-C278-0D13-1F20-6088AD343581}" name="Doren, van Didi" initials="DvD" userId="S::dorenvd@pbl.nl::1a4b676b-f322-4418-9dc9-950c46d6f73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10" name="Bredenoord, Hendrien" initials="BH" lastIdx="2" clrIdx="9">
    <p:extLst>
      <p:ext uri="{19B8F6BF-5375-455C-9EA6-DF929625EA0E}">
        <p15:presenceInfo xmlns:p15="http://schemas.microsoft.com/office/powerpoint/2012/main" userId="S::bredenoorh@pbl.nl::007eea1e-9e8e-4ad1-b18d-8d4bcb5f4c63" providerId="AD"/>
      </p:ext>
    </p:extLst>
  </p:cmAuthor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B1E"/>
    <a:srgbClr val="EE7E33"/>
    <a:srgbClr val="000000"/>
    <a:srgbClr val="154273"/>
    <a:srgbClr val="F2D9E7"/>
    <a:srgbClr val="E5B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78479" autoAdjust="0"/>
  </p:normalViewPr>
  <p:slideViewPr>
    <p:cSldViewPr snapToGrid="0">
      <p:cViewPr varScale="1">
        <p:scale>
          <a:sx n="52" d="100"/>
          <a:sy n="52" d="100"/>
        </p:scale>
        <p:origin x="1338" y="84"/>
      </p:cViewPr>
      <p:guideLst>
        <p:guide pos="518"/>
        <p:guide orient="horz" pos="2160"/>
        <p:guide orient="horz" pos="1036"/>
        <p:guide orient="horz" pos="1095"/>
        <p:guide pos="4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3.xml" Id="rId8" /><Relationship Type="http://schemas.openxmlformats.org/officeDocument/2006/relationships/slide" Target="slides/slide8.xml" Id="rId13" /><Relationship Type="http://schemas.openxmlformats.org/officeDocument/2006/relationships/handoutMaster" Target="handoutMasters/handoutMaster1.xml" Id="rId18" /><Relationship Type="http://schemas.openxmlformats.org/officeDocument/2006/relationships/viewProps" Target="viewProps.xml" Id="rId21" /><Relationship Type="http://schemas.openxmlformats.org/officeDocument/2006/relationships/slide" Target="slides/slide2.xml" Id="rId7" /><Relationship Type="http://schemas.openxmlformats.org/officeDocument/2006/relationships/slide" Target="slides/slide7.xml" Id="rId12" /><Relationship Type="http://schemas.openxmlformats.org/officeDocument/2006/relationships/notesMaster" Target="notesMasters/notesMaster1.xml" Id="rId17" /><Relationship Type="http://schemas.openxmlformats.org/officeDocument/2006/relationships/slide" Target="slides/slide11.xml" Id="rId16" /><Relationship Type="http://schemas.openxmlformats.org/officeDocument/2006/relationships/presProps" Target="presProps.xml" Id="rId20" /><Relationship Type="http://schemas.openxmlformats.org/officeDocument/2006/relationships/slide" Target="slides/slide1.xml" Id="rId6" /><Relationship Type="http://schemas.openxmlformats.org/officeDocument/2006/relationships/slide" Target="slides/slide6.xml" Id="rId11" /><Relationship Type="http://schemas.microsoft.com/office/2018/10/relationships/authors" Target="authors.xml" Id="rId24" /><Relationship Type="http://schemas.openxmlformats.org/officeDocument/2006/relationships/slideMaster" Target="slideMasters/slideMaster1.xml" Id="rId5" /><Relationship Type="http://schemas.openxmlformats.org/officeDocument/2006/relationships/slide" Target="slides/slide10.xml" Id="rId15" /><Relationship Type="http://schemas.openxmlformats.org/officeDocument/2006/relationships/tableStyles" Target="tableStyles.xml" Id="rId23" /><Relationship Type="http://schemas.openxmlformats.org/officeDocument/2006/relationships/slide" Target="slides/slide5.xml" Id="rId10" /><Relationship Type="http://schemas.openxmlformats.org/officeDocument/2006/relationships/commentAuthors" Target="commentAuthors.xml" Id="rId19" /><Relationship Type="http://schemas.openxmlformats.org/officeDocument/2006/relationships/slide" Target="slides/slide4.xml" Id="rId9" /><Relationship Type="http://schemas.openxmlformats.org/officeDocument/2006/relationships/slide" Target="slides/slide9.xml" Id="rId14" /><Relationship Type="http://schemas.openxmlformats.org/officeDocument/2006/relationships/theme" Target="theme/theme1.xml" Id="rId22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0" dt="2022-09-30T14:10:09.969" idx="2">
    <p:pos x="10" y="10"/>
    <p:text>tekst in vet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05760" cy="493834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98288" y="0"/>
            <a:ext cx="2905760" cy="493834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4-10-2022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348667"/>
            <a:ext cx="2905760" cy="493833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98288" y="9348667"/>
            <a:ext cx="2905760" cy="493833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05760" cy="493834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98288" y="0"/>
            <a:ext cx="2905760" cy="493834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4-10-2022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30313"/>
            <a:ext cx="5905500" cy="3322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15" tIns="45158" rIns="90315" bIns="4515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0560" y="4736704"/>
            <a:ext cx="5364480" cy="3875484"/>
          </a:xfrm>
          <a:prstGeom prst="rect">
            <a:avLst/>
          </a:prstGeom>
        </p:spPr>
        <p:txBody>
          <a:bodyPr vert="horz" lIns="90315" tIns="45158" rIns="90315" bIns="45158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348667"/>
            <a:ext cx="2905760" cy="493833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98288" y="9348667"/>
            <a:ext cx="2905760" cy="493833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0267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9327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0456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43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8470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657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801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940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5283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1804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78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641205"/>
          </a:xfrm>
        </p:spPr>
        <p:txBody>
          <a:bodyPr anchor="t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QuickScan EU Biodiversiteitstrategie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QuickScan EU Biodiversiteitstrategie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QuickScan EU Biodiversiteitstrategie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0"/>
            <a:ext cx="12191977" cy="1066798"/>
          </a:xfrm>
          <a:prstGeom prst="rect">
            <a:avLst/>
          </a:prstGeom>
        </p:spPr>
      </p:pic>
      <p:sp>
        <p:nvSpPr>
          <p:cNvPr id="8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QuickScan EU Biodiversiteitstrategie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QuickScan EU Biodiversiteitstrategie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QuickScan EU Biodiversiteitstrategie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QuickScan EU Biodiversiteitstrategie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4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Rechthoek 13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QuickScan EU Biodiversiteitstrategie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 anchor="t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QuickScan EU Biodiversiteitstrategie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9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QuickScan EU Biodiversiteitstrategie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9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0" y="1886465"/>
            <a:ext cx="10923588" cy="4334948"/>
          </a:xfrm>
        </p:spPr>
        <p:txBody>
          <a:bodyPr numCol="1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63624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QuickScan EU Biodiversiteitstrategie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>
            <a:lvl1pPr>
              <a:defRPr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QuickScan EU Biodiversiteitstrategie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QuickScan EU Biodiversiteitstrategie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1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defRPr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QuickScan EU Biodiversiteitstrategie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1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QuickScan EU Biodiversiteitstrategie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0"/>
            <a:ext cx="12191977" cy="1066798"/>
          </a:xfrm>
          <a:prstGeom prst="rect">
            <a:avLst/>
          </a:prstGeom>
        </p:spPr>
      </p:pic>
      <p:sp>
        <p:nvSpPr>
          <p:cNvPr id="8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>
            <a:lvl1pPr>
              <a:defRPr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Let op de rechten van de foto!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648000"/>
          </a:xfrm>
        </p:spPr>
        <p:txBody>
          <a:bodyPr anchor="t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QuickScan EU Biodiversiteitstrategie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648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1839191"/>
            <a:ext cx="10923588" cy="43822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QuickScan EU Biodiversiteitstrategie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648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1851138"/>
            <a:ext cx="3600000" cy="4362337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1859076"/>
            <a:ext cx="7178964" cy="436233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QuickScan EU Biodiversiteitstrategie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QuickScan EU Biodiversiteitstrategie</a:t>
            </a:r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7B0D11-5ECA-4523-82CB-7973ED3472D1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6" name="Tijdelijke aanduiding voor datum 6"/>
          <p:cNvSpPr>
            <a:spLocks noGrp="1"/>
          </p:cNvSpPr>
          <p:nvPr>
            <p:ph type="dt" sz="half" idx="22"/>
          </p:nvPr>
        </p:nvSpPr>
        <p:spPr>
          <a:xfrm>
            <a:off x="6553199" y="6372038"/>
            <a:ext cx="3781426" cy="264272"/>
          </a:xfrm>
        </p:spPr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6311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QuickScan EU Biodiversiteitstrategie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QuickScan EU Biodiversiteitstrategie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 hasCustomPrompt="1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>
            <a:lvl1pPr>
              <a:defRPr baseline="0"/>
            </a:lvl1pPr>
          </a:lstStyle>
          <a:p>
            <a:r>
              <a:rPr lang="nl-NL" dirty="0"/>
              <a:t>Klik op het pictogram als u een afbeelding </a:t>
            </a:r>
            <a:r>
              <a:rPr lang="nl-NL"/>
              <a:t>wilt toevoegen. Let </a:t>
            </a:r>
            <a:r>
              <a:rPr lang="nl-NL" dirty="0"/>
              <a:t>op de rechten van de foto!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QuickScan EU Biodiversiteitstrategie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QuickScan EU Biodiversiteitstrategie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QuickScan EU Biodiversiteitstrategie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6" name="Tijdelijke aanduiding voor afbeelding 15" title="Test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als u een afbeelding wilt toevoegen. </a:t>
            </a:r>
            <a:br>
              <a:rPr lang="nl-NL" dirty="0"/>
            </a:br>
            <a:r>
              <a:rPr lang="nl-NL" dirty="0"/>
              <a:t>Let op de rechten van de foto!</a:t>
            </a:r>
          </a:p>
          <a:p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49"/>
            <a:ext cx="12192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QuickScan EU Biodiversiteitstrategie</a:t>
            </a:r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QuickScan EU Biodiversiteitstrategie</a:t>
            </a: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QuickScan EU Biodiversiteitstrategie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toevoegen. Let op de rechten van de foto!</a:t>
            </a:r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QuickScan EU Biodiversiteitstrategie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QuickScan EU Biodiversiteitstrategie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1849582"/>
            <a:ext cx="10923588" cy="4371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2191988" cy="1066798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53199" y="6372038"/>
            <a:ext cx="3781426" cy="264272"/>
          </a:xfrm>
          <a:prstGeom prst="rect">
            <a:avLst/>
          </a:prstGeom>
        </p:spPr>
        <p:txBody>
          <a:bodyPr vert="horz" lIns="91440" tIns="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372038"/>
            <a:ext cx="5003800" cy="26427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QuickScan EU Biodiversiteitstrategie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639424" y="6372038"/>
            <a:ext cx="919163" cy="264272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4" r:id="rId10"/>
    <p:sldLayoutId id="2147483655" r:id="rId11"/>
    <p:sldLayoutId id="2147483689" r:id="rId12"/>
    <p:sldLayoutId id="2147483712" r:id="rId13"/>
    <p:sldLayoutId id="2147483711" r:id="rId14"/>
    <p:sldLayoutId id="2147483675" r:id="rId15"/>
    <p:sldLayoutId id="2147483657" r:id="rId16"/>
    <p:sldLayoutId id="2147483691" r:id="rId17"/>
    <p:sldLayoutId id="2147483729" r:id="rId18"/>
    <p:sldLayoutId id="2147483718" r:id="rId19"/>
    <p:sldLayoutId id="2147483717" r:id="rId20"/>
    <p:sldLayoutId id="2147483714" r:id="rId21"/>
    <p:sldLayoutId id="2147483713" r:id="rId22"/>
    <p:sldLayoutId id="2147483716" r:id="rId23"/>
    <p:sldLayoutId id="2147483715" r:id="rId24"/>
    <p:sldLayoutId id="2147483702" r:id="rId25"/>
    <p:sldLayoutId id="2147483721" r:id="rId26"/>
    <p:sldLayoutId id="2147483740" r:id="rId27"/>
    <p:sldLayoutId id="2147483700" r:id="rId28"/>
    <p:sldLayoutId id="2147483692" r:id="rId29"/>
    <p:sldLayoutId id="2147483722" r:id="rId30"/>
    <p:sldLayoutId id="2147483723" r:id="rId3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10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10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10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34045" y="3621465"/>
            <a:ext cx="11224579" cy="1346882"/>
          </a:xfrm>
        </p:spPr>
        <p:txBody>
          <a:bodyPr/>
          <a:lstStyle/>
          <a:p>
            <a:r>
              <a:rPr lang="nl-NL" altLang="nl-NL" b="1" dirty="0"/>
              <a:t>QuickScan EU Biodiversiteitstrategie 2030 </a:t>
            </a:r>
            <a:r>
              <a:rPr lang="en-US" i="1" dirty="0"/>
              <a:t>Bringing nature back into our lives</a:t>
            </a:r>
            <a:endParaRPr lang="nl-NL" i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34049" y="4968347"/>
            <a:ext cx="10923906" cy="664319"/>
          </a:xfrm>
        </p:spPr>
        <p:txBody>
          <a:bodyPr/>
          <a:lstStyle/>
          <a:p>
            <a:r>
              <a:rPr lang="nl-NL" dirty="0"/>
              <a:t>Een reflectie op de nieuwe doelen voor oppervlakte beschermde natuur en herstel VHR-natuur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34044" y="5850641"/>
            <a:ext cx="10403301" cy="389360"/>
          </a:xfrm>
        </p:spPr>
        <p:txBody>
          <a:bodyPr/>
          <a:lstStyle/>
          <a:p>
            <a:r>
              <a:rPr lang="nl-NL" dirty="0"/>
              <a:t>Hendrien Bredenoord, Petra van Egmond (PBL) en Marlies Sanders (WUR)</a:t>
            </a:r>
          </a:p>
        </p:txBody>
      </p:sp>
      <p:pic>
        <p:nvPicPr>
          <p:cNvPr id="3" name="Picture Placeholder 2" descr="A picture containing tree, ground, outdoor, plant&#10;&#10;Description automatically generated">
            <a:extLst>
              <a:ext uri="{FF2B5EF4-FFF2-40B4-BE49-F238E27FC236}">
                <a16:creationId xmlns:a16="http://schemas.microsoft.com/office/drawing/2014/main" id="{C3756173-4094-4B66-B186-E989913651A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9" b="31259"/>
          <a:stretch>
            <a:fillRect/>
          </a:stretch>
        </p:blipFill>
        <p:spPr/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0758"/>
            <a:ext cx="12192000" cy="12031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93790" y="-660913"/>
            <a:ext cx="4518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PBL logo met zwarte tekst: Gebruik deze variant voor een lichte foto</a:t>
            </a:r>
          </a:p>
        </p:txBody>
      </p:sp>
    </p:spTree>
    <p:extLst>
      <p:ext uri="{BB962C8B-B14F-4D97-AF65-F5344CB8AC3E}">
        <p14:creationId xmlns:p14="http://schemas.microsoft.com/office/powerpoint/2010/main" val="1239659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4206" y="1493030"/>
            <a:ext cx="10923588" cy="46987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Coalitieakkoord:</a:t>
            </a:r>
          </a:p>
          <a:p>
            <a:r>
              <a:rPr lang="nl-NL" dirty="0"/>
              <a:t>Levert bijdrage aan verbeteren natuurkwaliteit via stikstof-bronmaatregelen, natuurherstelmaatregelen, natuuruitbreiding, landschapsgronden, langjarige overeenkomsten en een passende vergoeding voor (agrarisch) natuur- en landschapsbeheer.</a:t>
            </a:r>
          </a:p>
          <a:p>
            <a:pPr marL="0" indent="0">
              <a:buNone/>
            </a:pPr>
            <a:r>
              <a:rPr lang="nl-NL" dirty="0"/>
              <a:t>Stikstofbeleid</a:t>
            </a:r>
          </a:p>
          <a:p>
            <a:r>
              <a:rPr lang="nl-NL" dirty="0"/>
              <a:t>Spanning tussen focus op stoppen achteruitgang natuurkwaliteit Europese biodiversiteitsstrategie en focus op doelen stikstof wet. 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Prioritering en uitvoering cruciaal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4206" y="856787"/>
            <a:ext cx="10923588" cy="636244"/>
          </a:xfrm>
        </p:spPr>
        <p:txBody>
          <a:bodyPr/>
          <a:lstStyle/>
          <a:p>
            <a:r>
              <a:rPr lang="en-US" dirty="0" err="1"/>
              <a:t>Coalitieakkoord</a:t>
            </a:r>
            <a:r>
              <a:rPr lang="en-US" dirty="0"/>
              <a:t> en </a:t>
            </a:r>
            <a:r>
              <a:rPr lang="en-US" dirty="0" err="1"/>
              <a:t>Stikstofbeleid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QuickScan EU Biodiversiteitstrategie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6853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ambitie voor 30 procent beschermd areaal en 10 procent strikt beschermd gebied vraagt om uitbreiding areaal, langjarige afspraken met agrariërs en systeemherstel </a:t>
            </a:r>
          </a:p>
          <a:p>
            <a:r>
              <a:rPr lang="nl-NL" dirty="0"/>
              <a:t>Aanvullend beleid nodig om achteruitgang van VHR-soorten in 2030 met zekerheid te stoppen</a:t>
            </a:r>
          </a:p>
          <a:p>
            <a:r>
              <a:rPr lang="nl-NL" dirty="0"/>
              <a:t>Benut concretisering plannen uit coalitieakkoord voor versterken synergie tussen Europese ambities en nationaal beleid</a:t>
            </a:r>
          </a:p>
          <a:p>
            <a:r>
              <a:rPr lang="nl-NL" i="1" dirty="0" err="1"/>
              <a:t>Bringing</a:t>
            </a:r>
            <a:r>
              <a:rPr lang="nl-NL" i="1" dirty="0"/>
              <a:t> back nature </a:t>
            </a:r>
            <a:r>
              <a:rPr lang="nl-NL" i="1" dirty="0" err="1"/>
              <a:t>into</a:t>
            </a:r>
            <a:r>
              <a:rPr lang="nl-NL" i="1" dirty="0"/>
              <a:t> </a:t>
            </a:r>
            <a:r>
              <a:rPr lang="nl-NL" i="1" dirty="0" err="1"/>
              <a:t>our</a:t>
            </a:r>
            <a:r>
              <a:rPr lang="nl-NL" i="1" dirty="0"/>
              <a:t> </a:t>
            </a:r>
            <a:r>
              <a:rPr lang="nl-NL" i="1" dirty="0" err="1"/>
              <a:t>lives</a:t>
            </a:r>
            <a:r>
              <a:rPr lang="nl-NL" dirty="0"/>
              <a:t>: besteed aandacht aan concretisering en financiering beleid natuurinclusieve samenleving.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Samenvatting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QuickScan EU Biodiversiteitstrategie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91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24EF00-F433-48D6-B11C-260754D10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Aanleiding:</a:t>
            </a:r>
          </a:p>
          <a:p>
            <a:pPr lvl="1"/>
            <a:r>
              <a:rPr lang="nl-NL" dirty="0">
                <a:solidFill>
                  <a:srgbClr val="000000"/>
                </a:solidFill>
              </a:rPr>
              <a:t>Europese Biodiversiteitsstrategie (EBS) mei 2020 gepubliceerd</a:t>
            </a:r>
          </a:p>
          <a:p>
            <a:pPr lvl="1"/>
            <a:r>
              <a:rPr lang="nl-NL" dirty="0">
                <a:solidFill>
                  <a:srgbClr val="000000"/>
                </a:solidFill>
              </a:rPr>
              <a:t>LNV en Financiën willen de mogelijke consequenties voor Nederland weten</a:t>
            </a:r>
          </a:p>
          <a:p>
            <a:pPr marL="313200" lvl="1" indent="0">
              <a:buNone/>
            </a:pPr>
            <a:endParaRPr lang="nl-NL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chemeClr val="tx2"/>
                </a:solidFill>
              </a:rPr>
              <a:t>Vraagstelling:</a:t>
            </a:r>
          </a:p>
          <a:p>
            <a:pPr lvl="1"/>
            <a:r>
              <a:rPr lang="nl-NL" dirty="0"/>
              <a:t>Halen we de doelen met vastgesteld en geïnstrumenteerd beleid in 2030? </a:t>
            </a:r>
          </a:p>
          <a:p>
            <a:pPr lvl="1"/>
            <a:r>
              <a:rPr lang="nl-NL" dirty="0"/>
              <a:t>Is er aanvullend beleid nodig en wat zijn de budgettaire gevolgen hiervan?</a:t>
            </a:r>
          </a:p>
          <a:p>
            <a:pPr lvl="1"/>
            <a:r>
              <a:rPr lang="nl-NL" dirty="0"/>
              <a:t>Wat betekenen beleidsopties voor de uitvoeringspraktijk van het natuurbeleid?</a:t>
            </a:r>
          </a:p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547B5C-092B-4A0B-AADB-BAEE1AF4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Aanleiding en vraagstelling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13209-886E-4B00-81FA-D3DF45947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3F10E-FBF5-47C5-ADFB-799BBF6C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QuickScan EU Biodiversiteitstrategie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BD0C3-E8FF-487D-A34B-D88793E1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576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>
              <a:buClr>
                <a:srgbClr val="777C00"/>
              </a:buClr>
            </a:pPr>
            <a:r>
              <a:rPr lang="nl-NL" dirty="0">
                <a:solidFill>
                  <a:srgbClr val="000000"/>
                </a:solidFill>
              </a:rPr>
              <a:t>Ambities EBS: </a:t>
            </a:r>
          </a:p>
          <a:p>
            <a:pPr lvl="1">
              <a:buClr>
                <a:srgbClr val="777C00"/>
              </a:buClr>
            </a:pPr>
            <a:r>
              <a:rPr lang="nl-NL" dirty="0">
                <a:solidFill>
                  <a:srgbClr val="000000"/>
                </a:solidFill>
              </a:rPr>
              <a:t>Oppervlakte beschermde natuur in 2030 (30% </a:t>
            </a:r>
            <a:r>
              <a:rPr lang="nl-NL" dirty="0"/>
              <a:t>waarvan 1/3 strikt beschermd</a:t>
            </a:r>
            <a:r>
              <a:rPr lang="nl-NL" dirty="0">
                <a:solidFill>
                  <a:srgbClr val="000000"/>
                </a:solidFill>
              </a:rPr>
              <a:t>)</a:t>
            </a:r>
          </a:p>
          <a:p>
            <a:pPr lvl="2">
              <a:buClr>
                <a:srgbClr val="777C00"/>
              </a:buClr>
            </a:pPr>
            <a:r>
              <a:rPr lang="nl-NL" dirty="0">
                <a:solidFill>
                  <a:srgbClr val="000000"/>
                </a:solidFill>
              </a:rPr>
              <a:t>Zowel land (</a:t>
            </a:r>
            <a:r>
              <a:rPr lang="nl-NL" dirty="0" err="1">
                <a:solidFill>
                  <a:srgbClr val="000000"/>
                </a:solidFill>
              </a:rPr>
              <a:t>incl</a:t>
            </a:r>
            <a:r>
              <a:rPr lang="nl-NL" dirty="0">
                <a:solidFill>
                  <a:srgbClr val="000000"/>
                </a:solidFill>
              </a:rPr>
              <a:t> grote wateren) als mariene natuur. Billijk deel per lidstaat.</a:t>
            </a:r>
          </a:p>
          <a:p>
            <a:pPr lvl="1">
              <a:buClr>
                <a:srgbClr val="777C00"/>
              </a:buClr>
            </a:pPr>
            <a:r>
              <a:rPr lang="nl-NL" dirty="0">
                <a:solidFill>
                  <a:srgbClr val="000000"/>
                </a:solidFill>
              </a:rPr>
              <a:t>Herstel Vogel- en Habitat Richtlijn (VHR) natuur in 2030 </a:t>
            </a:r>
          </a:p>
          <a:p>
            <a:pPr lvl="2">
              <a:buClr>
                <a:srgbClr val="777C00"/>
              </a:buClr>
            </a:pPr>
            <a:r>
              <a:rPr lang="nl-NL" dirty="0">
                <a:solidFill>
                  <a:srgbClr val="000000"/>
                </a:solidFill>
              </a:rPr>
              <a:t>Stoppen achteruitgang </a:t>
            </a:r>
          </a:p>
          <a:p>
            <a:pPr lvl="2">
              <a:buClr>
                <a:srgbClr val="777C00"/>
              </a:buClr>
            </a:pPr>
            <a:r>
              <a:rPr lang="nl-NL" dirty="0">
                <a:solidFill>
                  <a:srgbClr val="000000"/>
                </a:solidFill>
              </a:rPr>
              <a:t>30% v/d soorten en habitattypen in ongunstige staat vertonen een positieve trend</a:t>
            </a:r>
          </a:p>
          <a:p>
            <a:pPr lvl="1">
              <a:buClr>
                <a:srgbClr val="777C00"/>
              </a:buClr>
            </a:pPr>
            <a:r>
              <a:rPr lang="nl-NL" dirty="0">
                <a:solidFill>
                  <a:srgbClr val="000000"/>
                </a:solidFill>
              </a:rPr>
              <a:t>Wezenlijke veranderingen mogelijk maken (i.r.t. uitvoeringspraktijk natuurbeleid)</a:t>
            </a:r>
          </a:p>
          <a:p>
            <a:pPr lvl="0">
              <a:buClr>
                <a:srgbClr val="777C00"/>
              </a:buClr>
            </a:pPr>
            <a:r>
              <a:rPr lang="nl-NL" dirty="0">
                <a:solidFill>
                  <a:srgbClr val="000000"/>
                </a:solidFill>
              </a:rPr>
              <a:t>Relatie met coalitieakkoord en stikstofbeleid</a:t>
            </a:r>
            <a:endParaRPr lang="nl-NL" dirty="0"/>
          </a:p>
          <a:p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QuickScan EU Biodiversiteitstrategie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497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24EF00-F433-48D6-B11C-260754D10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06" y="1460158"/>
            <a:ext cx="10923588" cy="4334948"/>
          </a:xfrm>
        </p:spPr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Afbakening analyse</a:t>
            </a:r>
            <a:endParaRPr lang="nl-NL" strike="sngStrike" dirty="0">
              <a:solidFill>
                <a:srgbClr val="000000"/>
              </a:solidFill>
            </a:endParaRPr>
          </a:p>
          <a:p>
            <a:pPr lvl="1">
              <a:buClr>
                <a:srgbClr val="777C00"/>
              </a:buClr>
            </a:pPr>
            <a:r>
              <a:rPr lang="nl-NL" dirty="0">
                <a:solidFill>
                  <a:srgbClr val="000000"/>
                </a:solidFill>
              </a:rPr>
              <a:t>Oppervlakte beschermde natuur in 2030 </a:t>
            </a:r>
          </a:p>
          <a:p>
            <a:pPr lvl="1">
              <a:buClr>
                <a:srgbClr val="777C00"/>
              </a:buClr>
            </a:pPr>
            <a:r>
              <a:rPr lang="nl-NL" dirty="0">
                <a:solidFill>
                  <a:srgbClr val="000000"/>
                </a:solidFill>
              </a:rPr>
              <a:t>Herstel VHR natuur in 2030 </a:t>
            </a:r>
          </a:p>
          <a:p>
            <a:r>
              <a:rPr lang="nl-NL" dirty="0">
                <a:solidFill>
                  <a:schemeClr val="tx2"/>
                </a:solidFill>
              </a:rPr>
              <a:t>Vertrekpunten:</a:t>
            </a:r>
          </a:p>
          <a:p>
            <a:pPr lvl="1"/>
            <a:r>
              <a:rPr lang="nl-NL" dirty="0"/>
              <a:t>Uitwerkingen EBS versie zomer 2021</a:t>
            </a:r>
          </a:p>
          <a:p>
            <a:pPr lvl="1"/>
            <a:r>
              <a:rPr lang="nl-NL" dirty="0"/>
              <a:t>Vastgesteld en geïnstrumenteerd beleid zomer 2021</a:t>
            </a:r>
          </a:p>
          <a:p>
            <a:pPr marL="630000" lvl="2" indent="0">
              <a:buNone/>
            </a:pPr>
            <a:r>
              <a:rPr lang="nl-NL" dirty="0"/>
              <a:t>(Natuurpact, Programma Natuur-stikstofbronmaatregelen (5 </a:t>
            </a:r>
            <a:r>
              <a:rPr lang="nl-NL" dirty="0" err="1"/>
              <a:t>mld</a:t>
            </a:r>
            <a:r>
              <a:rPr lang="nl-NL" dirty="0"/>
              <a:t>), Bossenstrategie, klimaatakkoord, PAS-maatregelen, Kaderrichtlijn Water-maatregelen</a:t>
            </a:r>
          </a:p>
          <a:p>
            <a:pPr lvl="1"/>
            <a:r>
              <a:rPr lang="nl-NL" dirty="0"/>
              <a:t>Beleidsintensiveringen natuur in coalitieakkoord niet meegenomen</a:t>
            </a:r>
          </a:p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547B5C-092B-4A0B-AADB-BAEE1AF4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704182"/>
            <a:ext cx="10923588" cy="636244"/>
          </a:xfrm>
        </p:spPr>
        <p:txBody>
          <a:bodyPr/>
          <a:lstStyle/>
          <a:p>
            <a:r>
              <a:rPr lang="nl-NL" dirty="0"/>
              <a:t>Afbakening en vertrekpunten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13209-886E-4B00-81FA-D3DF45947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3F10E-FBF5-47C5-ADFB-799BBF6C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QuickScan EU Biodiversiteitstrategie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BD0C3-E8FF-487D-A34B-D88793E1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790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24EF00-F433-48D6-B11C-260754D10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06" y="1600200"/>
            <a:ext cx="10923588" cy="4622800"/>
          </a:xfrm>
        </p:spPr>
        <p:txBody>
          <a:bodyPr/>
          <a:lstStyle/>
          <a:p>
            <a:pPr marL="0" indent="0">
              <a:buClr>
                <a:srgbClr val="777C00"/>
              </a:buClr>
              <a:buNone/>
            </a:pPr>
            <a:r>
              <a:rPr lang="nl-NL" dirty="0"/>
              <a:t>Met huidig beleid haalbaar in 2030					27,3%</a:t>
            </a:r>
          </a:p>
          <a:p>
            <a:pPr>
              <a:buClr>
                <a:srgbClr val="777C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Natura 2000 								 </a:t>
            </a:r>
            <a:r>
              <a:rPr lang="nl-NL" sz="2000" i="1" dirty="0">
                <a:solidFill>
                  <a:schemeClr val="tx1"/>
                </a:solidFill>
              </a:rPr>
              <a:t>15,2%</a:t>
            </a:r>
          </a:p>
          <a:p>
            <a:pPr>
              <a:buClr>
                <a:srgbClr val="777C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Natuurnetwerk Nederland </a:t>
            </a:r>
            <a:r>
              <a:rPr lang="nl-NL" sz="2000" dirty="0"/>
              <a:t>gerealiseerd (zonder N2000)   </a:t>
            </a:r>
            <a:r>
              <a:rPr lang="nl-NL" sz="2000" dirty="0">
                <a:solidFill>
                  <a:schemeClr val="tx1"/>
                </a:solidFill>
              </a:rPr>
              <a:t>		  </a:t>
            </a:r>
            <a:r>
              <a:rPr lang="nl-NL" sz="2000" i="1" dirty="0"/>
              <a:t>9,5</a:t>
            </a:r>
            <a:r>
              <a:rPr lang="nl-NL" sz="2000" i="1" dirty="0">
                <a:solidFill>
                  <a:schemeClr val="tx1"/>
                </a:solidFill>
              </a:rPr>
              <a:t>%</a:t>
            </a:r>
          </a:p>
          <a:p>
            <a:pPr>
              <a:buClr>
                <a:srgbClr val="777C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Natuurnetwerk Nederland </a:t>
            </a:r>
            <a:r>
              <a:rPr lang="nl-NL" sz="2000" dirty="0"/>
              <a:t>uitbreiding</a:t>
            </a:r>
            <a:r>
              <a:rPr lang="nl-NL" sz="2000" dirty="0">
                <a:solidFill>
                  <a:schemeClr val="tx1"/>
                </a:solidFill>
              </a:rPr>
              <a:t> t/m 2027 	   </a:t>
            </a:r>
            <a:r>
              <a:rPr lang="nl-NL" sz="2000" dirty="0"/>
              <a:t>	            </a:t>
            </a:r>
            <a:r>
              <a:rPr lang="nl-NL" sz="2000" i="1" dirty="0">
                <a:solidFill>
                  <a:schemeClr val="tx1"/>
                </a:solidFill>
              </a:rPr>
              <a:t>1,0%</a:t>
            </a:r>
          </a:p>
          <a:p>
            <a:pPr>
              <a:buClr>
                <a:srgbClr val="777C00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Natuur buiten Natuurnetwerk Nederland			                      </a:t>
            </a:r>
            <a:r>
              <a:rPr lang="nl-NL" sz="2000" i="1" dirty="0"/>
              <a:t>1,6</a:t>
            </a:r>
            <a:r>
              <a:rPr lang="nl-NL" sz="2000" i="1" dirty="0">
                <a:solidFill>
                  <a:schemeClr val="tx1"/>
                </a:solidFill>
              </a:rPr>
              <a:t>%</a:t>
            </a:r>
          </a:p>
          <a:p>
            <a:pPr marL="0" lvl="0" indent="0">
              <a:buClr>
                <a:srgbClr val="777C00"/>
              </a:buClr>
              <a:buNone/>
            </a:pPr>
            <a:r>
              <a:rPr lang="nl-NL" dirty="0">
                <a:solidFill>
                  <a:schemeClr val="tx1"/>
                </a:solidFill>
              </a:rPr>
              <a:t>Opties aanvullend beleid: </a:t>
            </a:r>
          </a:p>
          <a:p>
            <a:pPr marL="313200" lvl="1" indent="0">
              <a:buClr>
                <a:srgbClr val="777C00"/>
              </a:buClr>
              <a:buNone/>
            </a:pPr>
            <a:r>
              <a:rPr lang="nl-NL" dirty="0">
                <a:solidFill>
                  <a:schemeClr val="tx1"/>
                </a:solidFill>
              </a:rPr>
              <a:t>1. 102.000 hectare extra verwerving 			kosten 8-11 mld. euro</a:t>
            </a:r>
          </a:p>
          <a:p>
            <a:pPr marL="313200" lvl="1" indent="0">
              <a:buClr>
                <a:srgbClr val="777C00"/>
              </a:buClr>
              <a:buNone/>
            </a:pPr>
            <a:r>
              <a:rPr lang="nl-NL" dirty="0">
                <a:solidFill>
                  <a:schemeClr val="tx1"/>
                </a:solidFill>
              </a:rPr>
              <a:t>2. 60.000 hectare extra verwerving </a:t>
            </a:r>
          </a:p>
          <a:p>
            <a:pPr marL="313200" lvl="1" indent="0">
              <a:buClr>
                <a:srgbClr val="777C00"/>
              </a:buClr>
              <a:buNone/>
            </a:pPr>
            <a:r>
              <a:rPr lang="nl-NL" dirty="0">
                <a:solidFill>
                  <a:schemeClr val="tx1"/>
                </a:solidFill>
              </a:rPr>
              <a:t>+ 42.000 hectare langjarig agrarisch natuurbeheer	kosten 6-7 mld. euro</a:t>
            </a:r>
          </a:p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547B5C-092B-4A0B-AADB-BAEE1AF4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4772"/>
            <a:ext cx="11557794" cy="855428"/>
          </a:xfrm>
        </p:spPr>
        <p:txBody>
          <a:bodyPr/>
          <a:lstStyle/>
          <a:p>
            <a:pPr algn="ctr"/>
            <a:r>
              <a:rPr lang="nl-NL" dirty="0"/>
              <a:t>Ambitie: 30% beschermde natuur in 2030 </a:t>
            </a:r>
            <a:br>
              <a:rPr lang="nl-NL" dirty="0"/>
            </a:br>
            <a:r>
              <a:rPr lang="nl-NL" sz="1800" dirty="0"/>
              <a:t>land en binnen water</a:t>
            </a:r>
            <a:endParaRPr lang="nl-NL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13209-886E-4B00-81FA-D3DF45947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3F10E-FBF5-47C5-ADFB-799BBF6C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QuickScan EU Biodiversiteitstrategie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BD0C3-E8FF-487D-A34B-D88793E1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940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5000" y="1776550"/>
            <a:ext cx="5177971" cy="4595488"/>
          </a:xfrm>
        </p:spPr>
        <p:txBody>
          <a:bodyPr numCol="1">
            <a:normAutofit fontScale="85000" lnSpcReduction="10000"/>
          </a:bodyPr>
          <a:lstStyle/>
          <a:p>
            <a:pPr>
              <a:lnSpc>
                <a:spcPct val="90000"/>
              </a:lnSpc>
              <a:buClr>
                <a:srgbClr val="777C00"/>
              </a:buClr>
            </a:pPr>
            <a:r>
              <a:rPr lang="nl-NL" dirty="0"/>
              <a:t>Strikt beschermd = </a:t>
            </a:r>
            <a:br>
              <a:rPr lang="nl-NL" dirty="0"/>
            </a:br>
            <a:r>
              <a:rPr lang="nl-NL" dirty="0"/>
              <a:t>‘koolstofrijke en/of biodiversiteitsrijke natuurgebieden met ongestoorde natuurlijke processen’.</a:t>
            </a:r>
          </a:p>
          <a:p>
            <a:pPr lvl="0">
              <a:lnSpc>
                <a:spcPct val="90000"/>
              </a:lnSpc>
              <a:buClr>
                <a:srgbClr val="777C00"/>
              </a:buClr>
            </a:pPr>
            <a:endParaRPr lang="nl-NL" dirty="0"/>
          </a:p>
          <a:p>
            <a:pPr lvl="0">
              <a:lnSpc>
                <a:spcPct val="90000"/>
              </a:lnSpc>
              <a:buClr>
                <a:srgbClr val="777C00"/>
              </a:buClr>
            </a:pPr>
            <a:r>
              <a:rPr lang="nl-NL" dirty="0"/>
              <a:t>Huidig beleid:   1,2% (grootschalige natuurtypen)</a:t>
            </a:r>
          </a:p>
          <a:p>
            <a:pPr marL="313200" lvl="1" indent="0">
              <a:lnSpc>
                <a:spcPct val="90000"/>
              </a:lnSpc>
              <a:buClr>
                <a:srgbClr val="777C00"/>
              </a:buClr>
              <a:buNone/>
            </a:pPr>
            <a:endParaRPr lang="nl-NL" sz="2400" dirty="0"/>
          </a:p>
          <a:p>
            <a:pPr marL="313200" lvl="1" indent="0">
              <a:lnSpc>
                <a:spcPct val="90000"/>
              </a:lnSpc>
              <a:buClr>
                <a:srgbClr val="777C00"/>
              </a:buClr>
              <a:buNone/>
            </a:pPr>
            <a:r>
              <a:rPr lang="nl-NL" sz="2400" dirty="0"/>
              <a:t>Aanvullend beleid:</a:t>
            </a:r>
            <a:br>
              <a:rPr lang="nl-NL" sz="2400" dirty="0"/>
            </a:br>
            <a:r>
              <a:rPr lang="nl-NL" sz="2400" dirty="0"/>
              <a:t>Systeemherstel moeras, hoogveen, kwelders, natuurbossen: 6,4%</a:t>
            </a:r>
          </a:p>
          <a:p>
            <a:pPr marL="313200" lvl="1" indent="0">
              <a:lnSpc>
                <a:spcPct val="90000"/>
              </a:lnSpc>
              <a:buClr>
                <a:srgbClr val="777C00"/>
              </a:buClr>
              <a:buNone/>
            </a:pPr>
            <a:endParaRPr lang="nl-NL" sz="2400" dirty="0"/>
          </a:p>
          <a:p>
            <a:pPr marL="313200" lvl="1" indent="0">
              <a:lnSpc>
                <a:spcPct val="90000"/>
              </a:lnSpc>
              <a:buClr>
                <a:srgbClr val="777C00"/>
              </a:buClr>
              <a:buNone/>
            </a:pPr>
            <a:r>
              <a:rPr lang="nl-NL" sz="2400" dirty="0"/>
              <a:t>Kosten systeemherstel niet te bepalen</a:t>
            </a:r>
          </a:p>
          <a:p>
            <a:pPr lvl="0">
              <a:lnSpc>
                <a:spcPct val="90000"/>
              </a:lnSpc>
              <a:buClr>
                <a:srgbClr val="777C00"/>
              </a:buClr>
            </a:pPr>
            <a:endParaRPr lang="nl-NL" sz="1900" dirty="0"/>
          </a:p>
          <a:p>
            <a:pPr marL="0" lvl="0" indent="0">
              <a:lnSpc>
                <a:spcPct val="90000"/>
              </a:lnSpc>
              <a:buClr>
                <a:srgbClr val="777C00"/>
              </a:buClr>
              <a:buNone/>
            </a:pPr>
            <a:endParaRPr lang="nl-NL" sz="1900" dirty="0"/>
          </a:p>
          <a:p>
            <a:pPr marL="0" indent="0">
              <a:lnSpc>
                <a:spcPct val="90000"/>
              </a:lnSpc>
              <a:buNone/>
            </a:pPr>
            <a:endParaRPr lang="nl-NL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5000" y="621439"/>
            <a:ext cx="5295537" cy="636244"/>
          </a:xfrm>
        </p:spPr>
        <p:txBody>
          <a:bodyPr anchor="t">
            <a:normAutofit fontScale="90000"/>
          </a:bodyPr>
          <a:lstStyle/>
          <a:p>
            <a:r>
              <a:rPr lang="nl-NL" sz="3100" dirty="0"/>
              <a:t>Ambitie: van de 30% is in</a:t>
            </a:r>
            <a:br>
              <a:rPr lang="nl-NL" sz="3100" dirty="0"/>
            </a:br>
            <a:r>
              <a:rPr lang="nl-NL" sz="3100" dirty="0"/>
              <a:t>2030 1/3 strikt beschermd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5 oktober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QuickScan EU Biodiversiteitstrategie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6</a:t>
            </a:fld>
            <a:endParaRPr lang="nl-NL"/>
          </a:p>
        </p:txBody>
      </p:sp>
      <p:pic>
        <p:nvPicPr>
          <p:cNvPr id="8" name="Picture 7" descr="A picture containing sky, outdoor, grass, ground&#10;&#10;Description automatically generated">
            <a:extLst>
              <a:ext uri="{FF2B5EF4-FFF2-40B4-BE49-F238E27FC236}">
                <a16:creationId xmlns:a16="http://schemas.microsoft.com/office/drawing/2014/main" id="{22C47297-3AE9-46FE-A6C8-646108E4BF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4" r="19072"/>
          <a:stretch/>
        </p:blipFill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869211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31F6F17-589C-4F81-C173-15C076EA8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08" y="799857"/>
            <a:ext cx="10923588" cy="648000"/>
          </a:xfrm>
        </p:spPr>
        <p:txBody>
          <a:bodyPr/>
          <a:lstStyle/>
          <a:p>
            <a:pPr algn="ctr"/>
            <a:r>
              <a:rPr lang="en-US" dirty="0"/>
              <a:t>EU </a:t>
            </a:r>
            <a:r>
              <a:rPr lang="en-US" dirty="0" err="1"/>
              <a:t>ambitie</a:t>
            </a:r>
            <a:r>
              <a:rPr lang="en-US" dirty="0"/>
              <a:t> 2030 - </a:t>
            </a:r>
            <a:r>
              <a:rPr lang="en-US" dirty="0" err="1"/>
              <a:t>stoppen</a:t>
            </a:r>
            <a:r>
              <a:rPr lang="en-US" dirty="0"/>
              <a:t> </a:t>
            </a:r>
            <a:r>
              <a:rPr lang="en-US" dirty="0" err="1"/>
              <a:t>achteruitgang</a:t>
            </a:r>
            <a:r>
              <a:rPr lang="en-US" dirty="0"/>
              <a:t> VHR</a:t>
            </a:r>
            <a:br>
              <a:rPr lang="en-US" dirty="0"/>
            </a:br>
            <a:r>
              <a:rPr lang="en-US" sz="1800" dirty="0"/>
              <a:t>Trend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FA4EBDD-1919-6E17-B9DB-A85776D2CB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76457" y="1851138"/>
            <a:ext cx="4396804" cy="4362337"/>
          </a:xfrm>
        </p:spPr>
        <p:txBody>
          <a:bodyPr/>
          <a:lstStyle/>
          <a:p>
            <a:r>
              <a:rPr lang="nl-NL" dirty="0"/>
              <a:t>Huidige situatie</a:t>
            </a:r>
          </a:p>
          <a:p>
            <a:pPr marL="342900" indent="-342900">
              <a:buFontTx/>
              <a:buChar char="-"/>
            </a:pPr>
            <a:r>
              <a:rPr lang="nl-NL" dirty="0"/>
              <a:t>Donkerrood / grijs</a:t>
            </a:r>
          </a:p>
          <a:p>
            <a:pPr marL="342900" indent="-342900">
              <a:buFontTx/>
              <a:buChar char="-"/>
            </a:pPr>
            <a:r>
              <a:rPr lang="nl-NL" dirty="0"/>
              <a:t>Verschilt tussen Vogel- en Habitatrichtlijnsoorten en typen</a:t>
            </a:r>
          </a:p>
          <a:p>
            <a:r>
              <a:rPr lang="nl-NL" dirty="0"/>
              <a:t>Gemiddeld van totaal:      37%</a:t>
            </a:r>
          </a:p>
          <a:p>
            <a:r>
              <a:rPr lang="nl-NL" dirty="0"/>
              <a:t>Huidig beleid van totaal:   20% </a:t>
            </a:r>
          </a:p>
          <a:p>
            <a:r>
              <a:rPr lang="nl-NL" dirty="0"/>
              <a:t>Opties:  </a:t>
            </a:r>
            <a:br>
              <a:rPr lang="nl-NL" dirty="0"/>
            </a:br>
            <a:r>
              <a:rPr lang="nl-NL" dirty="0"/>
              <a:t>verbetering milieucondities en vergroten leefgebieden:    10%</a:t>
            </a:r>
          </a:p>
          <a:p>
            <a:r>
              <a:rPr lang="nl-NL" dirty="0"/>
              <a:t>Kosten 20-35 </a:t>
            </a:r>
            <a:r>
              <a:rPr lang="nl-NL" dirty="0" err="1"/>
              <a:t>mld</a:t>
            </a:r>
            <a:r>
              <a:rPr lang="nl-NL" dirty="0"/>
              <a:t> euro </a:t>
            </a:r>
          </a:p>
          <a:p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ECFF0C-65F6-48D5-83D2-7DACFD347698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553199" y="6372038"/>
            <a:ext cx="3781426" cy="264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5 oktober 2022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41EB0B-B788-4D7D-AC77-1420FCA5FD7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35000" y="6372038"/>
            <a:ext cx="5003800" cy="264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QuickScan EU Biodiversiteitstrategie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B0B7CA-C46F-4CF9-A592-EE170044AC4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39424" y="6372038"/>
            <a:ext cx="919163" cy="264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7</a:t>
            </a:fld>
            <a:endParaRPr lang="nl-NL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C13B614A-9756-4192-9D61-E6E5FF9F898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7" y="1851138"/>
            <a:ext cx="6174098" cy="4362450"/>
          </a:xfrm>
        </p:spPr>
      </p:pic>
    </p:spTree>
    <p:extLst>
      <p:ext uri="{BB962C8B-B14F-4D97-AF65-F5344CB8AC3E}">
        <p14:creationId xmlns:p14="http://schemas.microsoft.com/office/powerpoint/2010/main" val="2544689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7AAA3890-A134-7E3F-4CB5-16FED614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921885"/>
            <a:ext cx="11304588" cy="648000"/>
          </a:xfrm>
        </p:spPr>
        <p:txBody>
          <a:bodyPr/>
          <a:lstStyle/>
          <a:p>
            <a:pPr algn="ctr"/>
            <a:r>
              <a:rPr lang="en-US" sz="3200" dirty="0"/>
              <a:t>EU </a:t>
            </a:r>
            <a:r>
              <a:rPr lang="en-US" sz="3200" dirty="0" err="1"/>
              <a:t>ambitie</a:t>
            </a:r>
            <a:r>
              <a:rPr lang="en-US" sz="3200" dirty="0"/>
              <a:t> 2030 – herstel VHR </a:t>
            </a:r>
            <a:br>
              <a:rPr lang="en-US" sz="3200" dirty="0"/>
            </a:br>
            <a:r>
              <a:rPr lang="nl-NL" sz="1800" dirty="0"/>
              <a:t>30% v/d soorten en habitattypen in ongunstige staat vertonen een positieve trend</a:t>
            </a:r>
            <a:endParaRPr lang="en-US" sz="180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CD1CA7F-3B36-2453-F7C9-40FFB8F259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06640" y="1851138"/>
            <a:ext cx="4506686" cy="4362337"/>
          </a:xfrm>
        </p:spPr>
        <p:txBody>
          <a:bodyPr/>
          <a:lstStyle/>
          <a:p>
            <a:r>
              <a:rPr lang="nl-NL" dirty="0"/>
              <a:t>Huidige situatie </a:t>
            </a:r>
            <a:br>
              <a:rPr lang="nl-NL" dirty="0"/>
            </a:br>
            <a:r>
              <a:rPr lang="nl-NL" dirty="0"/>
              <a:t>gemiddeld                       23%</a:t>
            </a:r>
          </a:p>
          <a:p>
            <a:r>
              <a:rPr lang="nl-NL" dirty="0"/>
              <a:t>Met huidig beleid </a:t>
            </a:r>
            <a:br>
              <a:rPr lang="nl-NL" dirty="0"/>
            </a:br>
            <a:r>
              <a:rPr lang="nl-NL" dirty="0"/>
              <a:t>gemiddeld                        46%</a:t>
            </a:r>
          </a:p>
          <a:p>
            <a:r>
              <a:rPr lang="nl-NL" dirty="0"/>
              <a:t>Met uitvoering huidig beleid wordt doelstelling gehaald</a:t>
            </a:r>
          </a:p>
          <a:p>
            <a:endParaRPr lang="nl-NL" dirty="0"/>
          </a:p>
          <a:p>
            <a:r>
              <a:rPr lang="nl-NL" dirty="0"/>
              <a:t>Ambitie VN/EU</a:t>
            </a:r>
            <a:br>
              <a:rPr lang="nl-NL" dirty="0"/>
            </a:br>
            <a:r>
              <a:rPr lang="nl-NL" dirty="0"/>
              <a:t>Tegen 2050 zijn alle ecosystemen wereldwijd hersteld, veerkrachtig en adequaat beschermd.</a:t>
            </a:r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176CCF-5B49-4734-BAD3-FD2FC1E4C408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553199" y="6372038"/>
            <a:ext cx="3781426" cy="264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5 oktober 2022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5988AB-F757-4952-9B06-FE8C99C2A7B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35000" y="6372038"/>
            <a:ext cx="5003800" cy="264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QuickScan EU Biodiversiteitstrategie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809E62-25F7-46AB-9512-4AC32534A34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39424" y="6372038"/>
            <a:ext cx="919163" cy="264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8</a:t>
            </a:fld>
            <a:endParaRPr lang="nl-NL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2D8C2F61-B34B-4B84-BBD5-FE6BE17B525B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88" y="1858963"/>
            <a:ext cx="6174098" cy="4362450"/>
          </a:xfrm>
        </p:spPr>
      </p:pic>
    </p:spTree>
    <p:extLst>
      <p:ext uri="{BB962C8B-B14F-4D97-AF65-F5344CB8AC3E}">
        <p14:creationId xmlns:p14="http://schemas.microsoft.com/office/powerpoint/2010/main" val="937112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2299" y="760414"/>
            <a:ext cx="10923588" cy="636244"/>
          </a:xfrm>
        </p:spPr>
        <p:txBody>
          <a:bodyPr>
            <a:normAutofit/>
          </a:bodyPr>
          <a:lstStyle/>
          <a:p>
            <a:r>
              <a:rPr lang="nl-NL" dirty="0"/>
              <a:t>Implicaties voor de uitvoeringspraktijk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5 oktober 2022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QuickScan EU Biodiversiteitstrategie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C944289-7EA3-487E-A96C-9DD614C39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638300"/>
            <a:ext cx="11264900" cy="4093306"/>
          </a:xfrm>
        </p:spPr>
        <p:txBody>
          <a:bodyPr/>
          <a:lstStyle/>
          <a:p>
            <a:r>
              <a:rPr lang="en-US" dirty="0"/>
              <a:t>Tempo </a:t>
            </a:r>
            <a:r>
              <a:rPr lang="en-US" dirty="0" err="1"/>
              <a:t>uitvoering</a:t>
            </a:r>
            <a:r>
              <a:rPr lang="en-US" dirty="0"/>
              <a:t> is </a:t>
            </a:r>
            <a:r>
              <a:rPr lang="en-US" dirty="0" err="1"/>
              <a:t>cruciaal</a:t>
            </a:r>
            <a:endParaRPr lang="en-US" strike="sngStrike" dirty="0"/>
          </a:p>
          <a:p>
            <a:r>
              <a:rPr lang="nl-NL" dirty="0"/>
              <a:t>Focus ook op natuur buiten de Natura 2000-gebieden</a:t>
            </a:r>
          </a:p>
          <a:p>
            <a:r>
              <a:rPr lang="nl-NL" dirty="0"/>
              <a:t>Versterk link met gebiedsgericht beleid en agenda Natuur-Inclusief</a:t>
            </a:r>
          </a:p>
          <a:p>
            <a:r>
              <a:rPr lang="nl-NL" dirty="0"/>
              <a:t>Versterk synergie tussen Europese ambities en nationaal beleid</a:t>
            </a:r>
          </a:p>
          <a:p>
            <a:r>
              <a:rPr lang="en-US" dirty="0" err="1"/>
              <a:t>Versterk</a:t>
            </a:r>
            <a:r>
              <a:rPr lang="en-US" dirty="0"/>
              <a:t> </a:t>
            </a:r>
            <a:r>
              <a:rPr lang="en-US" dirty="0" err="1"/>
              <a:t>gegevens</a:t>
            </a:r>
            <a:r>
              <a:rPr lang="en-US" dirty="0"/>
              <a:t> basis om </a:t>
            </a:r>
            <a:r>
              <a:rPr lang="en-US" dirty="0" err="1"/>
              <a:t>huidige</a:t>
            </a:r>
            <a:r>
              <a:rPr lang="en-US" dirty="0"/>
              <a:t> trend en </a:t>
            </a:r>
            <a:r>
              <a:rPr lang="en-US" dirty="0" err="1"/>
              <a:t>effecten</a:t>
            </a:r>
            <a:r>
              <a:rPr lang="en-US" dirty="0"/>
              <a:t> van </a:t>
            </a:r>
            <a:r>
              <a:rPr lang="en-US" dirty="0" err="1"/>
              <a:t>maatregelen</a:t>
            </a:r>
            <a:r>
              <a:rPr lang="en-US" dirty="0"/>
              <a:t> </a:t>
            </a:r>
            <a:r>
              <a:rPr lang="en-US" dirty="0" err="1"/>
              <a:t>beter</a:t>
            </a:r>
            <a:r>
              <a:rPr lang="en-US" dirty="0"/>
              <a:t> in </a:t>
            </a:r>
            <a:r>
              <a:rPr lang="en-US" dirty="0" err="1"/>
              <a:t>beeld</a:t>
            </a:r>
            <a:r>
              <a:rPr lang="en-US" dirty="0"/>
              <a:t> te </a:t>
            </a:r>
            <a:r>
              <a:rPr lang="en-US" dirty="0" err="1"/>
              <a:t>hebben</a:t>
            </a:r>
            <a:r>
              <a:rPr lang="en-US" dirty="0"/>
              <a:t> en te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bijsturen</a:t>
            </a:r>
            <a:endParaRPr lang="en-US" dirty="0"/>
          </a:p>
          <a:p>
            <a:r>
              <a:rPr lang="nl-NL" dirty="0"/>
              <a:t>Herstelstrategie voor verhogen van VHR-doelbereik waar soorten achteruit gaan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2543259"/>
      </p:ext>
    </p:extLst>
  </p:cSld>
  <p:clrMapOvr>
    <a:masterClrMapping/>
  </p:clrMapOvr>
</p:sld>
</file>

<file path=ppt/theme/theme1.xml><?xml version="1.0" encoding="utf-8"?>
<a:theme xmlns:a="http://schemas.openxmlformats.org/drawingml/2006/main" name="16008 RIJK - Sjabloon 16x9 Mosgroen">
  <a:themeElements>
    <a:clrScheme name="Rijks Mosgroen">
      <a:dk1>
        <a:srgbClr val="000000"/>
      </a:dk1>
      <a:lt1>
        <a:srgbClr val="FFFFFF"/>
      </a:lt1>
      <a:dk2>
        <a:srgbClr val="777C00"/>
      </a:dk2>
      <a:lt2>
        <a:srgbClr val="EAEBD8"/>
      </a:lt2>
      <a:accent1>
        <a:srgbClr val="F9E11E"/>
      </a:accent1>
      <a:accent2>
        <a:srgbClr val="42145F"/>
      </a:accent2>
      <a:accent3>
        <a:srgbClr val="38870D"/>
      </a:accent3>
      <a:accent4>
        <a:srgbClr val="017BC6"/>
      </a:accent4>
      <a:accent5>
        <a:srgbClr val="75D1B5"/>
      </a:accent5>
      <a:accent6>
        <a:srgbClr val="8EC9E7"/>
      </a:accent6>
      <a:hlink>
        <a:srgbClr val="777C00"/>
      </a:hlink>
      <a:folHlink>
        <a:srgbClr val="D6D6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F855D62B-040E-4060-8AE8-848B2AB86181}" vid="{35228413-A695-41F3-AFC3-C0F19FE06D3C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769</ap:Words>
  <ap:PresentationFormat>Breedbeeld</ap:PresentationFormat>
  <ap:Paragraphs>127</ap:Paragraphs>
  <ap:Slides>11</ap:Slides>
  <ap:HiddenSlides>0</ap:HiddenSlides>
  <ap:MMClips>0</ap:MMClips>
  <ap:ScaleCrop>false</ap:ScaleCrop>
  <ap:HeadingPairs>
    <vt:vector baseType="variant" size="6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ap:HeadingPairs>
  <ap:TitlesOfParts>
    <vt:vector baseType="lpstr" size="16">
      <vt:lpstr>Arial</vt:lpstr>
      <vt:lpstr>Calibri</vt:lpstr>
      <vt:lpstr>Verdana</vt:lpstr>
      <vt:lpstr>Wingdings</vt:lpstr>
      <vt:lpstr>16008 RIJK - Sjabloon 16x9 Mosgroen</vt:lpstr>
      <vt:lpstr>QuickScan EU Biodiversiteitstrategie 2030 Bringing nature back into our lives</vt:lpstr>
      <vt:lpstr>Aanleiding en vraagstelling</vt:lpstr>
      <vt:lpstr>Inhoud</vt:lpstr>
      <vt:lpstr>Afbakening en vertrekpunten</vt:lpstr>
      <vt:lpstr>Ambitie: 30% beschermde natuur in 2030  land en binnen water</vt:lpstr>
      <vt:lpstr>Ambitie: van de 30% is in 2030 1/3 strikt beschermd  </vt:lpstr>
      <vt:lpstr>EU ambitie 2030 - stoppen achteruitgang VHR Trend</vt:lpstr>
      <vt:lpstr>EU ambitie 2030 – herstel VHR  30% v/d soorten en habitattypen in ongunstige staat vertonen een positieve trend</vt:lpstr>
      <vt:lpstr>Implicaties voor de uitvoeringspraktijk </vt:lpstr>
      <vt:lpstr>Coalitieakkoord en Stikstofbeleid</vt:lpstr>
      <vt:lpstr>Samenvatting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lastPrinted>2017-07-10T06:54:21.0000000Z</lastPrinted>
  <dcterms:created xsi:type="dcterms:W3CDTF">2022-09-21T07:17:26.0000000Z</dcterms:created>
  <dcterms:modified xsi:type="dcterms:W3CDTF">2022-10-04T10:21:29.0000000Z</dcterms:modified>
  <dc:description/>
  <dc:subject/>
  <keywords/>
  <version/>
  <category>------------------------</category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0x0101001BBE12DEB4822944828C8E9C7ECA7407</vt:lpwstr>
  </property>
</Properties>
</file>