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41" r:id="rId2"/>
  </p:sldMasterIdLst>
  <p:notesMasterIdLst>
    <p:notesMasterId r:id="rId23"/>
  </p:notesMasterIdLst>
  <p:handoutMasterIdLst>
    <p:handoutMasterId r:id="rId24"/>
  </p:handoutMasterIdLst>
  <p:sldIdLst>
    <p:sldId id="310" r:id="rId3"/>
    <p:sldId id="388" r:id="rId4"/>
    <p:sldId id="371" r:id="rId5"/>
    <p:sldId id="412" r:id="rId6"/>
    <p:sldId id="413" r:id="rId7"/>
    <p:sldId id="414" r:id="rId8"/>
    <p:sldId id="415" r:id="rId9"/>
    <p:sldId id="416" r:id="rId10"/>
    <p:sldId id="353" r:id="rId11"/>
    <p:sldId id="369" r:id="rId12"/>
    <p:sldId id="366" r:id="rId13"/>
    <p:sldId id="367" r:id="rId14"/>
    <p:sldId id="385" r:id="rId15"/>
    <p:sldId id="368" r:id="rId16"/>
    <p:sldId id="326" r:id="rId17"/>
    <p:sldId id="400" r:id="rId18"/>
    <p:sldId id="404" r:id="rId19"/>
    <p:sldId id="405" r:id="rId20"/>
    <p:sldId id="406" r:id="rId21"/>
    <p:sldId id="338" r:id="rId22"/>
  </p:sldIdLst>
  <p:sldSz cx="12192000" cy="6858000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>
    <p:extLst/>
  </p:cmAuthor>
  <p:cmAuthor id="1" name="Arnout Drenthel" initials="AD" lastIdx="1" clrIdx="0">
    <p:extLst/>
  </p:cmAuthor>
  <p:cmAuthor id="8" name="Arnout Drenthel" initials="AD [8]" lastIdx="1" clrIdx="7">
    <p:extLst/>
  </p:cmAuthor>
  <p:cmAuthor id="2" name="Arnout Drenthel" initials="AD [2]" lastIdx="1" clrIdx="1">
    <p:extLst/>
  </p:cmAuthor>
  <p:cmAuthor id="9" name="Arnout Drenthel" initials="AD [9]" lastIdx="1" clrIdx="8">
    <p:extLst/>
  </p:cmAuthor>
  <p:cmAuthor id="3" name="Arnout Drenthel" initials="AD [3]" lastIdx="1" clrIdx="2">
    <p:extLst/>
  </p:cmAuthor>
  <p:cmAuthor id="10" name="Daisy D.G.C. Vliegenthart - Goedhart" initials="DDV-G" lastIdx="1" clrIdx="9">
    <p:extLst>
      <p:ext uri="{19B8F6BF-5375-455C-9EA6-DF929625EA0E}">
        <p15:presenceInfo xmlns:p15="http://schemas.microsoft.com/office/powerpoint/2012/main" userId="S-1-5-21-1085031214-651377827-839522115-768227" providerId="AD"/>
      </p:ext>
    </p:extLst>
  </p:cmAuthor>
  <p:cmAuthor id="4" name="Arnout Drenthel" initials="AD [4]" lastIdx="1" clrIdx="3">
    <p:extLst/>
  </p:cmAuthor>
  <p:cmAuthor id="11" name="Rik R.A.F. Raymaekers" initials="RRR" lastIdx="1" clrIdx="10">
    <p:extLst>
      <p:ext uri="{19B8F6BF-5375-455C-9EA6-DF929625EA0E}">
        <p15:presenceInfo xmlns:p15="http://schemas.microsoft.com/office/powerpoint/2012/main" userId="S-1-5-21-1085031214-651377827-839522115-360533" providerId="AD"/>
      </p:ext>
    </p:extLst>
  </p:cmAuthor>
  <p:cmAuthor id="5" name="Arnout Drenthel" initials="AD [5]" lastIdx="1" clrIdx="4">
    <p:extLst/>
  </p:cmAuthor>
  <p:cmAuthor id="6" name="Arnout Drenthel" initials="AD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89B"/>
    <a:srgbClr val="CCE0F1"/>
    <a:srgbClr val="154273"/>
    <a:srgbClr val="F2D9E7"/>
    <a:srgbClr val="E5B2CF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3" autoAdjust="0"/>
    <p:restoredTop sz="87227" autoAdjust="0"/>
  </p:normalViewPr>
  <p:slideViewPr>
    <p:cSldViewPr snapToGrid="0">
      <p:cViewPr varScale="1">
        <p:scale>
          <a:sx n="75" d="100"/>
          <a:sy n="75" d="100"/>
        </p:scale>
        <p:origin x="786" y="66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slide" Target="slides/slide16.xml" Id="rId18" /><Relationship Type="http://schemas.openxmlformats.org/officeDocument/2006/relationships/presProps" Target="presProps.xml" Id="rId26" /><Relationship Type="http://schemas.openxmlformats.org/officeDocument/2006/relationships/slide" Target="slides/slide1.xml" Id="rId3" /><Relationship Type="http://schemas.openxmlformats.org/officeDocument/2006/relationships/slide" Target="slides/slide19.xml" Id="rId21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slide" Target="slides/slide15.xml" Id="rId17" /><Relationship Type="http://schemas.openxmlformats.org/officeDocument/2006/relationships/commentAuthors" Target="commentAuthors.xml" Id="rId25" /><Relationship Type="http://schemas.openxmlformats.org/officeDocument/2006/relationships/slideMaster" Target="slideMasters/slideMaster2.xml" Id="rId2" /><Relationship Type="http://schemas.openxmlformats.org/officeDocument/2006/relationships/slide" Target="slides/slide14.xml" Id="rId16" /><Relationship Type="http://schemas.openxmlformats.org/officeDocument/2006/relationships/slide" Target="slides/slide18.xml" Id="rId20" /><Relationship Type="http://schemas.openxmlformats.org/officeDocument/2006/relationships/tableStyles" Target="tableStyles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handoutMaster" Target="handoutMasters/handoutMaster1.xml" Id="rId24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notesMaster" Target="notesMasters/notesMaster1.xml" Id="rId23" /><Relationship Type="http://schemas.openxmlformats.org/officeDocument/2006/relationships/theme" Target="theme/theme1.xml" Id="rId28" /><Relationship Type="http://schemas.openxmlformats.org/officeDocument/2006/relationships/slide" Target="slides/slide8.xml" Id="rId10" /><Relationship Type="http://schemas.openxmlformats.org/officeDocument/2006/relationships/slide" Target="slides/slide17.xml" Id="rId19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slide" Target="slides/slide20.xml" Id="rId22" /><Relationship Type="http://schemas.openxmlformats.org/officeDocument/2006/relationships/viewProps" Target="viewProps.xml" Id="rId27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werkblad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759342406124758E-2"/>
          <c:y val="2.7409328000580754E-2"/>
          <c:w val="0.9764813151877505"/>
          <c:h val="0.797984815977852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Blad1!$B$2</c:f>
              <c:strCache>
                <c:ptCount val="1"/>
                <c:pt idx="0">
                  <c:v>Indicator X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Blad1!$A$3:$A$7</c:f>
              <c:strCache>
                <c:ptCount val="5"/>
                <c:pt idx="0">
                  <c:v>Burger 1</c:v>
                </c:pt>
                <c:pt idx="1">
                  <c:v>Burger 2</c:v>
                </c:pt>
                <c:pt idx="2">
                  <c:v>Burger 3</c:v>
                </c:pt>
                <c:pt idx="3">
                  <c:v>Burger 4</c:v>
                </c:pt>
                <c:pt idx="4">
                  <c:v>Burger 5</c:v>
                </c:pt>
              </c:strCache>
            </c:strRef>
          </c:cat>
          <c:val>
            <c:numRef>
              <c:f>Blad1!$B$3:$B$7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DD-4E04-8A39-2BF6AE08A33F}"/>
            </c:ext>
          </c:extLst>
        </c:ser>
        <c:ser>
          <c:idx val="1"/>
          <c:order val="1"/>
          <c:tx>
            <c:strRef>
              <c:f>Blad1!$C$2</c:f>
              <c:strCache>
                <c:ptCount val="1"/>
                <c:pt idx="0">
                  <c:v>Indicator Y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Blad1!$A$3:$A$7</c:f>
              <c:strCache>
                <c:ptCount val="5"/>
                <c:pt idx="0">
                  <c:v>Burger 1</c:v>
                </c:pt>
                <c:pt idx="1">
                  <c:v>Burger 2</c:v>
                </c:pt>
                <c:pt idx="2">
                  <c:v>Burger 3</c:v>
                </c:pt>
                <c:pt idx="3">
                  <c:v>Burger 4</c:v>
                </c:pt>
                <c:pt idx="4">
                  <c:v>Burger 5</c:v>
                </c:pt>
              </c:strCache>
            </c:strRef>
          </c:cat>
          <c:val>
            <c:numRef>
              <c:f>Blad1!$C$3:$C$7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DD-4E04-8A39-2BF6AE08A33F}"/>
            </c:ext>
          </c:extLst>
        </c:ser>
        <c:ser>
          <c:idx val="2"/>
          <c:order val="2"/>
          <c:tx>
            <c:strRef>
              <c:f>Blad1!$D$2</c:f>
              <c:strCache>
                <c:ptCount val="1"/>
                <c:pt idx="0">
                  <c:v>Afstand tussen huisadres en opvanglocatie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Blad1!$A$3:$A$7</c:f>
              <c:strCache>
                <c:ptCount val="5"/>
                <c:pt idx="0">
                  <c:v>Burger 1</c:v>
                </c:pt>
                <c:pt idx="1">
                  <c:v>Burger 2</c:v>
                </c:pt>
                <c:pt idx="2">
                  <c:v>Burger 3</c:v>
                </c:pt>
                <c:pt idx="3">
                  <c:v>Burger 4</c:v>
                </c:pt>
                <c:pt idx="4">
                  <c:v>Burger 5</c:v>
                </c:pt>
              </c:strCache>
            </c:strRef>
          </c:cat>
          <c:val>
            <c:numRef>
              <c:f>Blad1!$D$3:$D$7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DD-4E04-8A39-2BF6AE08A33F}"/>
            </c:ext>
          </c:extLst>
        </c:ser>
        <c:ser>
          <c:idx val="3"/>
          <c:order val="3"/>
          <c:tx>
            <c:strRef>
              <c:f>Blad1!$E$2</c:f>
              <c:strCache>
                <c:ptCount val="1"/>
                <c:pt idx="0">
                  <c:v>Hoge opvanguren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Blad1!$A$3:$A$7</c:f>
              <c:strCache>
                <c:ptCount val="5"/>
                <c:pt idx="0">
                  <c:v>Burger 1</c:v>
                </c:pt>
                <c:pt idx="1">
                  <c:v>Burger 2</c:v>
                </c:pt>
                <c:pt idx="2">
                  <c:v>Burger 3</c:v>
                </c:pt>
                <c:pt idx="3">
                  <c:v>Burger 4</c:v>
                </c:pt>
                <c:pt idx="4">
                  <c:v>Burger 5</c:v>
                </c:pt>
              </c:strCache>
            </c:strRef>
          </c:cat>
          <c:val>
            <c:numRef>
              <c:f>Blad1!$E$3:$E$7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DD-4E04-8A39-2BF6AE08A33F}"/>
            </c:ext>
          </c:extLst>
        </c:ser>
        <c:ser>
          <c:idx val="4"/>
          <c:order val="4"/>
          <c:tx>
            <c:strRef>
              <c:f>Blad1!$F$2</c:f>
              <c:strCache>
                <c:ptCount val="1"/>
                <c:pt idx="0">
                  <c:v>Nederlander Ja/Nee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Blad1!$A$3:$A$7</c:f>
              <c:strCache>
                <c:ptCount val="5"/>
                <c:pt idx="0">
                  <c:v>Burger 1</c:v>
                </c:pt>
                <c:pt idx="1">
                  <c:v>Burger 2</c:v>
                </c:pt>
                <c:pt idx="2">
                  <c:v>Burger 3</c:v>
                </c:pt>
                <c:pt idx="3">
                  <c:v>Burger 4</c:v>
                </c:pt>
                <c:pt idx="4">
                  <c:v>Burger 5</c:v>
                </c:pt>
              </c:strCache>
            </c:strRef>
          </c:cat>
          <c:val>
            <c:numRef>
              <c:f>Blad1!$F$3:$F$7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DD-4E04-8A39-2BF6AE08A33F}"/>
            </c:ext>
          </c:extLst>
        </c:ser>
        <c:ser>
          <c:idx val="5"/>
          <c:order val="5"/>
          <c:tx>
            <c:strRef>
              <c:f>Blad1!$G$2</c:f>
              <c:strCache>
                <c:ptCount val="1"/>
                <c:pt idx="0">
                  <c:v>Indicator Z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Blad1!$A$3:$A$7</c:f>
              <c:strCache>
                <c:ptCount val="5"/>
                <c:pt idx="0">
                  <c:v>Burger 1</c:v>
                </c:pt>
                <c:pt idx="1">
                  <c:v>Burger 2</c:v>
                </c:pt>
                <c:pt idx="2">
                  <c:v>Burger 3</c:v>
                </c:pt>
                <c:pt idx="3">
                  <c:v>Burger 4</c:v>
                </c:pt>
                <c:pt idx="4">
                  <c:v>Burger 5</c:v>
                </c:pt>
              </c:strCache>
            </c:strRef>
          </c:cat>
          <c:val>
            <c:numRef>
              <c:f>Blad1!$G$3:$G$7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DD-4E04-8A39-2BF6AE08A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7604736"/>
        <c:axId val="473218840"/>
      </c:barChart>
      <c:catAx>
        <c:axId val="48760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73218840"/>
        <c:crosses val="autoZero"/>
        <c:auto val="1"/>
        <c:lblAlgn val="ctr"/>
        <c:lblOffset val="100"/>
        <c:noMultiLvlLbl val="0"/>
      </c:catAx>
      <c:valAx>
        <c:axId val="4732188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760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846682080917079E-2"/>
          <c:y val="0.8657562924224097"/>
          <c:w val="0.63839020410582037"/>
          <c:h val="0.119293165031818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21-7-2020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17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Bron</a:t>
            </a:r>
            <a:r>
              <a:rPr lang="nl-NL" baseline="0" dirty="0" smtClean="0"/>
              <a:t> van deze gegevens is het ARK Rapport.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6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06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56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157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745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68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3096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348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18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" y="0"/>
            <a:ext cx="12168738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264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0157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" y="0"/>
            <a:ext cx="12168738" cy="1879600"/>
          </a:xfrm>
          <a:prstGeom prst="rect">
            <a:avLst/>
          </a:prstGeom>
        </p:spPr>
      </p:pic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" y="0"/>
            <a:ext cx="12168738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" y="0"/>
            <a:ext cx="12168738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" y="0"/>
            <a:ext cx="12168738" cy="1879600"/>
          </a:xfrm>
          <a:prstGeom prst="rect">
            <a:avLst/>
          </a:prstGeom>
        </p:spPr>
      </p:pic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" y="0"/>
            <a:ext cx="12168738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32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0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Naam </a:t>
            </a:r>
            <a:r>
              <a:rPr lang="nl-NL" dirty="0"/>
              <a:t>spreker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" y="0"/>
            <a:ext cx="12168738" cy="18796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" y="0"/>
            <a:ext cx="12168738" cy="1879600"/>
          </a:xfrm>
          <a:prstGeom prst="rect">
            <a:avLst/>
          </a:prstGeom>
        </p:spPr>
      </p:pic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19543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Naam </a:t>
            </a:r>
            <a:r>
              <a:rPr lang="nl-NL" dirty="0"/>
              <a:t>spreker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" y="0"/>
            <a:ext cx="12168738" cy="18796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27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" y="0"/>
            <a:ext cx="12168738" cy="18796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74570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Naam </a:t>
            </a:r>
            <a:r>
              <a:rPr lang="nl-NL" dirty="0"/>
              <a:t>spreker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" y="0"/>
            <a:ext cx="12168738" cy="18796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536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8732022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290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212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346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020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8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" y="0"/>
            <a:ext cx="12168738" cy="18796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7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27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EDF7FB"/>
                </a:solidFill>
              </a:rPr>
              <a:pPr/>
              <a:t>‹nr.›</a:t>
            </a:fld>
            <a:endParaRPr lang="nl-NL" dirty="0">
              <a:solidFill>
                <a:srgbClr val="EDF7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78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65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05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65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charset="0"/>
              <a:buNone/>
            </a:pPr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511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4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7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752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761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Naam </a:t>
            </a:r>
            <a:r>
              <a:rPr lang="nl-NL" dirty="0"/>
              <a:t>spreker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" y="0"/>
            <a:ext cx="12168738" cy="18796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347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27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45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61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790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38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9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2433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056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3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01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602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" y="0"/>
            <a:ext cx="12168738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187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" y="0"/>
            <a:ext cx="12168738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557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" y="0"/>
            <a:ext cx="12168738" cy="1879600"/>
          </a:xfrm>
          <a:prstGeom prst="rect">
            <a:avLst/>
          </a:prstGeom>
        </p:spPr>
      </p:pic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02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3DBCA7F-7636-462A-9022-7371FD9E72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BBCDA89-0443-486E-866C-1004A02A7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096000" cy="2252139"/>
          </a:xfrm>
          <a:prstGeom prst="rect">
            <a:avLst/>
          </a:prstGeom>
          <a:solidFill>
            <a:srgbClr val="8FCAE7"/>
          </a:solidFill>
        </p:spPr>
        <p:txBody>
          <a:bodyPr wrap="square" lIns="432000" tIns="1080000" bIns="576000" anchor="t" anchorCtr="0">
            <a:spAutoFit/>
          </a:bodyPr>
          <a:lstStyle>
            <a:lvl1pPr algn="l">
              <a:lnSpc>
                <a:spcPts val="4500"/>
              </a:lnSpc>
              <a:defRPr sz="4000" spc="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3C14FD-2754-4402-9319-97CFB7CE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675" y="2928939"/>
            <a:ext cx="1471613" cy="447673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defRPr sz="1500" b="0">
                <a:solidFill>
                  <a:schemeClr val="accent1"/>
                </a:solidFill>
              </a:defRPr>
            </a:lvl1pPr>
          </a:lstStyle>
          <a:p>
            <a:fld id="{7EE2CCBF-47A6-41F7-BE19-F0AF39765C29}" type="datetime1">
              <a:rPr lang="nl-NL" smtClean="0">
                <a:solidFill>
                  <a:srgbClr val="017BC6"/>
                </a:solidFill>
              </a:rPr>
              <a:pPr/>
              <a:t>21-7-2020</a:t>
            </a:fld>
            <a:endParaRPr lang="nl-NL" dirty="0">
              <a:solidFill>
                <a:srgbClr val="017BC6"/>
              </a:solidFill>
            </a:endParaRP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57D7F1C-1348-44C2-8617-8A2B72D0A6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200" y="3867865"/>
            <a:ext cx="3049200" cy="446400"/>
          </a:xfrm>
          <a:solidFill>
            <a:srgbClr val="8FCAE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1" name="Toelichting">
            <a:extLst>
              <a:ext uri="{FF2B5EF4-FFF2-40B4-BE49-F238E27FC236}">
                <a16:creationId xmlns:a16="http://schemas.microsoft.com/office/drawing/2014/main" id="{C34E6381-8D3A-406E-9221-CF3E66A484AB}"/>
              </a:ext>
            </a:extLst>
          </p:cNvPr>
          <p:cNvSpPr/>
          <p:nvPr userDrawn="1"/>
        </p:nvSpPr>
        <p:spPr>
          <a:xfrm>
            <a:off x="-3936951" y="0"/>
            <a:ext cx="3400295" cy="28650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80000" rtlCol="0" anchor="t" anchorCtr="0"/>
          <a:lstStyle/>
          <a:p>
            <a:r>
              <a:rPr lang="nl-NL" sz="2400" dirty="0">
                <a:solidFill>
                  <a:srgbClr val="FFFFFF"/>
                </a:solidFill>
              </a:rPr>
              <a:t>Klik met de rechter muistoets op de dia in de overzichtsweergave en kies ‘Dia herstellen’ in geval teksten of afbeeldingen (per abuis) verschoven zijn.</a:t>
            </a:r>
          </a:p>
          <a:p>
            <a:endParaRPr lang="nl-NL" sz="2400" dirty="0">
              <a:solidFill>
                <a:srgbClr val="FFFFFF"/>
              </a:solidFill>
            </a:endParaRPr>
          </a:p>
          <a:p>
            <a:endParaRPr lang="nl-NL" sz="2400" dirty="0">
              <a:solidFill>
                <a:srgbClr val="FFFFFF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F5BDD8CC-337A-49A8-BC64-68212D381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93582" y="0"/>
            <a:ext cx="1957742" cy="121163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725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</a:t>
            </a:r>
            <a:r>
              <a:rPr lang="nl-NL" dirty="0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</a:t>
            </a:r>
            <a:r>
              <a:rPr lang="nl-NL" dirty="0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‹nr.›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9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  <p:sldLayoutId id="2147483779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81">
          <p15:clr>
            <a:srgbClr val="F26B43"/>
          </p15:clr>
        </p15:guide>
        <p15:guide id="2" orient="horz" pos="3919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2159">
          <p15:clr>
            <a:srgbClr val="F26B43"/>
          </p15:clr>
        </p15:guide>
        <p15:guide id="5" pos="400">
          <p15:clr>
            <a:srgbClr val="F26B43"/>
          </p15:clr>
        </p15:guide>
        <p15:guide id="6" pos="4128">
          <p15:clr>
            <a:srgbClr val="F26B43"/>
          </p15:clr>
        </p15:guide>
        <p15:guide id="7" pos="3552">
          <p15:clr>
            <a:srgbClr val="F26B43"/>
          </p15:clr>
        </p15:guide>
        <p15:guide id="8" orient="horz" pos="1275">
          <p15:clr>
            <a:srgbClr val="F26B43"/>
          </p15:clr>
        </p15:guide>
        <p15:guide id="9" orient="horz" pos="1434">
          <p15:clr>
            <a:srgbClr val="F26B43"/>
          </p15:clr>
        </p15:guide>
        <p15:guide id="10" pos="461">
          <p15:clr>
            <a:srgbClr val="F26B43"/>
          </p15:clr>
        </p15:guide>
        <p15:guide id="11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>
                <a:latin typeface="RijksoverheidSansHeadingTT" panose="020B0503040202060203" pitchFamily="34" charset="0"/>
              </a:rPr>
              <a:t>Technische briefing  </a:t>
            </a:r>
            <a:r>
              <a:rPr lang="nl-NL" dirty="0" smtClean="0">
                <a:latin typeface="RijksoverheidSansHeadingTT" panose="020B0503040202060203" pitchFamily="34" charset="0"/>
              </a:rPr>
              <a:t>|</a:t>
            </a:r>
            <a:r>
              <a:rPr lang="nl-NL" b="1" dirty="0" smtClean="0">
                <a:latin typeface="RijksoverheidSansHeadingTT" panose="020B0503040202060203" pitchFamily="34" charset="0"/>
              </a:rPr>
              <a:t>  </a:t>
            </a:r>
            <a:r>
              <a:rPr lang="nl-NL" dirty="0" smtClean="0">
                <a:latin typeface="RijksoverheidSansHeadingTT" panose="020B0503040202060203" pitchFamily="34" charset="0"/>
              </a:rPr>
              <a:t>Tweede Kamer</a:t>
            </a:r>
            <a:endParaRPr lang="nl-NL" dirty="0">
              <a:latin typeface="RijksoverheidSansHeadingTT" panose="020B0503040202060203" pitchFamily="34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34682" y="5129529"/>
            <a:ext cx="10633302" cy="1419629"/>
          </a:xfrm>
        </p:spPr>
        <p:txBody>
          <a:bodyPr/>
          <a:lstStyle/>
          <a:p>
            <a:endParaRPr lang="nl-NL" dirty="0" smtClean="0">
              <a:latin typeface="RijksoverheidSansHeadingTT" panose="020B0503040202060203" pitchFamily="34" charset="0"/>
            </a:endParaRPr>
          </a:p>
          <a:p>
            <a:endParaRPr lang="nl-NL" b="1" dirty="0" smtClean="0">
              <a:latin typeface="RijksoverheidSansHeadingTT" panose="020B0503040202060203" pitchFamily="34" charset="0"/>
            </a:endParaRPr>
          </a:p>
          <a:p>
            <a:endParaRPr lang="nl-NL" b="1" dirty="0">
              <a:latin typeface="RijksoverheidSansHeadingTT" panose="020B0503040202060203" pitchFamily="34" charset="0"/>
            </a:endParaRPr>
          </a:p>
          <a:p>
            <a:r>
              <a:rPr lang="nl-NL" dirty="0" smtClean="0">
                <a:latin typeface="RijksoverheidSansHeadingTT" panose="020B0503040202060203" pitchFamily="34" charset="0"/>
              </a:rPr>
              <a:t>| </a:t>
            </a:r>
            <a:r>
              <a:rPr lang="nl-NL" dirty="0" err="1" smtClean="0">
                <a:latin typeface="RijksoverheidSansHeadingTT" panose="020B0503040202060203" pitchFamily="34" charset="0"/>
              </a:rPr>
              <a:t>plv</a:t>
            </a:r>
            <a:r>
              <a:rPr lang="nl-NL" dirty="0" smtClean="0">
                <a:latin typeface="RijksoverheidSansHeadingTT" panose="020B0503040202060203" pitchFamily="34" charset="0"/>
              </a:rPr>
              <a:t> Directeur | Concerndirectie Uitvoering- en Handhavingsbeleid</a:t>
            </a:r>
          </a:p>
          <a:p>
            <a:r>
              <a:rPr lang="nl-NL" smtClean="0">
                <a:latin typeface="RijksoverheidSansHeadingTT" panose="020B0503040202060203" pitchFamily="34" charset="0"/>
              </a:rPr>
              <a:t>|  </a:t>
            </a:r>
            <a:r>
              <a:rPr lang="nl-NL" dirty="0" smtClean="0">
                <a:latin typeface="RijksoverheidSansHeadingTT" panose="020B0503040202060203" pitchFamily="34" charset="0"/>
              </a:rPr>
              <a:t>Directeur  |  Corporate Dienst Datafundamenten </a:t>
            </a:r>
            <a:r>
              <a:rPr lang="nl-NL" dirty="0">
                <a:latin typeface="RijksoverheidSansHeadingTT" panose="020B0503040202060203" pitchFamily="34" charset="0"/>
              </a:rPr>
              <a:t>en </a:t>
            </a:r>
            <a:r>
              <a:rPr lang="nl-NL" dirty="0" smtClean="0">
                <a:latin typeface="RijksoverheidSansHeadingTT" panose="020B0503040202060203" pitchFamily="34" charset="0"/>
              </a:rPr>
              <a:t>Analytics</a:t>
            </a:r>
          </a:p>
          <a:p>
            <a:r>
              <a:rPr lang="nl-NL" dirty="0" smtClean="0">
                <a:latin typeface="RijksoverheidSansHeadingTT" panose="020B0503040202060203" pitchFamily="34" charset="0"/>
              </a:rPr>
              <a:t>|  </a:t>
            </a:r>
            <a:r>
              <a:rPr lang="nl-NL" dirty="0">
                <a:latin typeface="RijksoverheidSansHeadingTT" panose="020B0503040202060203" pitchFamily="34" charset="0"/>
              </a:rPr>
              <a:t>Afdelingshoofd  |  Corporate Dienst </a:t>
            </a:r>
            <a:r>
              <a:rPr lang="nl-NL" dirty="0" smtClean="0">
                <a:latin typeface="RijksoverheidSansHeadingTT" panose="020B0503040202060203" pitchFamily="34" charset="0"/>
              </a:rPr>
              <a:t>Vaktechniek</a:t>
            </a:r>
          </a:p>
          <a:p>
            <a:r>
              <a:rPr lang="nl-NL" dirty="0" smtClean="0">
                <a:latin typeface="RijksoverheidSansHeadingTT" panose="020B0503040202060203" pitchFamily="34" charset="0"/>
              </a:rPr>
              <a:t>|  Strategisch adviseur | Concerndirectie Fiscaal Juridische zaken</a:t>
            </a:r>
            <a:endParaRPr lang="nl-NL" dirty="0">
              <a:latin typeface="RijksoverheidSansHeadingTT" panose="020B0503040202060203" pitchFamily="34" charset="0"/>
            </a:endParaRP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>
          <a:xfrm>
            <a:off x="9702735" y="6417022"/>
            <a:ext cx="5003800" cy="264272"/>
          </a:xfrm>
        </p:spPr>
        <p:txBody>
          <a:bodyPr/>
          <a:lstStyle/>
          <a:p>
            <a:r>
              <a:rPr lang="nl-NL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RijksoverheidSansText" panose="020B0503040202060203" pitchFamily="34" charset="0"/>
              </a:rPr>
              <a:t>Donderdag 2 juli 2020</a:t>
            </a:r>
            <a:endParaRPr lang="nl-NL" dirty="0">
              <a:solidFill>
                <a:srgbClr val="000000">
                  <a:lumMod val="65000"/>
                  <a:lumOff val="35000"/>
                </a:srgbClr>
              </a:solidFill>
              <a:latin typeface="RijksoverheidSansText" panose="020B0503040202060203" pitchFamily="34" charset="0"/>
            </a:endParaRP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8" b="28918"/>
          <a:stretch>
            <a:fillRect/>
          </a:stretch>
        </p:blipFill>
        <p:spPr>
          <a:xfrm>
            <a:off x="635" y="-24065"/>
            <a:ext cx="12192000" cy="3427413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/>
          <a:srcRect l="-1" t="29864" r="-99" b="17503"/>
          <a:stretch/>
        </p:blipFill>
        <p:spPr>
          <a:xfrm>
            <a:off x="635" y="-89378"/>
            <a:ext cx="12204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65. vrouw met knot en lipstick voor 2 silhouet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75"/>
          <a:stretch/>
        </p:blipFill>
        <p:spPr bwMode="auto">
          <a:xfrm>
            <a:off x="2781702" y="2208915"/>
            <a:ext cx="3287444" cy="293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ep 3"/>
          <p:cNvGrpSpPr/>
          <p:nvPr/>
        </p:nvGrpSpPr>
        <p:grpSpPr>
          <a:xfrm>
            <a:off x="6156305" y="2315250"/>
            <a:ext cx="4017598" cy="2997895"/>
            <a:chOff x="2816581" y="5745617"/>
            <a:chExt cx="2063644" cy="1112383"/>
          </a:xfrm>
        </p:grpSpPr>
        <p:pic>
          <p:nvPicPr>
            <p:cNvPr id="4098" name="Picture 2" descr="13. fabriek aan wat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155" b="2382"/>
            <a:stretch/>
          </p:blipFill>
          <p:spPr bwMode="auto">
            <a:xfrm>
              <a:off x="2816581" y="5745617"/>
              <a:ext cx="1251985" cy="1112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13. fabriek aan wat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0" r="55156" b="2382"/>
            <a:stretch/>
          </p:blipFill>
          <p:spPr bwMode="auto">
            <a:xfrm>
              <a:off x="3811712" y="5745617"/>
              <a:ext cx="1068513" cy="1112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hthoek 17"/>
          <p:cNvSpPr/>
          <p:nvPr/>
        </p:nvSpPr>
        <p:spPr>
          <a:xfrm>
            <a:off x="441158" y="845738"/>
            <a:ext cx="5454316" cy="1122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635000" y="698260"/>
            <a:ext cx="13486230" cy="9480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smtClean="0">
                <a:solidFill>
                  <a:srgbClr val="01689B"/>
                </a:solidFill>
                <a:latin typeface="RijksoverheidSansHeadingTT" panose="020B0503040202060203" pitchFamily="34" charset="0"/>
              </a:rPr>
              <a:t>Een nieuwe ondernemer!</a:t>
            </a:r>
          </a:p>
        </p:txBody>
      </p:sp>
    </p:spTree>
    <p:extLst>
      <p:ext uri="{BB962C8B-B14F-4D97-AF65-F5344CB8AC3E}">
        <p14:creationId xmlns:p14="http://schemas.microsoft.com/office/powerpoint/2010/main" val="164950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5" y="0"/>
            <a:ext cx="13441682" cy="756094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405937" y="6543488"/>
            <a:ext cx="601579" cy="3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441157" y="845738"/>
            <a:ext cx="4166937" cy="80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35000" y="698260"/>
            <a:ext cx="10923588" cy="9480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smtClean="0">
                <a:solidFill>
                  <a:srgbClr val="01689B"/>
                </a:solidFill>
                <a:latin typeface="RijksoverheidSansHeadingTT" panose="020B0503040202060203" pitchFamily="34" charset="0"/>
              </a:rPr>
              <a:t>Wat is een risicomodel?</a:t>
            </a:r>
            <a:endParaRPr lang="nl-NL" sz="2800" b="1" dirty="0">
              <a:solidFill>
                <a:srgbClr val="01689B"/>
              </a:solidFill>
              <a:latin typeface="RijksoverheidSansHeadingTT" panose="020B050304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5000" y="895224"/>
            <a:ext cx="10923588" cy="479239"/>
          </a:xfrm>
        </p:spPr>
        <p:txBody>
          <a:bodyPr>
            <a:normAutofit/>
          </a:bodyPr>
          <a:lstStyle/>
          <a:p>
            <a:r>
              <a:rPr lang="nl-NL" sz="2800" b="1" dirty="0" smtClean="0">
                <a:solidFill>
                  <a:srgbClr val="01689B"/>
                </a:solidFill>
                <a:latin typeface="RijksoverheidSansHeadingTT" panose="020B0503040202060203" pitchFamily="34" charset="0"/>
              </a:rPr>
              <a:t>Wat zijn ingrediënten voor een risicomodel?</a:t>
            </a:r>
            <a:endParaRPr lang="nl-NL" sz="2800" b="1" dirty="0">
              <a:solidFill>
                <a:srgbClr val="01689B"/>
              </a:solidFill>
              <a:latin typeface="RijksoverheidSansHeadingTT" panose="020B0503040202060203" pitchFamily="34" charset="0"/>
            </a:endParaRPr>
          </a:p>
        </p:txBody>
      </p:sp>
      <p:pic>
        <p:nvPicPr>
          <p:cNvPr id="14" name="Tijdelijke aanduiding voor inhoud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275" y="4806050"/>
            <a:ext cx="1341956" cy="1341956"/>
          </a:xfr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87" y="2330897"/>
            <a:ext cx="1152364" cy="1152364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42" y="2964912"/>
            <a:ext cx="970373" cy="970373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152" y="3145296"/>
            <a:ext cx="609604" cy="609604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08" y="2546961"/>
            <a:ext cx="609604" cy="609604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54" y="4685491"/>
            <a:ext cx="1570586" cy="1570586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56" y="2217652"/>
            <a:ext cx="609604" cy="609604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383" y="3023948"/>
            <a:ext cx="609604" cy="609604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3" y="3135886"/>
            <a:ext cx="791595" cy="791595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542" y="5307401"/>
            <a:ext cx="609604" cy="609604"/>
          </a:xfrm>
          <a:prstGeom prst="rect">
            <a:avLst/>
          </a:prstGeom>
        </p:spPr>
      </p:pic>
      <p:sp>
        <p:nvSpPr>
          <p:cNvPr id="24" name="Tekstvak 23"/>
          <p:cNvSpPr txBox="1"/>
          <p:nvPr/>
        </p:nvSpPr>
        <p:spPr>
          <a:xfrm>
            <a:off x="4504050" y="6216319"/>
            <a:ext cx="184731" cy="42056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133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5796004" y="6543488"/>
            <a:ext cx="601579" cy="3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781" y="2851763"/>
            <a:ext cx="2834240" cy="2834240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740" y="5076399"/>
            <a:ext cx="609604" cy="609604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60" y="2546961"/>
            <a:ext cx="609604" cy="60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698260"/>
            <a:ext cx="10923588" cy="948047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01689B"/>
                </a:solidFill>
                <a:latin typeface="RijksoverheidSansHeadingTT" panose="020B0503040202060203" pitchFamily="34" charset="0"/>
              </a:rPr>
              <a:t>Datafundamenten</a:t>
            </a:r>
            <a:br>
              <a:rPr lang="nl-NL" sz="2800" b="1" dirty="0">
                <a:solidFill>
                  <a:srgbClr val="01689B"/>
                </a:solidFill>
                <a:latin typeface="RijksoverheidSansHeadingTT" panose="020B0503040202060203" pitchFamily="34" charset="0"/>
              </a:rPr>
            </a:br>
            <a:endParaRPr lang="nl-NL" sz="2800" b="1" dirty="0">
              <a:solidFill>
                <a:srgbClr val="01689B"/>
              </a:solidFill>
              <a:latin typeface="RijksoverheidSansHeadingTT" panose="020B0503040202060203" pitchFamily="34" charset="0"/>
            </a:endParaRPr>
          </a:p>
        </p:txBody>
      </p:sp>
      <p:sp>
        <p:nvSpPr>
          <p:cNvPr id="6" name="Afgeronde rechthoek 5"/>
          <p:cNvSpPr/>
          <p:nvPr/>
        </p:nvSpPr>
        <p:spPr bwMode="auto">
          <a:xfrm>
            <a:off x="1937164" y="3455403"/>
            <a:ext cx="8263965" cy="909839"/>
          </a:xfrm>
          <a:prstGeom prst="roundRect">
            <a:avLst/>
          </a:prstGeom>
          <a:solidFill>
            <a:srgbClr val="CCE0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ijksoverheidSansText" panose="020B0503040202060203" pitchFamily="34" charset="0"/>
              </a:rPr>
              <a:t>consistente </a:t>
            </a:r>
            <a:r>
              <a:rPr kumimoji="0" lang="nl-NL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ijksoverheidSansText" panose="020B0503040202060203" pitchFamily="34" charset="0"/>
              </a:rPr>
              <a:t>informatie laag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ijksoverheidSansText" panose="020B0503040202060203" pitchFamily="34" charset="0"/>
            </a:endParaRPr>
          </a:p>
        </p:txBody>
      </p:sp>
      <p:cxnSp>
        <p:nvCxnSpPr>
          <p:cNvPr id="8" name="Rechte verbindingslijn met pijl 7"/>
          <p:cNvCxnSpPr>
            <a:stCxn id="9" idx="1"/>
          </p:cNvCxnSpPr>
          <p:nvPr/>
        </p:nvCxnSpPr>
        <p:spPr bwMode="auto">
          <a:xfrm flipV="1">
            <a:off x="2514487" y="4479542"/>
            <a:ext cx="0" cy="571500"/>
          </a:xfrm>
          <a:prstGeom prst="straightConnector1">
            <a:avLst/>
          </a:prstGeom>
          <a:noFill/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Cilinder 8"/>
          <p:cNvSpPr/>
          <p:nvPr/>
        </p:nvSpPr>
        <p:spPr bwMode="auto">
          <a:xfrm>
            <a:off x="1937166" y="5051042"/>
            <a:ext cx="1154644" cy="1154644"/>
          </a:xfrm>
          <a:prstGeom prst="can">
            <a:avLst/>
          </a:prstGeom>
          <a:solidFill>
            <a:srgbClr val="01689B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Rechte verbindingslijn met pijl 9"/>
          <p:cNvCxnSpPr>
            <a:stCxn id="11" idx="1"/>
          </p:cNvCxnSpPr>
          <p:nvPr/>
        </p:nvCxnSpPr>
        <p:spPr bwMode="auto">
          <a:xfrm flipV="1">
            <a:off x="3936351" y="4479542"/>
            <a:ext cx="0" cy="571500"/>
          </a:xfrm>
          <a:prstGeom prst="straightConnector1">
            <a:avLst/>
          </a:prstGeom>
          <a:noFill/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Cilinder 10"/>
          <p:cNvSpPr/>
          <p:nvPr/>
        </p:nvSpPr>
        <p:spPr bwMode="auto">
          <a:xfrm>
            <a:off x="3359030" y="5051042"/>
            <a:ext cx="1154644" cy="1154644"/>
          </a:xfrm>
          <a:prstGeom prst="can">
            <a:avLst/>
          </a:prstGeom>
          <a:solidFill>
            <a:srgbClr val="01689B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Rechte verbindingslijn met pijl 11"/>
          <p:cNvCxnSpPr>
            <a:stCxn id="13" idx="1"/>
          </p:cNvCxnSpPr>
          <p:nvPr/>
        </p:nvCxnSpPr>
        <p:spPr bwMode="auto">
          <a:xfrm flipV="1">
            <a:off x="5358215" y="4479542"/>
            <a:ext cx="0" cy="571500"/>
          </a:xfrm>
          <a:prstGeom prst="straightConnector1">
            <a:avLst/>
          </a:prstGeom>
          <a:noFill/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Cilinder 12"/>
          <p:cNvSpPr/>
          <p:nvPr/>
        </p:nvSpPr>
        <p:spPr bwMode="auto">
          <a:xfrm>
            <a:off x="4780894" y="5051042"/>
            <a:ext cx="1154644" cy="1154644"/>
          </a:xfrm>
          <a:prstGeom prst="can">
            <a:avLst/>
          </a:prstGeom>
          <a:solidFill>
            <a:srgbClr val="01689B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Rechte verbindingslijn met pijl 13"/>
          <p:cNvCxnSpPr>
            <a:stCxn id="15" idx="1"/>
          </p:cNvCxnSpPr>
          <p:nvPr/>
        </p:nvCxnSpPr>
        <p:spPr bwMode="auto">
          <a:xfrm flipV="1">
            <a:off x="6780079" y="4479542"/>
            <a:ext cx="0" cy="571500"/>
          </a:xfrm>
          <a:prstGeom prst="straightConnector1">
            <a:avLst/>
          </a:prstGeom>
          <a:noFill/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Cilinder 14"/>
          <p:cNvSpPr/>
          <p:nvPr/>
        </p:nvSpPr>
        <p:spPr bwMode="auto">
          <a:xfrm>
            <a:off x="6202758" y="5051042"/>
            <a:ext cx="1154644" cy="1154644"/>
          </a:xfrm>
          <a:prstGeom prst="can">
            <a:avLst/>
          </a:prstGeom>
          <a:solidFill>
            <a:srgbClr val="01689B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Rechte verbindingslijn met pijl 15"/>
          <p:cNvCxnSpPr>
            <a:stCxn id="17" idx="1"/>
          </p:cNvCxnSpPr>
          <p:nvPr/>
        </p:nvCxnSpPr>
        <p:spPr bwMode="auto">
          <a:xfrm flipV="1">
            <a:off x="8201943" y="4479542"/>
            <a:ext cx="0" cy="571500"/>
          </a:xfrm>
          <a:prstGeom prst="straightConnector1">
            <a:avLst/>
          </a:prstGeom>
          <a:noFill/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Cilinder 16"/>
          <p:cNvSpPr/>
          <p:nvPr/>
        </p:nvSpPr>
        <p:spPr bwMode="auto">
          <a:xfrm>
            <a:off x="7624622" y="5051042"/>
            <a:ext cx="1154644" cy="1154644"/>
          </a:xfrm>
          <a:prstGeom prst="can">
            <a:avLst/>
          </a:prstGeom>
          <a:solidFill>
            <a:srgbClr val="01689B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fgeronde rechthoek 17"/>
          <p:cNvSpPr/>
          <p:nvPr/>
        </p:nvSpPr>
        <p:spPr bwMode="auto">
          <a:xfrm>
            <a:off x="1937165" y="1846717"/>
            <a:ext cx="2843729" cy="908217"/>
          </a:xfrm>
          <a:prstGeom prst="roundRect">
            <a:avLst/>
          </a:prstGeom>
          <a:solidFill>
            <a:srgbClr val="0168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ijksoverheidSansText" panose="020B0503040202060203" pitchFamily="34" charset="0"/>
              </a:rPr>
              <a:t>signalen voor toezicht en invordering</a:t>
            </a:r>
          </a:p>
        </p:txBody>
      </p:sp>
      <p:sp>
        <p:nvSpPr>
          <p:cNvPr id="19" name="Afgeronde rechthoek 18"/>
          <p:cNvSpPr/>
          <p:nvPr/>
        </p:nvSpPr>
        <p:spPr bwMode="auto">
          <a:xfrm>
            <a:off x="7891558" y="1847262"/>
            <a:ext cx="2309573" cy="908217"/>
          </a:xfrm>
          <a:prstGeom prst="roundRect">
            <a:avLst/>
          </a:prstGeom>
          <a:solidFill>
            <a:srgbClr val="0168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ijksoverheidSansText" panose="020B0503040202060203" pitchFamily="34" charset="0"/>
              </a:rPr>
              <a:t>sturing en verantwoording</a:t>
            </a:r>
          </a:p>
        </p:txBody>
      </p:sp>
      <p:sp>
        <p:nvSpPr>
          <p:cNvPr id="20" name="Afgeronde rechthoek 19"/>
          <p:cNvSpPr/>
          <p:nvPr/>
        </p:nvSpPr>
        <p:spPr bwMode="auto">
          <a:xfrm>
            <a:off x="5088087" y="1840049"/>
            <a:ext cx="2496277" cy="908217"/>
          </a:xfrm>
          <a:prstGeom prst="roundRect">
            <a:avLst/>
          </a:prstGeom>
          <a:solidFill>
            <a:srgbClr val="0168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schemeClr val="bg1"/>
                </a:solidFill>
                <a:latin typeface="RijksoverheidSansText" panose="020B0503040202060203" pitchFamily="34" charset="0"/>
              </a:rPr>
              <a:t>b</a:t>
            </a:r>
            <a:r>
              <a:rPr kumimoji="0" lang="nl-N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ijksoverheidSansText" panose="020B0503040202060203" pitchFamily="34" charset="0"/>
              </a:rPr>
              <a:t>ehandelinformatie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ijksoverheidSansText" panose="020B0503040202060203" pitchFamily="34" charset="0"/>
            </a:endParaRPr>
          </a:p>
        </p:txBody>
      </p:sp>
      <p:cxnSp>
        <p:nvCxnSpPr>
          <p:cNvPr id="21" name="Rechte verbindingslijn met pijl 20"/>
          <p:cNvCxnSpPr>
            <a:stCxn id="22" idx="1"/>
          </p:cNvCxnSpPr>
          <p:nvPr/>
        </p:nvCxnSpPr>
        <p:spPr bwMode="auto">
          <a:xfrm flipV="1">
            <a:off x="9623808" y="4479542"/>
            <a:ext cx="0" cy="571500"/>
          </a:xfrm>
          <a:prstGeom prst="straightConnector1">
            <a:avLst/>
          </a:prstGeom>
          <a:noFill/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Cilinder 21"/>
          <p:cNvSpPr/>
          <p:nvPr/>
        </p:nvSpPr>
        <p:spPr bwMode="auto">
          <a:xfrm>
            <a:off x="9046487" y="5051042"/>
            <a:ext cx="1154644" cy="1154644"/>
          </a:xfrm>
          <a:prstGeom prst="can">
            <a:avLst/>
          </a:prstGeom>
          <a:solidFill>
            <a:srgbClr val="01689B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Rechte verbindingslijn met pijl 22"/>
          <p:cNvCxnSpPr/>
          <p:nvPr/>
        </p:nvCxnSpPr>
        <p:spPr bwMode="auto">
          <a:xfrm flipV="1">
            <a:off x="3394914" y="2882900"/>
            <a:ext cx="0" cy="485744"/>
          </a:xfrm>
          <a:prstGeom prst="straightConnector1">
            <a:avLst/>
          </a:prstGeom>
          <a:noFill/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Rechte verbindingslijn met pijl 25"/>
          <p:cNvCxnSpPr/>
          <p:nvPr/>
        </p:nvCxnSpPr>
        <p:spPr bwMode="auto">
          <a:xfrm flipV="1">
            <a:off x="9044076" y="2882900"/>
            <a:ext cx="0" cy="485744"/>
          </a:xfrm>
          <a:prstGeom prst="straightConnector1">
            <a:avLst/>
          </a:prstGeom>
          <a:noFill/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Rechte verbindingslijn met pijl 26"/>
          <p:cNvCxnSpPr/>
          <p:nvPr/>
        </p:nvCxnSpPr>
        <p:spPr bwMode="auto">
          <a:xfrm flipV="1">
            <a:off x="6301137" y="2882900"/>
            <a:ext cx="0" cy="485744"/>
          </a:xfrm>
          <a:prstGeom prst="straightConnector1">
            <a:avLst/>
          </a:prstGeom>
          <a:noFill/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kstvak 27"/>
          <p:cNvSpPr txBox="1"/>
          <p:nvPr/>
        </p:nvSpPr>
        <p:spPr>
          <a:xfrm>
            <a:off x="4504050" y="6231302"/>
            <a:ext cx="2797561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ijksoverheidSansText" panose="020B0503040202060203" pitchFamily="34" charset="0"/>
              </a:rPr>
              <a:t>gegevens in bronsystemen</a:t>
            </a:r>
          </a:p>
        </p:txBody>
      </p:sp>
      <p:sp>
        <p:nvSpPr>
          <p:cNvPr id="24" name="Rechthoek 23"/>
          <p:cNvSpPr/>
          <p:nvPr/>
        </p:nvSpPr>
        <p:spPr>
          <a:xfrm>
            <a:off x="5768356" y="6619930"/>
            <a:ext cx="601579" cy="238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1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4"/>
            <a:ext cx="12192000" cy="6858002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441158" y="845738"/>
            <a:ext cx="5454316" cy="1122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35000" y="698260"/>
            <a:ext cx="13486230" cy="9480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smtClean="0">
                <a:solidFill>
                  <a:srgbClr val="01689B"/>
                </a:solidFill>
                <a:latin typeface="RijksoverheidSansHeadingTT" panose="020B0503040202060203" pitchFamily="34" charset="0"/>
              </a:rPr>
              <a:t>Van data naar risicomodel</a:t>
            </a:r>
          </a:p>
          <a:p>
            <a:r>
              <a:rPr lang="nl-NL" sz="2800" dirty="0" smtClean="0">
                <a:solidFill>
                  <a:srgbClr val="01689B"/>
                </a:solidFill>
                <a:latin typeface="RijksoverheidSansHeadingTT" panose="020B0503040202060203" pitchFamily="34" charset="0"/>
              </a:rPr>
              <a:t>Hoe komt een risicomodel tot stand?</a:t>
            </a:r>
            <a:endParaRPr lang="nl-NL" sz="2800" dirty="0">
              <a:solidFill>
                <a:srgbClr val="01689B"/>
              </a:solidFill>
              <a:latin typeface="RijksoverheidSansHeadingTT" panose="020B0503040202060203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1558588" y="6503166"/>
            <a:ext cx="601579" cy="3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5778989" y="6543488"/>
            <a:ext cx="601579" cy="3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6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635000" y="2276474"/>
            <a:ext cx="5226050" cy="43434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nl-NL" sz="2000" dirty="0">
                <a:latin typeface="RijksoverheidSansText" panose="020B0503040202060203" pitchFamily="34" charset="0"/>
              </a:rPr>
              <a:t>2,27 miljoen </a:t>
            </a:r>
            <a:r>
              <a:rPr lang="nl-NL" sz="2000" dirty="0" smtClean="0">
                <a:latin typeface="RijksoverheidSansText" panose="020B0503040202060203" pitchFamily="34" charset="0"/>
              </a:rPr>
              <a:t>aangiften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nl-NL" sz="2000" dirty="0" smtClean="0">
                <a:latin typeface="RijksoverheidSansText" panose="020B0503040202060203" pitchFamily="34" charset="0"/>
              </a:rPr>
              <a:t>40.000 </a:t>
            </a:r>
            <a:r>
              <a:rPr lang="nl-NL" sz="2000" dirty="0">
                <a:latin typeface="RijksoverheidSansText" panose="020B0503040202060203" pitchFamily="34" charset="0"/>
              </a:rPr>
              <a:t>controles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nl-NL" sz="2000" dirty="0">
                <a:latin typeface="RijksoverheidSansText" panose="020B0503040202060203" pitchFamily="34" charset="0"/>
              </a:rPr>
              <a:t>Trefkans van 17% </a:t>
            </a:r>
            <a:r>
              <a:rPr lang="nl-NL" sz="2000" dirty="0">
                <a:latin typeface="RijksoverheidSansText" panose="020B0503040202060203" pitchFamily="34" charset="0"/>
                <a:sym typeface="Wingdings" panose="05000000000000000000" pitchFamily="2" charset="2"/>
              </a:rPr>
              <a:t></a:t>
            </a:r>
            <a:r>
              <a:rPr lang="nl-NL" sz="2000" dirty="0">
                <a:latin typeface="RijksoverheidSansText" panose="020B0503040202060203" pitchFamily="34" charset="0"/>
              </a:rPr>
              <a:t> </a:t>
            </a:r>
            <a:r>
              <a:rPr lang="nl-NL" sz="2000" dirty="0" smtClean="0">
                <a:latin typeface="RijksoverheidSansText" panose="020B0503040202060203" pitchFamily="34" charset="0"/>
              </a:rPr>
              <a:t>30%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nl-NL" sz="2000" dirty="0" smtClean="0">
                <a:latin typeface="RijksoverheidSansText" panose="020B0503040202060203" pitchFamily="34" charset="0"/>
              </a:rPr>
              <a:t>Meeropbrengst €30 </a:t>
            </a:r>
            <a:r>
              <a:rPr lang="nl-NL" sz="2000" dirty="0">
                <a:latin typeface="RijksoverheidSansText" panose="020B0503040202060203" pitchFamily="34" charset="0"/>
              </a:rPr>
              <a:t>miljoen per </a:t>
            </a:r>
            <a:r>
              <a:rPr lang="nl-NL" sz="2000" dirty="0" smtClean="0">
                <a:latin typeface="RijksoverheidSansText" panose="020B0503040202060203" pitchFamily="34" charset="0"/>
              </a:rPr>
              <a:t>jaar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sz="1100" dirty="0" smtClean="0">
                <a:latin typeface="RijksoverheidSansText" panose="020B0503040202060203" pitchFamily="34" charset="0"/>
              </a:rPr>
              <a:t>Bron: </a:t>
            </a:r>
            <a:r>
              <a:rPr lang="nl-NL" sz="1100" dirty="0">
                <a:latin typeface="RijksoverheidSansText" panose="020B0503040202060203" pitchFamily="34" charset="0"/>
              </a:rPr>
              <a:t>rapport </a:t>
            </a:r>
            <a:r>
              <a:rPr lang="nl-NL" sz="1100" dirty="0" smtClean="0">
                <a:latin typeface="RijksoverheidSansText" panose="020B0503040202060203" pitchFamily="34" charset="0"/>
              </a:rPr>
              <a:t>Algemene </a:t>
            </a:r>
            <a:r>
              <a:rPr lang="nl-NL" sz="1100" dirty="0">
                <a:latin typeface="RijksoverheidSansText" panose="020B0503040202060203" pitchFamily="34" charset="0"/>
              </a:rPr>
              <a:t>Rekenkamer over </a:t>
            </a:r>
            <a:r>
              <a:rPr lang="nl-NL" sz="1100" dirty="0" err="1">
                <a:latin typeface="RijksoverheidSansText" panose="020B0503040202060203" pitchFamily="34" charset="0"/>
              </a:rPr>
              <a:t>D</a:t>
            </a:r>
            <a:r>
              <a:rPr lang="nl-NL" sz="1100" dirty="0" err="1" smtClean="0">
                <a:latin typeface="RijksoverheidSansText" panose="020B0503040202060203" pitchFamily="34" charset="0"/>
              </a:rPr>
              <a:t>atagedreven</a:t>
            </a:r>
            <a:r>
              <a:rPr lang="nl-NL" sz="1100" dirty="0" smtClean="0">
                <a:latin typeface="RijksoverheidSansText" panose="020B0503040202060203" pitchFamily="34" charset="0"/>
              </a:rPr>
              <a:t> </a:t>
            </a:r>
            <a:r>
              <a:rPr lang="nl-NL" sz="1100" dirty="0">
                <a:latin typeface="RijksoverheidSansText" panose="020B0503040202060203" pitchFamily="34" charset="0"/>
              </a:rPr>
              <a:t>Toezicht</a:t>
            </a:r>
          </a:p>
          <a:p>
            <a:endParaRPr lang="nl-NL" dirty="0"/>
          </a:p>
        </p:txBody>
      </p:sp>
      <p:pic>
        <p:nvPicPr>
          <p:cNvPr id="10" name="Tijdelijke aanduiding voor afbeelding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02" y="2115860"/>
            <a:ext cx="6217855" cy="3617427"/>
          </a:xfrm>
        </p:spPr>
      </p:pic>
      <p:sp>
        <p:nvSpPr>
          <p:cNvPr id="8" name="Rechthoek 7"/>
          <p:cNvSpPr/>
          <p:nvPr/>
        </p:nvSpPr>
        <p:spPr>
          <a:xfrm>
            <a:off x="441158" y="845738"/>
            <a:ext cx="5454316" cy="1122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35000" y="698260"/>
            <a:ext cx="13486230" cy="9480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smtClean="0">
                <a:solidFill>
                  <a:srgbClr val="01689B"/>
                </a:solidFill>
                <a:latin typeface="RijksoverheidSansHeadingTT" panose="020B0503040202060203" pitchFamily="34" charset="0"/>
              </a:rPr>
              <a:t>Resultaten</a:t>
            </a:r>
          </a:p>
          <a:p>
            <a:r>
              <a:rPr lang="nl-NL" sz="2800" dirty="0" smtClean="0">
                <a:solidFill>
                  <a:srgbClr val="01689B"/>
                </a:solidFill>
                <a:latin typeface="RijksoverheidSansHeadingTT" panose="020B0503040202060203" pitchFamily="34" charset="0"/>
              </a:rPr>
              <a:t>Risicomodel OB negatief</a:t>
            </a:r>
            <a:endParaRPr lang="nl-NL" sz="2800" dirty="0">
              <a:solidFill>
                <a:srgbClr val="01689B"/>
              </a:solidFill>
              <a:latin typeface="RijksoverheidSansHeadingTT" panose="020B0503040202060203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5778989" y="6543488"/>
            <a:ext cx="601579" cy="3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5478199" y="5537811"/>
            <a:ext cx="6387736" cy="3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6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7200" b="1" dirty="0" smtClean="0">
                <a:latin typeface="RijksoverheidSansHeadingTT" panose="020B0503040202060203" pitchFamily="34" charset="0"/>
              </a:rPr>
              <a:t>Risicomodellen</a:t>
            </a:r>
            <a:r>
              <a:rPr lang="nl-NL" sz="7200" dirty="0" smtClean="0">
                <a:latin typeface="RijksoverheidSansHeadingTT" panose="020B0503040202060203" pitchFamily="34" charset="0"/>
              </a:rPr>
              <a:t> bij Toeslagen</a:t>
            </a:r>
            <a:endParaRPr lang="nl-NL" sz="7200" dirty="0">
              <a:latin typeface="RijksoverheidSansHeadingTT" panose="020B0503040202060203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7747000" cy="1144098"/>
          </a:xfrm>
        </p:spPr>
        <p:txBody>
          <a:bodyPr/>
          <a:lstStyle/>
          <a:p>
            <a:r>
              <a:rPr lang="nl-NL" dirty="0" smtClean="0">
                <a:latin typeface="RijksoverheidSansHeadingTT" panose="020B0503040202060203" pitchFamily="34" charset="0"/>
              </a:rPr>
              <a:t> </a:t>
            </a:r>
            <a:endParaRPr lang="nl-NL" dirty="0">
              <a:latin typeface="RijksoverheidSansHeadingTT" panose="020B0503040202060203" pitchFamily="34" charset="0"/>
            </a:endParaRPr>
          </a:p>
          <a:p>
            <a:endParaRPr lang="nl-NL" dirty="0" smtClean="0">
              <a:latin typeface="RijksoverheidSansText" panose="020B0503040202060203" pitchFamily="34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09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Afbeelding 33"/>
          <p:cNvPicPr>
            <a:picLocks noChangeAspect="1"/>
          </p:cNvPicPr>
          <p:nvPr/>
        </p:nvPicPr>
        <p:blipFill rotWithShape="1">
          <a:blip r:embed="rId2"/>
          <a:srcRect l="52409" t="35987" b="-5563"/>
          <a:stretch/>
        </p:blipFill>
        <p:spPr>
          <a:xfrm rot="5400000">
            <a:off x="5371335" y="3260394"/>
            <a:ext cx="1143169" cy="1437925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2"/>
          <a:srcRect l="2653" t="46937" b="-5563"/>
          <a:stretch/>
        </p:blipFill>
        <p:spPr>
          <a:xfrm>
            <a:off x="6293584" y="3416589"/>
            <a:ext cx="2338348" cy="1211616"/>
          </a:xfrm>
          <a:prstGeom prst="rect">
            <a:avLst/>
          </a:prstGeom>
        </p:spPr>
      </p:pic>
      <p:sp>
        <p:nvSpPr>
          <p:cNvPr id="25" name="Vijfhoek 24"/>
          <p:cNvSpPr/>
          <p:nvPr/>
        </p:nvSpPr>
        <p:spPr>
          <a:xfrm>
            <a:off x="9073648" y="3394913"/>
            <a:ext cx="1952310" cy="504000"/>
          </a:xfrm>
          <a:prstGeom prst="homePlat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Vijfhoek 19"/>
          <p:cNvSpPr/>
          <p:nvPr/>
        </p:nvSpPr>
        <p:spPr>
          <a:xfrm>
            <a:off x="3997297" y="3355079"/>
            <a:ext cx="1307000" cy="493200"/>
          </a:xfrm>
          <a:prstGeom prst="homePlat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17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860758" y="0"/>
            <a:ext cx="2541069" cy="1414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1405937" y="6543488"/>
            <a:ext cx="601579" cy="3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441158" y="845738"/>
            <a:ext cx="5454316" cy="1122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35000" y="698260"/>
            <a:ext cx="4819502" cy="9480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Van aanvraag tot beschikking</a:t>
            </a:r>
          </a:p>
          <a:p>
            <a:r>
              <a:rPr lang="nl-NL" sz="2800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Hoe zit het proces in elkaar?</a:t>
            </a:r>
            <a:endParaRPr lang="nl-NL" sz="2800" dirty="0">
              <a:solidFill>
                <a:srgbClr val="C00000"/>
              </a:solidFill>
              <a:latin typeface="RijksoverheidSansHeadingTT" panose="020B0503040202060203" pitchFamily="34" charset="0"/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 rotWithShape="1">
          <a:blip r:embed="rId2"/>
          <a:srcRect l="69659" b="60249"/>
          <a:stretch/>
        </p:blipFill>
        <p:spPr>
          <a:xfrm rot="5400000">
            <a:off x="8925246" y="3197579"/>
            <a:ext cx="734539" cy="828000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2"/>
          <a:srcRect l="52409" t="56234" b="-5564"/>
          <a:stretch/>
        </p:blipFill>
        <p:spPr>
          <a:xfrm rot="5400000">
            <a:off x="7835237" y="2889350"/>
            <a:ext cx="1152000" cy="1027379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 rotWithShape="1">
          <a:blip r:embed="rId2"/>
          <a:srcRect l="13623" t="45823" b="-5563"/>
          <a:stretch/>
        </p:blipFill>
        <p:spPr>
          <a:xfrm>
            <a:off x="3944084" y="2767415"/>
            <a:ext cx="2045586" cy="1217242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2"/>
          <a:srcRect l="11280" t="56234" b="-5564"/>
          <a:stretch/>
        </p:blipFill>
        <p:spPr>
          <a:xfrm rot="10800000">
            <a:off x="5373981" y="1853958"/>
            <a:ext cx="2107050" cy="1008000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 rotWithShape="1">
          <a:blip r:embed="rId2"/>
          <a:srcRect l="52409" t="32240" b="-5564"/>
          <a:stretch/>
        </p:blipFill>
        <p:spPr>
          <a:xfrm rot="16200000">
            <a:off x="7355575" y="1743261"/>
            <a:ext cx="1140618" cy="1512000"/>
          </a:xfrm>
          <a:prstGeom prst="rect">
            <a:avLst/>
          </a:prstGeom>
        </p:spPr>
      </p:pic>
      <p:sp>
        <p:nvSpPr>
          <p:cNvPr id="19" name="Vijfhoek 18"/>
          <p:cNvSpPr/>
          <p:nvPr/>
        </p:nvSpPr>
        <p:spPr>
          <a:xfrm>
            <a:off x="2436092" y="3355079"/>
            <a:ext cx="2424665" cy="484632"/>
          </a:xfrm>
          <a:prstGeom prst="homePlat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6" name="Afbeelding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4" r="47111" b="88657"/>
          <a:stretch/>
        </p:blipFill>
        <p:spPr>
          <a:xfrm>
            <a:off x="5727700" y="-3608"/>
            <a:ext cx="723900" cy="778308"/>
          </a:xfrm>
          <a:prstGeom prst="rect">
            <a:avLst/>
          </a:prstGeom>
        </p:spPr>
      </p:pic>
      <p:sp>
        <p:nvSpPr>
          <p:cNvPr id="37" name="Tekstvak 36"/>
          <p:cNvSpPr txBox="1"/>
          <p:nvPr/>
        </p:nvSpPr>
        <p:spPr>
          <a:xfrm>
            <a:off x="6270444" y="2101451"/>
            <a:ext cx="1518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</a:rPr>
              <a:t>AUTOMATISCH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6377621" y="4058792"/>
            <a:ext cx="1304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</a:rPr>
              <a:t>HANDMATIG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9" name="Vijfhoek 38"/>
          <p:cNvSpPr/>
          <p:nvPr/>
        </p:nvSpPr>
        <p:spPr>
          <a:xfrm>
            <a:off x="1386627" y="3355079"/>
            <a:ext cx="1387365" cy="484632"/>
          </a:xfrm>
          <a:prstGeom prst="homePlat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Vijfhoek 17"/>
          <p:cNvSpPr/>
          <p:nvPr/>
        </p:nvSpPr>
        <p:spPr>
          <a:xfrm>
            <a:off x="126342" y="3355079"/>
            <a:ext cx="1540640" cy="484632"/>
          </a:xfrm>
          <a:prstGeom prst="homePlat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0" name="Afbeelding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48" y="3881613"/>
            <a:ext cx="646929" cy="633990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385" y="2769049"/>
            <a:ext cx="505911" cy="633990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9315" y="3829841"/>
            <a:ext cx="792513" cy="711230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78459">
            <a:off x="11074724" y="3172311"/>
            <a:ext cx="990600" cy="781050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1889" y="4108206"/>
            <a:ext cx="917921" cy="839649"/>
          </a:xfrm>
          <a:prstGeom prst="rect">
            <a:avLst/>
          </a:prstGeom>
        </p:spPr>
      </p:pic>
      <p:sp>
        <p:nvSpPr>
          <p:cNvPr id="46" name="Tekstvak 45"/>
          <p:cNvSpPr txBox="1"/>
          <p:nvPr/>
        </p:nvSpPr>
        <p:spPr>
          <a:xfrm>
            <a:off x="27735" y="4623388"/>
            <a:ext cx="17315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100" b="1" dirty="0" smtClean="0"/>
              <a:t>Aanvragen of </a:t>
            </a:r>
            <a:br>
              <a:rPr lang="nl-NL" sz="1100" b="1" dirty="0" smtClean="0"/>
            </a:br>
            <a:r>
              <a:rPr lang="nl-NL" sz="1100" b="1" dirty="0" smtClean="0"/>
              <a:t>wijzigingen </a:t>
            </a:r>
            <a:br>
              <a:rPr lang="nl-NL" sz="1100" b="1" dirty="0" smtClean="0"/>
            </a:br>
            <a:r>
              <a:rPr lang="nl-NL" sz="1100" b="1" dirty="0" smtClean="0"/>
              <a:t>door burgers</a:t>
            </a:r>
          </a:p>
          <a:p>
            <a:pPr algn="ctr"/>
            <a:r>
              <a:rPr lang="nl-NL" sz="1100" dirty="0" smtClean="0"/>
              <a:t>Maandelijks </a:t>
            </a:r>
          </a:p>
          <a:p>
            <a:pPr algn="ctr"/>
            <a:r>
              <a:rPr lang="nl-NL" sz="1100" dirty="0" smtClean="0"/>
              <a:t>~75.000 aanvragen</a:t>
            </a:r>
          </a:p>
          <a:p>
            <a:pPr algn="ctr"/>
            <a:r>
              <a:rPr lang="nl-NL" sz="1100" dirty="0"/>
              <a:t>~</a:t>
            </a:r>
            <a:r>
              <a:rPr lang="nl-NL" sz="1100" dirty="0" smtClean="0"/>
              <a:t>350.000 wijzigingen</a:t>
            </a:r>
          </a:p>
        </p:txBody>
      </p:sp>
      <p:pic>
        <p:nvPicPr>
          <p:cNvPr id="48" name="Afbeelding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5237" y="3893854"/>
            <a:ext cx="681303" cy="762250"/>
          </a:xfrm>
          <a:prstGeom prst="rect">
            <a:avLst/>
          </a:prstGeom>
        </p:spPr>
      </p:pic>
      <p:sp>
        <p:nvSpPr>
          <p:cNvPr id="49" name="Tekstvak 48"/>
          <p:cNvSpPr txBox="1"/>
          <p:nvPr/>
        </p:nvSpPr>
        <p:spPr>
          <a:xfrm>
            <a:off x="9651939" y="4596286"/>
            <a:ext cx="1076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 smtClean="0"/>
              <a:t>Vaststellen </a:t>
            </a:r>
          </a:p>
          <a:p>
            <a:pPr algn="ctr"/>
            <a:r>
              <a:rPr lang="nl-NL" sz="1200" dirty="0" smtClean="0"/>
              <a:t>voorlopige </a:t>
            </a:r>
          </a:p>
          <a:p>
            <a:pPr algn="ctr"/>
            <a:r>
              <a:rPr lang="nl-NL" sz="1200" dirty="0" smtClean="0"/>
              <a:t>toekenning</a:t>
            </a:r>
            <a:endParaRPr lang="nl-NL" sz="1200" dirty="0"/>
          </a:p>
        </p:txBody>
      </p:sp>
      <p:sp>
        <p:nvSpPr>
          <p:cNvPr id="50" name="Tekstvak 49"/>
          <p:cNvSpPr txBox="1"/>
          <p:nvPr/>
        </p:nvSpPr>
        <p:spPr>
          <a:xfrm>
            <a:off x="1479076" y="2167251"/>
            <a:ext cx="117852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100" b="1" dirty="0"/>
              <a:t>Concept </a:t>
            </a:r>
          </a:p>
          <a:p>
            <a:pPr algn="ctr"/>
            <a:r>
              <a:rPr lang="nl-NL" sz="1100" b="1" dirty="0"/>
              <a:t>beschikking </a:t>
            </a:r>
          </a:p>
          <a:p>
            <a:pPr algn="ctr"/>
            <a:r>
              <a:rPr lang="nl-NL" sz="1100" b="1" dirty="0"/>
              <a:t>bepalen</a:t>
            </a:r>
          </a:p>
        </p:txBody>
      </p:sp>
      <p:sp>
        <p:nvSpPr>
          <p:cNvPr id="51" name="Tekstvak 50"/>
          <p:cNvSpPr txBox="1"/>
          <p:nvPr/>
        </p:nvSpPr>
        <p:spPr>
          <a:xfrm>
            <a:off x="2828926" y="4629231"/>
            <a:ext cx="189507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100" b="1" dirty="0"/>
              <a:t>Risico</a:t>
            </a:r>
            <a:br>
              <a:rPr lang="nl-NL" sz="1100" b="1" dirty="0"/>
            </a:br>
            <a:r>
              <a:rPr lang="nl-NL" sz="1100" b="1" dirty="0"/>
              <a:t>classificatie</a:t>
            </a:r>
            <a:br>
              <a:rPr lang="nl-NL" sz="1100" b="1" dirty="0"/>
            </a:br>
            <a:r>
              <a:rPr lang="nl-NL" sz="1100" b="1" dirty="0"/>
              <a:t>model</a:t>
            </a:r>
          </a:p>
          <a:p>
            <a:pPr algn="ctr"/>
            <a:r>
              <a:rPr lang="nl-NL" sz="1100" dirty="0" smtClean="0"/>
              <a:t>Alleen voor </a:t>
            </a:r>
            <a:r>
              <a:rPr lang="nl-NL" sz="1100" dirty="0"/>
              <a:t>Huurtoeslag</a:t>
            </a:r>
            <a:br>
              <a:rPr lang="nl-NL" sz="1100" dirty="0"/>
            </a:br>
            <a:r>
              <a:rPr lang="nl-NL" sz="1100" dirty="0"/>
              <a:t>en Kinderopvangtoeslag</a:t>
            </a:r>
          </a:p>
        </p:txBody>
      </p:sp>
      <p:sp>
        <p:nvSpPr>
          <p:cNvPr id="52" name="Tekstvak 51"/>
          <p:cNvSpPr txBox="1"/>
          <p:nvPr/>
        </p:nvSpPr>
        <p:spPr>
          <a:xfrm>
            <a:off x="7198496" y="4877127"/>
            <a:ext cx="1819729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100" b="1" dirty="0" smtClean="0"/>
              <a:t>Uitstel van</a:t>
            </a:r>
            <a:br>
              <a:rPr lang="nl-NL" sz="1100" b="1" dirty="0" smtClean="0"/>
            </a:br>
            <a:r>
              <a:rPr lang="nl-NL" sz="1100" b="1" dirty="0" smtClean="0"/>
              <a:t>formeel beschikken</a:t>
            </a:r>
          </a:p>
          <a:p>
            <a:pPr algn="ctr"/>
            <a:r>
              <a:rPr lang="nl-NL" sz="1100" dirty="0" smtClean="0"/>
              <a:t>Aanvragen met een </a:t>
            </a:r>
            <a:br>
              <a:rPr lang="nl-NL" sz="1100" dirty="0" smtClean="0"/>
            </a:br>
            <a:r>
              <a:rPr lang="nl-NL" sz="1100" dirty="0" smtClean="0"/>
              <a:t>hoge risicoscore </a:t>
            </a:r>
            <a:br>
              <a:rPr lang="nl-NL" sz="1100" dirty="0" smtClean="0"/>
            </a:br>
            <a:r>
              <a:rPr lang="nl-NL" sz="1100" dirty="0" smtClean="0"/>
              <a:t>worden uitgeworpen</a:t>
            </a:r>
            <a:br>
              <a:rPr lang="nl-NL" sz="1100" dirty="0" smtClean="0"/>
            </a:br>
            <a:r>
              <a:rPr lang="nl-NL" sz="1100" dirty="0" smtClean="0"/>
              <a:t>en pas na handmatige </a:t>
            </a:r>
            <a:br>
              <a:rPr lang="nl-NL" sz="1100" dirty="0" smtClean="0"/>
            </a:br>
            <a:r>
              <a:rPr lang="nl-NL" sz="1100" dirty="0" smtClean="0"/>
              <a:t>controle beschikt</a:t>
            </a:r>
            <a:endParaRPr lang="nl-NL" sz="1100" dirty="0"/>
          </a:p>
        </p:txBody>
      </p:sp>
      <p:pic>
        <p:nvPicPr>
          <p:cNvPr id="53" name="Afbeelding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4703" y="1345014"/>
            <a:ext cx="764848" cy="651537"/>
          </a:xfrm>
          <a:prstGeom prst="rect">
            <a:avLst/>
          </a:prstGeom>
        </p:spPr>
      </p:pic>
      <p:sp>
        <p:nvSpPr>
          <p:cNvPr id="54" name="Rechthoek 53"/>
          <p:cNvSpPr/>
          <p:nvPr/>
        </p:nvSpPr>
        <p:spPr>
          <a:xfrm>
            <a:off x="7152420" y="894423"/>
            <a:ext cx="21400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100" b="1" dirty="0" smtClean="0"/>
              <a:t>Vrijgeven voor</a:t>
            </a:r>
            <a:br>
              <a:rPr lang="nl-NL" sz="1100" b="1" dirty="0" smtClean="0"/>
            </a:br>
            <a:r>
              <a:rPr lang="nl-NL" sz="1100" b="1" dirty="0" smtClean="0"/>
              <a:t>formeel beschikken</a:t>
            </a:r>
            <a:endParaRPr lang="nl-NL" sz="1100" b="1" dirty="0"/>
          </a:p>
          <a:p>
            <a:pPr algn="ctr"/>
            <a:r>
              <a:rPr lang="nl-NL" sz="1100" dirty="0" smtClean="0"/>
              <a:t>Aanvragen met een </a:t>
            </a:r>
            <a:br>
              <a:rPr lang="nl-NL" sz="1100" dirty="0" smtClean="0"/>
            </a:br>
            <a:r>
              <a:rPr lang="nl-NL" sz="1100" dirty="0" smtClean="0"/>
              <a:t>lage risicoscore</a:t>
            </a:r>
            <a:br>
              <a:rPr lang="nl-NL" sz="1100" dirty="0" smtClean="0"/>
            </a:br>
            <a:r>
              <a:rPr lang="nl-NL" sz="1100" dirty="0" smtClean="0"/>
              <a:t>worden vrijgegeven</a:t>
            </a:r>
            <a:br>
              <a:rPr lang="nl-NL" sz="1100" dirty="0" smtClean="0"/>
            </a:br>
            <a:r>
              <a:rPr lang="nl-NL" sz="1100" dirty="0" smtClean="0"/>
              <a:t>voor beschikken</a:t>
            </a:r>
            <a:endParaRPr lang="nl-NL" sz="1100" dirty="0"/>
          </a:p>
        </p:txBody>
      </p:sp>
      <p:pic>
        <p:nvPicPr>
          <p:cNvPr id="42" name="Afbeelding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3298" y="2757529"/>
            <a:ext cx="706362" cy="602485"/>
          </a:xfrm>
          <a:prstGeom prst="rect">
            <a:avLst/>
          </a:prstGeom>
        </p:spPr>
      </p:pic>
      <p:sp>
        <p:nvSpPr>
          <p:cNvPr id="47" name="Tekstvak 46"/>
          <p:cNvSpPr txBox="1"/>
          <p:nvPr/>
        </p:nvSpPr>
        <p:spPr>
          <a:xfrm>
            <a:off x="2877775" y="1993039"/>
            <a:ext cx="17812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100" b="1" dirty="0" smtClean="0"/>
              <a:t>Uitval/Uitworp/</a:t>
            </a:r>
          </a:p>
          <a:p>
            <a:pPr algn="ctr"/>
            <a:r>
              <a:rPr lang="nl-NL" sz="1100" b="1" dirty="0" smtClean="0"/>
              <a:t>Thematisch toezicht</a:t>
            </a:r>
            <a:endParaRPr lang="nl-NL" sz="1100" b="1" dirty="0"/>
          </a:p>
          <a:p>
            <a:pPr algn="ctr"/>
            <a:r>
              <a:rPr lang="nl-NL" sz="1100" dirty="0" smtClean="0"/>
              <a:t>Inconsistenties en </a:t>
            </a:r>
          </a:p>
          <a:p>
            <a:pPr algn="ctr"/>
            <a:r>
              <a:rPr lang="nl-NL" sz="1100" dirty="0" smtClean="0"/>
              <a:t>grenswaarden</a:t>
            </a:r>
            <a:endParaRPr lang="nl-NL" sz="1100" dirty="0"/>
          </a:p>
        </p:txBody>
      </p:sp>
      <p:pic>
        <p:nvPicPr>
          <p:cNvPr id="57" name="Afbeelding 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98823" y="2795156"/>
            <a:ext cx="706362" cy="602485"/>
          </a:xfrm>
          <a:prstGeom prst="rect">
            <a:avLst/>
          </a:prstGeom>
        </p:spPr>
      </p:pic>
      <p:sp>
        <p:nvSpPr>
          <p:cNvPr id="58" name="Tekstvak 57"/>
          <p:cNvSpPr txBox="1"/>
          <p:nvPr/>
        </p:nvSpPr>
        <p:spPr>
          <a:xfrm>
            <a:off x="9233300" y="2030666"/>
            <a:ext cx="17812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100" b="1" dirty="0" smtClean="0"/>
              <a:t>Uitval/Uitworp/</a:t>
            </a:r>
          </a:p>
          <a:p>
            <a:pPr algn="ctr"/>
            <a:r>
              <a:rPr lang="nl-NL" sz="1100" b="1" dirty="0" smtClean="0"/>
              <a:t>Thematisch toezicht</a:t>
            </a:r>
            <a:endParaRPr lang="nl-NL" sz="1100" b="1" dirty="0"/>
          </a:p>
          <a:p>
            <a:pPr algn="ctr"/>
            <a:r>
              <a:rPr lang="nl-NL" sz="1100" dirty="0" smtClean="0"/>
              <a:t>Inconsistenties en </a:t>
            </a:r>
          </a:p>
          <a:p>
            <a:pPr algn="ctr"/>
            <a:r>
              <a:rPr lang="nl-NL" sz="1100" dirty="0" smtClean="0"/>
              <a:t>grenswaarden</a:t>
            </a:r>
            <a:endParaRPr lang="nl-NL" sz="11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245" y="2762480"/>
            <a:ext cx="627660" cy="602802"/>
          </a:xfrm>
          <a:prstGeom prst="rect">
            <a:avLst/>
          </a:prstGeom>
        </p:spPr>
      </p:pic>
      <p:sp>
        <p:nvSpPr>
          <p:cNvPr id="59" name="Tekstvak 58"/>
          <p:cNvSpPr txBox="1"/>
          <p:nvPr/>
        </p:nvSpPr>
        <p:spPr>
          <a:xfrm>
            <a:off x="58464" y="2327531"/>
            <a:ext cx="1505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100" b="1" dirty="0" smtClean="0"/>
              <a:t>Gegevens uit</a:t>
            </a:r>
          </a:p>
          <a:p>
            <a:pPr algn="ctr"/>
            <a:r>
              <a:rPr lang="nl-NL" sz="1100" b="1" dirty="0" smtClean="0"/>
              <a:t>basisregistraties</a:t>
            </a:r>
            <a:endParaRPr lang="nl-NL" sz="1100" b="1" dirty="0"/>
          </a:p>
        </p:txBody>
      </p:sp>
    </p:spTree>
    <p:extLst>
      <p:ext uri="{BB962C8B-B14F-4D97-AF65-F5344CB8AC3E}">
        <p14:creationId xmlns:p14="http://schemas.microsoft.com/office/powerpoint/2010/main" val="30303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18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35000" y="698260"/>
            <a:ext cx="13486230" cy="9480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Van data naar risicomodel</a:t>
            </a:r>
          </a:p>
          <a:p>
            <a:r>
              <a:rPr lang="nl-NL" sz="2800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Hoe komt een risicomodel tot stand?</a:t>
            </a:r>
            <a:endParaRPr lang="nl-NL" sz="2800" dirty="0">
              <a:solidFill>
                <a:srgbClr val="C00000"/>
              </a:solidFill>
              <a:latin typeface="RijksoverheidSansHeadingTT" panose="020B0503040202060203" pitchFamily="34" charset="0"/>
            </a:endParaRPr>
          </a:p>
        </p:txBody>
      </p:sp>
      <p:sp>
        <p:nvSpPr>
          <p:cNvPr id="30" name="Titel 1"/>
          <p:cNvSpPr txBox="1">
            <a:spLocks/>
          </p:cNvSpPr>
          <p:nvPr/>
        </p:nvSpPr>
        <p:spPr>
          <a:xfrm>
            <a:off x="10440956" y="3419596"/>
            <a:ext cx="1876578" cy="7388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200" b="1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Stap 5</a:t>
            </a:r>
          </a:p>
          <a:p>
            <a:r>
              <a:rPr lang="nl-NL" sz="1200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Bied aanvragen die lijken </a:t>
            </a:r>
            <a:br>
              <a:rPr lang="nl-NL" sz="1200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</a:br>
            <a:r>
              <a:rPr lang="nl-NL" sz="1200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op foutieve aanvragen aan voor behandeling</a:t>
            </a:r>
            <a:endParaRPr lang="nl-NL" sz="1200" dirty="0">
              <a:solidFill>
                <a:srgbClr val="C00000"/>
              </a:solidFill>
              <a:latin typeface="RijksoverheidSansHeadingTT" panose="020B0503040202060203" pitchFamily="34" charset="0"/>
            </a:endParaRPr>
          </a:p>
        </p:txBody>
      </p:sp>
      <p:sp>
        <p:nvSpPr>
          <p:cNvPr id="34" name="Titel 1"/>
          <p:cNvSpPr txBox="1">
            <a:spLocks/>
          </p:cNvSpPr>
          <p:nvPr/>
        </p:nvSpPr>
        <p:spPr>
          <a:xfrm>
            <a:off x="7450956" y="5647817"/>
            <a:ext cx="1359163" cy="7388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200" b="1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Stap 6</a:t>
            </a:r>
          </a:p>
          <a:p>
            <a:r>
              <a:rPr lang="nl-NL" sz="1200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Laat de aanvraag beoordelen door een behandelaar</a:t>
            </a:r>
            <a:endParaRPr lang="nl-NL" sz="1200" dirty="0">
              <a:solidFill>
                <a:srgbClr val="C00000"/>
              </a:solidFill>
              <a:latin typeface="RijksoverheidSansHeadingTT" panose="020B0503040202060203" pitchFamily="34" charset="0"/>
            </a:endParaRPr>
          </a:p>
        </p:txBody>
      </p:sp>
      <p:sp>
        <p:nvSpPr>
          <p:cNvPr id="36" name="Titel 1"/>
          <p:cNvSpPr txBox="1">
            <a:spLocks/>
          </p:cNvSpPr>
          <p:nvPr/>
        </p:nvSpPr>
        <p:spPr>
          <a:xfrm>
            <a:off x="3912170" y="5661636"/>
            <a:ext cx="1254796" cy="73883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200" b="1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Stap 7</a:t>
            </a:r>
          </a:p>
          <a:p>
            <a:r>
              <a:rPr lang="nl-NL" sz="1200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Leg de uitkomsten van behandeling vast</a:t>
            </a:r>
            <a:endParaRPr lang="nl-NL" sz="1200" dirty="0">
              <a:solidFill>
                <a:srgbClr val="C00000"/>
              </a:solidFill>
              <a:latin typeface="RijksoverheidSansHeadingTT" panose="020B0503040202060203" pitchFamily="34" charset="0"/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614689" y="5658912"/>
            <a:ext cx="1744356" cy="73883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200" b="1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Stap 8</a:t>
            </a:r>
          </a:p>
          <a:p>
            <a:r>
              <a:rPr lang="nl-NL" sz="1200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Voeg uitkomsten toe aan de lijst met bekende controle-uitkomst</a:t>
            </a:r>
            <a:endParaRPr lang="nl-NL" sz="1200" dirty="0">
              <a:solidFill>
                <a:srgbClr val="C00000"/>
              </a:solidFill>
              <a:latin typeface="RijksoverheidSansHeadingTT" panose="020B0503040202060203" pitchFamily="34" charset="0"/>
            </a:endParaRPr>
          </a:p>
        </p:txBody>
      </p:sp>
      <p:sp>
        <p:nvSpPr>
          <p:cNvPr id="39" name="Titel 1"/>
          <p:cNvSpPr txBox="1">
            <a:spLocks/>
          </p:cNvSpPr>
          <p:nvPr/>
        </p:nvSpPr>
        <p:spPr>
          <a:xfrm>
            <a:off x="1853595" y="3484446"/>
            <a:ext cx="2656031" cy="9480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200" b="1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Stap 1</a:t>
            </a:r>
          </a:p>
          <a:p>
            <a:r>
              <a:rPr lang="nl-NL" sz="1200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Maak een lijst van aanvragen</a:t>
            </a:r>
            <a:br>
              <a:rPr lang="nl-NL" sz="1200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</a:br>
            <a:r>
              <a:rPr lang="nl-NL" sz="1200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waarvan de controle-uitkomst</a:t>
            </a:r>
            <a:br>
              <a:rPr lang="nl-NL" sz="1200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</a:br>
            <a:r>
              <a:rPr lang="nl-NL" sz="1200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bekend is.</a:t>
            </a:r>
            <a:endParaRPr lang="nl-NL" sz="1200" dirty="0">
              <a:solidFill>
                <a:srgbClr val="C00000"/>
              </a:solidFill>
              <a:latin typeface="RijksoverheidSansHeadingTT" panose="020B0503040202060203" pitchFamily="34" charset="0"/>
            </a:endParaRPr>
          </a:p>
        </p:txBody>
      </p:sp>
      <p:sp>
        <p:nvSpPr>
          <p:cNvPr id="40" name="Titel 1"/>
          <p:cNvSpPr txBox="1">
            <a:spLocks/>
          </p:cNvSpPr>
          <p:nvPr/>
        </p:nvSpPr>
        <p:spPr>
          <a:xfrm>
            <a:off x="3930929" y="3601228"/>
            <a:ext cx="2656031" cy="9480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200" b="1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Stap 2</a:t>
            </a:r>
          </a:p>
          <a:p>
            <a:r>
              <a:rPr lang="nl-NL" sz="1200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Registreer welke aanvragen</a:t>
            </a:r>
            <a:br>
              <a:rPr lang="nl-NL" sz="1200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</a:br>
            <a:r>
              <a:rPr lang="nl-NL" sz="1200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een fout bevatten.</a:t>
            </a:r>
            <a:endParaRPr lang="nl-NL" sz="1200" dirty="0">
              <a:solidFill>
                <a:srgbClr val="C00000"/>
              </a:solidFill>
              <a:latin typeface="RijksoverheidSansHeadingTT" panose="020B0503040202060203" pitchFamily="34" charset="0"/>
            </a:endParaRPr>
          </a:p>
        </p:txBody>
      </p:sp>
      <p:sp>
        <p:nvSpPr>
          <p:cNvPr id="41" name="Titel 1"/>
          <p:cNvSpPr txBox="1">
            <a:spLocks/>
          </p:cNvSpPr>
          <p:nvPr/>
        </p:nvSpPr>
        <p:spPr>
          <a:xfrm>
            <a:off x="5879711" y="3601228"/>
            <a:ext cx="2656031" cy="9480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200" b="1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Stap 3</a:t>
            </a:r>
          </a:p>
          <a:p>
            <a:r>
              <a:rPr lang="nl-NL" sz="1200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Splits in trainingsbestand</a:t>
            </a:r>
            <a:br>
              <a:rPr lang="nl-NL" sz="1200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</a:br>
            <a:r>
              <a:rPr lang="nl-NL" sz="1200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en testbestand.</a:t>
            </a:r>
            <a:endParaRPr lang="nl-NL" sz="1200" dirty="0">
              <a:solidFill>
                <a:srgbClr val="C00000"/>
              </a:solidFill>
              <a:latin typeface="RijksoverheidSansHeadingTT" panose="020B0503040202060203" pitchFamily="34" charset="0"/>
            </a:endParaRPr>
          </a:p>
        </p:txBody>
      </p:sp>
      <p:sp>
        <p:nvSpPr>
          <p:cNvPr id="42" name="Titel 1"/>
          <p:cNvSpPr txBox="1">
            <a:spLocks/>
          </p:cNvSpPr>
          <p:nvPr/>
        </p:nvSpPr>
        <p:spPr>
          <a:xfrm>
            <a:off x="7725967" y="3601227"/>
            <a:ext cx="1876578" cy="7388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200" b="1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Stap 4</a:t>
            </a:r>
          </a:p>
          <a:p>
            <a:r>
              <a:rPr lang="nl-NL" sz="1200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Test het risicomodel</a:t>
            </a:r>
            <a:br>
              <a:rPr lang="nl-NL" sz="1200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</a:br>
            <a:r>
              <a:rPr lang="nl-NL" sz="1200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met testbestand.</a:t>
            </a:r>
            <a:endParaRPr lang="nl-NL" sz="1200" dirty="0">
              <a:solidFill>
                <a:srgbClr val="C00000"/>
              </a:solidFill>
              <a:latin typeface="RijksoverheidSansHeadingTT" panose="020B0503040202060203" pitchFamily="34" charset="0"/>
            </a:endParaRPr>
          </a:p>
        </p:txBody>
      </p:sp>
      <p:sp>
        <p:nvSpPr>
          <p:cNvPr id="43" name="Vijfhoek 42"/>
          <p:cNvSpPr/>
          <p:nvPr/>
        </p:nvSpPr>
        <p:spPr>
          <a:xfrm>
            <a:off x="7110534" y="2252020"/>
            <a:ext cx="2211975" cy="733305"/>
          </a:xfrm>
          <a:prstGeom prst="homePlat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Vijfhoek 43"/>
          <p:cNvSpPr/>
          <p:nvPr/>
        </p:nvSpPr>
        <p:spPr>
          <a:xfrm>
            <a:off x="5404100" y="2252020"/>
            <a:ext cx="2209572" cy="733305"/>
          </a:xfrm>
          <a:prstGeom prst="homePlat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Vijfhoek 44"/>
          <p:cNvSpPr/>
          <p:nvPr/>
        </p:nvSpPr>
        <p:spPr>
          <a:xfrm>
            <a:off x="3521477" y="2252020"/>
            <a:ext cx="2258256" cy="733305"/>
          </a:xfrm>
          <a:prstGeom prst="homePlat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Vijfhoek 45"/>
          <p:cNvSpPr/>
          <p:nvPr/>
        </p:nvSpPr>
        <p:spPr>
          <a:xfrm>
            <a:off x="1853595" y="2252020"/>
            <a:ext cx="2014424" cy="733305"/>
          </a:xfrm>
          <a:prstGeom prst="homePlat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7" name="Afbeelding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773" y="2681534"/>
            <a:ext cx="602510" cy="830288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578" y="2763521"/>
            <a:ext cx="852331" cy="742116"/>
          </a:xfrm>
          <a:prstGeom prst="rect">
            <a:avLst/>
          </a:prstGeom>
        </p:spPr>
      </p:pic>
      <p:pic>
        <p:nvPicPr>
          <p:cNvPr id="50" name="Afbeelding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924" y="2664863"/>
            <a:ext cx="609858" cy="874375"/>
          </a:xfrm>
          <a:prstGeom prst="rect">
            <a:avLst/>
          </a:prstGeom>
        </p:spPr>
      </p:pic>
      <p:sp>
        <p:nvSpPr>
          <p:cNvPr id="23" name="U-vormige pijl 22"/>
          <p:cNvSpPr/>
          <p:nvPr/>
        </p:nvSpPr>
        <p:spPr>
          <a:xfrm rot="5400000" flipH="1" flipV="1">
            <a:off x="404629" y="2617485"/>
            <a:ext cx="2888387" cy="2102954"/>
          </a:xfrm>
          <a:prstGeom prst="uturnArrow">
            <a:avLst>
              <a:gd name="adj1" fmla="val 34347"/>
              <a:gd name="adj2" fmla="val 18194"/>
              <a:gd name="adj3" fmla="val 28052"/>
              <a:gd name="adj4" fmla="val 50000"/>
              <a:gd name="adj5" fmla="val 75000"/>
            </a:avLst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37" name="Afbeelding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18" y="4737569"/>
            <a:ext cx="609858" cy="874375"/>
          </a:xfrm>
          <a:prstGeom prst="rect">
            <a:avLst/>
          </a:prstGeom>
        </p:spPr>
      </p:pic>
      <p:sp>
        <p:nvSpPr>
          <p:cNvPr id="22" name="Vijfhoek 21"/>
          <p:cNvSpPr/>
          <p:nvPr/>
        </p:nvSpPr>
        <p:spPr>
          <a:xfrm flipH="1">
            <a:off x="2361957" y="4389736"/>
            <a:ext cx="3852327" cy="733305"/>
          </a:xfrm>
          <a:prstGeom prst="homePlat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Afbeelding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496" y="4807277"/>
            <a:ext cx="800145" cy="807623"/>
          </a:xfrm>
          <a:prstGeom prst="rect">
            <a:avLst/>
          </a:prstGeom>
        </p:spPr>
      </p:pic>
      <p:sp>
        <p:nvSpPr>
          <p:cNvPr id="21" name="Vijfhoek 20"/>
          <p:cNvSpPr/>
          <p:nvPr/>
        </p:nvSpPr>
        <p:spPr>
          <a:xfrm flipH="1">
            <a:off x="5490936" y="4389564"/>
            <a:ext cx="3920041" cy="733305"/>
          </a:xfrm>
          <a:prstGeom prst="homePlat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U-vormige pijl 18"/>
          <p:cNvSpPr/>
          <p:nvPr/>
        </p:nvSpPr>
        <p:spPr>
          <a:xfrm rot="16200000" flipH="1" flipV="1">
            <a:off x="7952449" y="2634364"/>
            <a:ext cx="2874060" cy="2102954"/>
          </a:xfrm>
          <a:prstGeom prst="uturnArrow">
            <a:avLst>
              <a:gd name="adj1" fmla="val 33336"/>
              <a:gd name="adj2" fmla="val 18194"/>
              <a:gd name="adj3" fmla="val 28052"/>
              <a:gd name="adj4" fmla="val 50000"/>
              <a:gd name="adj5" fmla="val 75000"/>
            </a:avLst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 rotWithShape="1">
          <a:blip r:embed="rId6"/>
          <a:srcRect r="61401"/>
          <a:stretch/>
        </p:blipFill>
        <p:spPr>
          <a:xfrm rot="10800000">
            <a:off x="7840932" y="2232408"/>
            <a:ext cx="1537898" cy="792000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8667" y="2708950"/>
            <a:ext cx="881722" cy="786202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453" y="4760539"/>
            <a:ext cx="841024" cy="901097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1940" y="2579947"/>
            <a:ext cx="917921" cy="8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35000" y="698260"/>
            <a:ext cx="4819502" cy="9480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Risicoclassificatie</a:t>
            </a:r>
          </a:p>
          <a:p>
            <a:r>
              <a:rPr lang="nl-NL" sz="2800" dirty="0" smtClean="0">
                <a:solidFill>
                  <a:srgbClr val="C00000"/>
                </a:solidFill>
                <a:latin typeface="RijksoverheidSansHeadingTT" panose="020B0503040202060203" pitchFamily="34" charset="0"/>
              </a:rPr>
              <a:t>Hoe wordt de score bepaald?</a:t>
            </a:r>
            <a:endParaRPr lang="nl-NL" sz="2800" dirty="0">
              <a:solidFill>
                <a:srgbClr val="C00000"/>
              </a:solidFill>
              <a:latin typeface="RijksoverheidSansHeadingTT" panose="020B0503040202060203" pitchFamily="34" charset="0"/>
            </a:endParaRPr>
          </a:p>
        </p:txBody>
      </p:sp>
      <p:graphicFrame>
        <p:nvGraphicFramePr>
          <p:cNvPr id="7" name="Grafiek 6"/>
          <p:cNvGraphicFramePr>
            <a:graphicFrameLocks/>
          </p:cNvGraphicFramePr>
          <p:nvPr>
            <p:extLst/>
          </p:nvPr>
        </p:nvGraphicFramePr>
        <p:xfrm>
          <a:off x="175450" y="1639612"/>
          <a:ext cx="11879916" cy="5096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al 8"/>
          <p:cNvSpPr/>
          <p:nvPr/>
        </p:nvSpPr>
        <p:spPr>
          <a:xfrm>
            <a:off x="7218996" y="1439915"/>
            <a:ext cx="4836370" cy="53707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338931" y="2121502"/>
            <a:ext cx="3408997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Risicoscores opgebouwd uit meerdere indicatoren.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Totale score is bepalend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Burgers die scoren op slechts 1 indicator komen niet in aanmerking voor behandeling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Aanvragen met een hoge score tonen meer gelijkenis met onjuiste aanvragen</a:t>
            </a:r>
            <a:endParaRPr lang="nl-NL" sz="1200" dirty="0"/>
          </a:p>
        </p:txBody>
      </p:sp>
      <p:sp>
        <p:nvSpPr>
          <p:cNvPr id="13" name="Tekstvak 12"/>
          <p:cNvSpPr txBox="1"/>
          <p:nvPr/>
        </p:nvSpPr>
        <p:spPr>
          <a:xfrm>
            <a:off x="4027898" y="2121502"/>
            <a:ext cx="3191097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Nederlander Ja/Nee resulteert alleen in een ‘Nee’ wanneer geen van de nationaliteiten Nederlands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Na medio 2018 Nederlander Ja/Nee niet meer gebruikt bij kinderopvangtoeslag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/>
              <a:t>Bij huurtoeslagen Nederlander Ja/Nee na april 2019 niet meer gebruikt</a:t>
            </a:r>
            <a:endParaRPr lang="nl-NL" sz="1200" dirty="0"/>
          </a:p>
        </p:txBody>
      </p:sp>
      <p:sp>
        <p:nvSpPr>
          <p:cNvPr id="14" name="Tekstvak 13"/>
          <p:cNvSpPr txBox="1"/>
          <p:nvPr/>
        </p:nvSpPr>
        <p:spPr>
          <a:xfrm rot="19584763">
            <a:off x="135036" y="5061864"/>
            <a:ext cx="150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</a:rPr>
              <a:t>Fictieve scores</a:t>
            </a:r>
            <a:endParaRPr lang="nl-N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9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 smtClean="0">
                <a:solidFill>
                  <a:srgbClr val="01689B"/>
                </a:solidFill>
                <a:latin typeface="RijksoverheidSansHeadingTT" panose="020B0503040202060203" pitchFamily="34" charset="0"/>
              </a:rPr>
              <a:t>Vragen?</a:t>
            </a:r>
            <a:endParaRPr lang="nl-NL" sz="4800" b="1" dirty="0">
              <a:solidFill>
                <a:srgbClr val="01689B"/>
              </a:solidFill>
              <a:latin typeface="RijksoverheidSansHeadingTT" panose="020B0503040202060203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768356" y="6551690"/>
            <a:ext cx="601579" cy="3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40" y="2997200"/>
            <a:ext cx="2143480" cy="272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7200" b="1" dirty="0" smtClean="0">
                <a:latin typeface="RijksoverheidSansHeadingTT" panose="020B0503040202060203" pitchFamily="34" charset="0"/>
              </a:rPr>
              <a:t>Selectieregels</a:t>
            </a:r>
            <a:r>
              <a:rPr lang="nl-NL" sz="7200" dirty="0" smtClean="0">
                <a:latin typeface="RijksoverheidSansHeadingTT" panose="020B0503040202060203" pitchFamily="34" charset="0"/>
              </a:rPr>
              <a:t> IH niet winst</a:t>
            </a:r>
            <a:endParaRPr lang="nl-NL" sz="7200" dirty="0">
              <a:latin typeface="RijksoverheidSansHeadingTT" panose="020B0503040202060203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6202680" cy="1144098"/>
          </a:xfrm>
        </p:spPr>
        <p:txBody>
          <a:bodyPr/>
          <a:lstStyle/>
          <a:p>
            <a:r>
              <a:rPr lang="nl-NL" dirty="0" smtClean="0">
                <a:latin typeface="RijksoverheidSansText" panose="020B0503040202060203" pitchFamily="34" charset="0"/>
              </a:rPr>
              <a:t>Directie Vaktechniek | Handhaving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63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4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1405937" y="6543488"/>
            <a:ext cx="601579" cy="3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41158" y="845738"/>
            <a:ext cx="5454316" cy="1122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35000" y="698260"/>
            <a:ext cx="13486230" cy="9480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smtClean="0">
                <a:solidFill>
                  <a:srgbClr val="01689B"/>
                </a:solidFill>
                <a:latin typeface="RijksoverheidSansHeadingTT" panose="020B0503040202060203" pitchFamily="34" charset="0"/>
              </a:rPr>
              <a:t>Gegevens</a:t>
            </a:r>
          </a:p>
          <a:p>
            <a:r>
              <a:rPr lang="nl-NL" sz="2800" dirty="0" smtClean="0">
                <a:solidFill>
                  <a:srgbClr val="01689B"/>
                </a:solidFill>
                <a:latin typeface="RijksoverheidSansHeadingTT" panose="020B0503040202060203" pitchFamily="34" charset="0"/>
              </a:rPr>
              <a:t>Ter illustratie de gegevens van de voor ingevulde aangifte</a:t>
            </a:r>
            <a:endParaRPr lang="nl-NL" sz="2800" dirty="0">
              <a:solidFill>
                <a:srgbClr val="01689B"/>
              </a:solidFill>
              <a:latin typeface="RijksoverheidSansHeadingTT" panose="020B050304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35000" y="2403785"/>
            <a:ext cx="10923588" cy="3931928"/>
          </a:xfrm>
        </p:spPr>
        <p:txBody>
          <a:bodyPr>
            <a:normAutofit/>
          </a:bodyPr>
          <a:lstStyle/>
          <a:p>
            <a:r>
              <a:rPr lang="nl-NL" dirty="0">
                <a:latin typeface="RijksoverheidSansText" panose="020B0503040202060203" pitchFamily="34" charset="0"/>
              </a:rPr>
              <a:t>d</a:t>
            </a:r>
            <a:r>
              <a:rPr lang="nl-NL" dirty="0" smtClean="0">
                <a:latin typeface="RijksoverheidSansText" panose="020B0503040202060203" pitchFamily="34" charset="0"/>
              </a:rPr>
              <a:t>oelen </a:t>
            </a:r>
            <a:r>
              <a:rPr lang="nl-NL" dirty="0">
                <a:latin typeface="RijksoverheidSansText" panose="020B0503040202060203" pitchFamily="34" charset="0"/>
              </a:rPr>
              <a:t>van verwerking vloeien voort uit de bij of krachtens de wet opgedragen taken</a:t>
            </a:r>
          </a:p>
          <a:p>
            <a:r>
              <a:rPr lang="nl-NL" dirty="0">
                <a:latin typeface="RijksoverheidSansText" panose="020B0503040202060203" pitchFamily="34" charset="0"/>
              </a:rPr>
              <a:t>k</a:t>
            </a:r>
            <a:r>
              <a:rPr lang="nl-NL" dirty="0" smtClean="0">
                <a:latin typeface="RijksoverheidSansText" panose="020B0503040202060203" pitchFamily="34" charset="0"/>
              </a:rPr>
              <a:t>aders voor gebruik vanuit </a:t>
            </a:r>
            <a:r>
              <a:rPr lang="nl-NL" dirty="0">
                <a:latin typeface="RijksoverheidSansText" panose="020B0503040202060203" pitchFamily="34" charset="0"/>
              </a:rPr>
              <a:t>wet- en regelgeving, zoals de Algemene Verordening </a:t>
            </a:r>
            <a:r>
              <a:rPr lang="nl-NL" dirty="0" smtClean="0">
                <a:latin typeface="RijksoverheidSansText" panose="020B0503040202060203" pitchFamily="34" charset="0"/>
              </a:rPr>
              <a:t>Gegevensbescherming </a:t>
            </a:r>
            <a:r>
              <a:rPr lang="nl-NL" dirty="0">
                <a:latin typeface="RijksoverheidSansText" panose="020B0503040202060203" pitchFamily="34" charset="0"/>
              </a:rPr>
              <a:t>(AVG)</a:t>
            </a:r>
          </a:p>
          <a:p>
            <a:endParaRPr lang="nl-NL" dirty="0" smtClean="0">
              <a:latin typeface="RijksoverheidSansText" panose="020B0503040202060203" pitchFamily="34" charset="0"/>
            </a:endParaRPr>
          </a:p>
          <a:p>
            <a:endParaRPr lang="nl-NL" dirty="0" smtClean="0">
              <a:latin typeface="RijksoverheidSansText" panose="020B0503040202060203" pitchFamily="34" charset="0"/>
            </a:endParaRPr>
          </a:p>
          <a:p>
            <a:endParaRPr lang="nl-NL" dirty="0" smtClean="0">
              <a:latin typeface="RijksoverheidSansText" panose="020B0503040202060203" pitchFamily="34" charset="0"/>
            </a:endParaRPr>
          </a:p>
          <a:p>
            <a:r>
              <a:rPr lang="nl-NL" dirty="0" smtClean="0">
                <a:latin typeface="RijksoverheidSansText" panose="020B0503040202060203" pitchFamily="34" charset="0"/>
              </a:rPr>
              <a:t>2018: implementatie AVG</a:t>
            </a:r>
          </a:p>
          <a:p>
            <a:pPr lvl="1"/>
            <a:r>
              <a:rPr lang="nl-NL" sz="2400" dirty="0">
                <a:latin typeface="RijksoverheidSansText" panose="020B0503040202060203" pitchFamily="34" charset="0"/>
              </a:rPr>
              <a:t>t</a:t>
            </a:r>
            <a:r>
              <a:rPr lang="nl-NL" sz="2400" dirty="0" smtClean="0">
                <a:latin typeface="RijksoverheidSansText" panose="020B0503040202060203" pitchFamily="34" charset="0"/>
              </a:rPr>
              <a:t>oegenomen </a:t>
            </a:r>
            <a:r>
              <a:rPr lang="nl-NL" sz="2400" dirty="0">
                <a:latin typeface="RijksoverheidSansText" panose="020B0503040202060203" pitchFamily="34" charset="0"/>
              </a:rPr>
              <a:t>bewustzijn in de maatschappij (incl. de Belastingdienst)</a:t>
            </a:r>
          </a:p>
          <a:p>
            <a:pPr lvl="1"/>
            <a:r>
              <a:rPr lang="nl-NL" sz="2400" dirty="0">
                <a:latin typeface="RijksoverheidSansText" panose="020B0503040202060203" pitchFamily="34" charset="0"/>
              </a:rPr>
              <a:t>o</a:t>
            </a:r>
            <a:r>
              <a:rPr lang="nl-NL" sz="2400" dirty="0" smtClean="0">
                <a:latin typeface="RijksoverheidSansText" panose="020B0503040202060203" pitchFamily="34" charset="0"/>
              </a:rPr>
              <a:t>pleidingsprogramma  </a:t>
            </a:r>
            <a:endParaRPr lang="nl-NL" sz="2400" dirty="0">
              <a:latin typeface="RijksoverheidSansText" panose="020B0503040202060203" pitchFamily="34" charset="0"/>
            </a:endParaRPr>
          </a:p>
          <a:p>
            <a:pPr lvl="1"/>
            <a:r>
              <a:rPr lang="nl-NL" sz="2400" dirty="0" smtClean="0">
                <a:latin typeface="RijksoverheidSansText" panose="020B0503040202060203" pitchFamily="34" charset="0"/>
              </a:rPr>
              <a:t>Willen-Mogen-Kunnen-toets</a:t>
            </a:r>
          </a:p>
          <a:p>
            <a:pPr lvl="1"/>
            <a:r>
              <a:rPr lang="nl-NL" sz="2400" dirty="0" smtClean="0">
                <a:latin typeface="RijksoverheidSansText" panose="020B0503040202060203" pitchFamily="34" charset="0"/>
              </a:rPr>
              <a:t>Gegevensbeschermingseffect-beoordeling (</a:t>
            </a:r>
            <a:r>
              <a:rPr lang="nl-NL" sz="2400" dirty="0">
                <a:latin typeface="RijksoverheidSansText" panose="020B0503040202060203" pitchFamily="34" charset="0"/>
              </a:rPr>
              <a:t>GEB</a:t>
            </a:r>
            <a:r>
              <a:rPr lang="nl-NL" sz="2400" dirty="0" smtClean="0">
                <a:latin typeface="RijksoverheidSansText" panose="020B0503040202060203" pitchFamily="34" charset="0"/>
              </a:rPr>
              <a:t>)</a:t>
            </a:r>
          </a:p>
          <a:p>
            <a:r>
              <a:rPr lang="nl-NL" dirty="0">
                <a:latin typeface="RijksoverheidSansText" panose="020B0503040202060203" pitchFamily="34" charset="0"/>
              </a:rPr>
              <a:t>2019 e.v.: </a:t>
            </a:r>
            <a:r>
              <a:rPr lang="nl-NL" dirty="0" smtClean="0">
                <a:latin typeface="RijksoverheidSansText" panose="020B0503040202060203" pitchFamily="34" charset="0"/>
              </a:rPr>
              <a:t>voortdurende ontwikkelingen</a:t>
            </a:r>
            <a:endParaRPr lang="nl-NL" dirty="0">
              <a:latin typeface="RijksoverheidSansText" panose="020B0503040202060203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  <a:latin typeface="RijksoverheidSansWebText Bold" panose="020B0803040202060203" pitchFamily="34" charset="0"/>
                <a:ea typeface="RijksoverheidSansWebText Bold" panose="020B0803040202060203" pitchFamily="34" charset="0"/>
              </a:rPr>
              <a:t>Wet- en regelgeving gegevensverwerking</a:t>
            </a:r>
            <a:endParaRPr lang="nl-NL" dirty="0">
              <a:solidFill>
                <a:schemeClr val="accent1">
                  <a:lumMod val="75000"/>
                </a:schemeClr>
              </a:solidFill>
              <a:latin typeface="RijksoverheidSansWebText Bold" panose="020B0803040202060203" pitchFamily="34" charset="0"/>
              <a:ea typeface="RijksoverheidSansWebText Bold" panose="020B0803040202060203" pitchFamily="34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33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6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1405937" y="6543488"/>
            <a:ext cx="601579" cy="3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41158" y="845738"/>
            <a:ext cx="5454316" cy="1122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94457" cy="708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15950" indent="-342900"/>
            <a:r>
              <a:rPr lang="nl-NL" dirty="0" smtClean="0">
                <a:latin typeface="RijksoverheidSansText" panose="020B0503040202060203" pitchFamily="34" charset="0"/>
              </a:rPr>
              <a:t>ALS &gt;</a:t>
            </a:r>
            <a:endParaRPr lang="nl-NL" dirty="0">
              <a:latin typeface="RijksoverheidSansText" panose="020B0503040202060203" pitchFamily="34" charset="0"/>
            </a:endParaRPr>
          </a:p>
          <a:p>
            <a:pPr marL="630238" indent="0">
              <a:buNone/>
            </a:pPr>
            <a:r>
              <a:rPr lang="nl-NL" dirty="0" smtClean="0">
                <a:latin typeface="RijksoverheidSansText" panose="020B0503040202060203" pitchFamily="34" charset="0"/>
              </a:rPr>
              <a:t>(D + F)  &lt; (H – parameter 1) </a:t>
            </a:r>
            <a:endParaRPr lang="nl-NL" dirty="0">
              <a:latin typeface="RijksoverheidSansText" panose="020B0503040202060203" pitchFamily="34" charset="0"/>
            </a:endParaRPr>
          </a:p>
          <a:p>
            <a:pPr marL="273050" indent="0">
              <a:buNone/>
            </a:pPr>
            <a:r>
              <a:rPr lang="nl-NL" dirty="0" smtClean="0">
                <a:latin typeface="RijksoverheidSansText" panose="020B0503040202060203" pitchFamily="34" charset="0"/>
              </a:rPr>
              <a:t> </a:t>
            </a:r>
          </a:p>
          <a:p>
            <a:pPr marL="558800" indent="-285750"/>
            <a:r>
              <a:rPr lang="nl-NL" dirty="0" smtClean="0">
                <a:latin typeface="RijksoverheidSansText" panose="020B0503040202060203" pitchFamily="34" charset="0"/>
              </a:rPr>
              <a:t>DAN </a:t>
            </a:r>
            <a:r>
              <a:rPr lang="nl-NL" dirty="0">
                <a:latin typeface="RijksoverheidSansText" panose="020B0503040202060203" pitchFamily="34" charset="0"/>
              </a:rPr>
              <a:t>&gt; </a:t>
            </a:r>
          </a:p>
          <a:p>
            <a:pPr marL="536575" indent="0">
              <a:buNone/>
            </a:pPr>
            <a:r>
              <a:rPr lang="nl-NL" dirty="0">
                <a:latin typeface="RijksoverheidSansText" panose="020B0503040202060203" pitchFamily="34" charset="0"/>
              </a:rPr>
              <a:t>Uitworp </a:t>
            </a:r>
            <a:r>
              <a:rPr lang="nl-NL" dirty="0" smtClean="0">
                <a:latin typeface="RijksoverheidSansText" panose="020B0503040202060203" pitchFamily="34" charset="0"/>
              </a:rPr>
              <a:t>H290</a:t>
            </a:r>
            <a:br>
              <a:rPr lang="nl-NL" dirty="0" smtClean="0">
                <a:latin typeface="RijksoverheidSansText" panose="020B0503040202060203" pitchFamily="34" charset="0"/>
              </a:rPr>
            </a:br>
            <a:r>
              <a:rPr lang="nl-NL" dirty="0" smtClean="0">
                <a:latin typeface="RijksoverheidSansText" panose="020B0503040202060203" pitchFamily="34" charset="0"/>
              </a:rPr>
              <a:t/>
            </a:r>
            <a:br>
              <a:rPr lang="nl-NL" dirty="0" smtClean="0">
                <a:latin typeface="RijksoverheidSansText" panose="020B0503040202060203" pitchFamily="34" charset="0"/>
              </a:rPr>
            </a:br>
            <a:r>
              <a:rPr lang="nl-NL" dirty="0" smtClean="0">
                <a:latin typeface="RijksoverheidSansText" panose="020B0503040202060203" pitchFamily="34" charset="0"/>
              </a:rPr>
              <a:t> </a:t>
            </a:r>
            <a:endParaRPr lang="nl-NL" dirty="0">
              <a:latin typeface="RijksoverheidSansText" panose="020B0503040202060203" pitchFamily="34" charset="0"/>
            </a:endParaRPr>
          </a:p>
          <a:p>
            <a:pPr marL="273050" indent="0">
              <a:buNone/>
            </a:pPr>
            <a:r>
              <a:rPr lang="nl-NL" dirty="0" smtClean="0">
                <a:latin typeface="RijksoverheidSansText" panose="020B0503040202060203" pitchFamily="34" charset="0"/>
              </a:rPr>
              <a:t/>
            </a:r>
            <a:br>
              <a:rPr lang="nl-NL" dirty="0" smtClean="0">
                <a:latin typeface="RijksoverheidSansText" panose="020B0503040202060203" pitchFamily="34" charset="0"/>
              </a:rPr>
            </a:br>
            <a:r>
              <a:rPr lang="nl-NL" dirty="0" smtClean="0">
                <a:latin typeface="RijksoverheidSansText" panose="020B0503040202060203" pitchFamily="34" charset="0"/>
              </a:rPr>
              <a:t/>
            </a:r>
            <a:br>
              <a:rPr lang="nl-NL" dirty="0" smtClean="0">
                <a:latin typeface="RijksoverheidSansText" panose="020B0503040202060203" pitchFamily="34" charset="0"/>
              </a:rPr>
            </a:br>
            <a:r>
              <a:rPr lang="nl-NL" dirty="0" smtClean="0">
                <a:latin typeface="RijksoverheidSansText" panose="020B0503040202060203" pitchFamily="34" charset="0"/>
              </a:rPr>
              <a:t>(</a:t>
            </a:r>
            <a:r>
              <a:rPr lang="nl-NL" dirty="0">
                <a:latin typeface="RijksoverheidSansText" panose="020B0503040202060203" pitchFamily="34" charset="0"/>
              </a:rPr>
              <a:t>D) </a:t>
            </a:r>
            <a:r>
              <a:rPr lang="nl-NL" dirty="0" smtClean="0">
                <a:latin typeface="RijksoverheidSansText" panose="020B0503040202060203" pitchFamily="34" charset="0"/>
              </a:rPr>
              <a:t>totaal </a:t>
            </a:r>
            <a:r>
              <a:rPr lang="nl-NL" dirty="0">
                <a:latin typeface="RijksoverheidSansText" panose="020B0503040202060203" pitchFamily="34" charset="0"/>
              </a:rPr>
              <a:t>loon tegenwoordige arbeid  </a:t>
            </a:r>
          </a:p>
          <a:p>
            <a:pPr marL="273050" indent="0">
              <a:buNone/>
            </a:pPr>
            <a:r>
              <a:rPr lang="nl-NL" dirty="0">
                <a:latin typeface="RijksoverheidSansText" panose="020B0503040202060203" pitchFamily="34" charset="0"/>
              </a:rPr>
              <a:t>(F) </a:t>
            </a:r>
            <a:r>
              <a:rPr lang="nl-NL" dirty="0" smtClean="0">
                <a:latin typeface="RijksoverheidSansText" panose="020B0503040202060203" pitchFamily="34" charset="0"/>
              </a:rPr>
              <a:t>totaal </a:t>
            </a:r>
            <a:r>
              <a:rPr lang="nl-NL" dirty="0">
                <a:latin typeface="RijksoverheidSansText" panose="020B0503040202060203" pitchFamily="34" charset="0"/>
              </a:rPr>
              <a:t>loon vroegere arbeid</a:t>
            </a:r>
          </a:p>
          <a:p>
            <a:pPr marL="273050" indent="0">
              <a:buNone/>
            </a:pPr>
            <a:r>
              <a:rPr lang="nl-NL" dirty="0">
                <a:latin typeface="RijksoverheidSansText" panose="020B0503040202060203" pitchFamily="34" charset="0"/>
              </a:rPr>
              <a:t>(H) </a:t>
            </a:r>
            <a:r>
              <a:rPr lang="nl-NL" dirty="0" smtClean="0">
                <a:latin typeface="RijksoverheidSansText" panose="020B0503040202060203" pitchFamily="34" charset="0"/>
              </a:rPr>
              <a:t>totaal </a:t>
            </a:r>
            <a:r>
              <a:rPr lang="nl-NL" dirty="0">
                <a:latin typeface="RijksoverheidSansText" panose="020B0503040202060203" pitchFamily="34" charset="0"/>
              </a:rPr>
              <a:t>loon FLG-base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RijksoverheidSansWebText Bold" panose="020B0803040202060203" pitchFamily="34" charset="0"/>
                <a:ea typeface="RijksoverheidSansWebText Bold" panose="020B0803040202060203" pitchFamily="34" charset="0"/>
              </a:rPr>
              <a:t>Voorbeeld selectieregel</a:t>
            </a:r>
            <a:endParaRPr lang="nl-NL" b="1" dirty="0">
              <a:latin typeface="RijksoverheidSansWebText Bold" panose="020B0803040202060203" pitchFamily="34" charset="0"/>
              <a:ea typeface="RijksoverheidSansWebText Bold" panose="020B0803040202060203" pitchFamily="34" charset="0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7</a:t>
            </a:fld>
            <a:endParaRPr lang="nl-N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3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>
              <a:lnSpc>
                <a:spcPct val="150000"/>
              </a:lnSpc>
            </a:pPr>
            <a:r>
              <a:rPr lang="nl-NL" dirty="0">
                <a:latin typeface="RijksoverheidSansText" panose="020B0503040202060203" pitchFamily="34" charset="0"/>
              </a:rPr>
              <a:t>s</a:t>
            </a:r>
            <a:r>
              <a:rPr lang="nl-NL" dirty="0" smtClean="0">
                <a:latin typeface="RijksoverheidSansText" panose="020B0503040202060203" pitchFamily="34" charset="0"/>
              </a:rPr>
              <a:t>electieregels i.v.m. EU-regelgeving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RijksoverheidSansText" panose="020B0503040202060203" pitchFamily="34" charset="0"/>
              </a:rPr>
              <a:t>s</a:t>
            </a:r>
            <a:r>
              <a:rPr lang="nl-NL" dirty="0" smtClean="0">
                <a:latin typeface="RijksoverheidSansText" panose="020B0503040202060203" pitchFamily="34" charset="0"/>
              </a:rPr>
              <a:t>electieregel i.v.m. vermoede systeemfraude </a:t>
            </a:r>
            <a:br>
              <a:rPr lang="nl-NL" dirty="0" smtClean="0">
                <a:latin typeface="RijksoverheidSansText" panose="020B0503040202060203" pitchFamily="34" charset="0"/>
              </a:rPr>
            </a:br>
            <a:r>
              <a:rPr lang="nl-NL" dirty="0" smtClean="0">
                <a:latin typeface="RijksoverheidSansText" panose="020B0503040202060203" pitchFamily="34" charset="0"/>
              </a:rPr>
              <a:t>(besloten deel)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  <a:latin typeface="RijksoverheidSansWebText Bold" panose="020B0803040202060203" pitchFamily="34" charset="0"/>
                <a:ea typeface="RijksoverheidSansWebText Bold" panose="020B0803040202060203" pitchFamily="34" charset="0"/>
              </a:rPr>
              <a:t>Gebruik nationaliteit in selectiemodules IH</a:t>
            </a:r>
            <a:endParaRPr lang="nl-NL" dirty="0">
              <a:solidFill>
                <a:schemeClr val="accent1">
                  <a:lumMod val="75000"/>
                </a:schemeClr>
              </a:solidFill>
              <a:latin typeface="RijksoverheidSansWebText Bold" panose="020B0803040202060203" pitchFamily="34" charset="0"/>
              <a:ea typeface="RijksoverheidSansWebText Bold" panose="020B0803040202060203" pitchFamily="34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41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7200" b="1" dirty="0" smtClean="0">
                <a:latin typeface="RijksoverheidSansHeadingTT" panose="020B0503040202060203" pitchFamily="34" charset="0"/>
              </a:rPr>
              <a:t>Risico</a:t>
            </a:r>
            <a:r>
              <a:rPr lang="nl-NL" sz="7200" dirty="0" smtClean="0">
                <a:latin typeface="RijksoverheidSansHeadingTT" panose="020B0503040202060203" pitchFamily="34" charset="0"/>
              </a:rPr>
              <a:t>modellen</a:t>
            </a:r>
            <a:endParaRPr lang="nl-NL" sz="7200" dirty="0">
              <a:latin typeface="RijksoverheidSansHeadingTT" panose="020B0503040202060203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8207248" cy="1144098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RijksoverheidSansText" panose="020B0503040202060203" pitchFamily="34" charset="0"/>
              </a:rPr>
              <a:t>Corporate Dienst Datafundamenten &amp; Analytics (DF&amp;A)</a:t>
            </a:r>
          </a:p>
        </p:txBody>
      </p:sp>
    </p:spTree>
    <p:extLst>
      <p:ext uri="{BB962C8B-B14F-4D97-AF65-F5344CB8AC3E}">
        <p14:creationId xmlns:p14="http://schemas.microsoft.com/office/powerpoint/2010/main" val="41137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jkshuisstijl Violet">
  <a:themeElements>
    <a:clrScheme name="Rijks Licht Blauw">
      <a:dk1>
        <a:srgbClr val="000000"/>
      </a:dk1>
      <a:lt1>
        <a:srgbClr val="FFFFFF"/>
      </a:lt1>
      <a:dk2>
        <a:srgbClr val="8EC9E7"/>
      </a:dk2>
      <a:lt2>
        <a:srgbClr val="EDF7FB"/>
      </a:lt2>
      <a:accent1>
        <a:srgbClr val="017BC6"/>
      </a:accent1>
      <a:accent2>
        <a:srgbClr val="FFB612"/>
      </a:accent2>
      <a:accent3>
        <a:srgbClr val="42145F"/>
      </a:accent3>
      <a:accent4>
        <a:srgbClr val="00689A"/>
      </a:accent4>
      <a:accent5>
        <a:srgbClr val="663227"/>
      </a:accent5>
      <a:accent6>
        <a:srgbClr val="38870D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08 BELAS zw- Sjabloon 16x9 Licht blauw_ned" id="{35830A24-78D4-4743-8397-FCD573F1ED52}" vid="{281A9274-C54A-4A00-B628-2E425257AC1C}"/>
    </a:ext>
  </a:extLst>
</a:theme>
</file>

<file path=ppt/theme/theme2.xml><?xml version="1.0" encoding="utf-8"?>
<a:theme xmlns:a="http://schemas.openxmlformats.org/drawingml/2006/main" name="1_Rijkshuisstijl Violet">
  <a:themeElements>
    <a:clrScheme name="Rijks Licht Blauw">
      <a:dk1>
        <a:srgbClr val="000000"/>
      </a:dk1>
      <a:lt1>
        <a:srgbClr val="FFFFFF"/>
      </a:lt1>
      <a:dk2>
        <a:srgbClr val="8EC9E7"/>
      </a:dk2>
      <a:lt2>
        <a:srgbClr val="EDF7FB"/>
      </a:lt2>
      <a:accent1>
        <a:srgbClr val="017BC6"/>
      </a:accent1>
      <a:accent2>
        <a:srgbClr val="FFB612"/>
      </a:accent2>
      <a:accent3>
        <a:srgbClr val="42145F"/>
      </a:accent3>
      <a:accent4>
        <a:srgbClr val="00689A"/>
      </a:accent4>
      <a:accent5>
        <a:srgbClr val="663227"/>
      </a:accent5>
      <a:accent6>
        <a:srgbClr val="38870D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08 BELAS zw- Sjabloon 16x9 Licht blauw_ned" id="{35830A24-78D4-4743-8397-FCD573F1ED52}" vid="{281A9274-C54A-4A00-B628-2E425257AC1C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toor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ap:Properties xmlns:vt="http://schemas.openxmlformats.org/officeDocument/2006/docPropsVTypes" xmlns:ap="http://schemas.openxmlformats.org/officeDocument/2006/extended-properties">
  <ap:Words>580</ap:Words>
  <ap:PresentationFormat>Breedbeeld</ap:PresentationFormat>
  <ap:Paragraphs>147</ap:Paragraphs>
  <ap:Slides>20</ap:Slides>
  <ap:HiddenSlides>0</ap:HiddenSlides>
  <ap:MMClips>0</ap:MMClips>
  <ap:ScaleCrop>false</ap:ScaleCrop>
  <ap:HeadingPairs>
    <vt:vector baseType="variant" size="6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20</vt:i4>
      </vt:variant>
    </vt:vector>
  </ap:HeadingPairs>
  <ap:TitlesOfParts>
    <vt:vector baseType="lpstr" size="29">
      <vt:lpstr>Arial</vt:lpstr>
      <vt:lpstr>Calibri</vt:lpstr>
      <vt:lpstr>RijksoverheidSansHeadingTT</vt:lpstr>
      <vt:lpstr>RijksoverheidSansText</vt:lpstr>
      <vt:lpstr>RijksoverheidSansWebText Bold</vt:lpstr>
      <vt:lpstr>Verdana</vt:lpstr>
      <vt:lpstr>Wingdings</vt:lpstr>
      <vt:lpstr>Rijkshuisstijl Violet</vt:lpstr>
      <vt:lpstr>1_Rijkshuisstijl Violet</vt:lpstr>
      <vt:lpstr>Technische briefing  |  Tweede Kamer</vt:lpstr>
      <vt:lpstr>PowerPoint-presentatie</vt:lpstr>
      <vt:lpstr>Selectieregels IH niet winst</vt:lpstr>
      <vt:lpstr>PowerPoint-presentatie</vt:lpstr>
      <vt:lpstr>Wet- en regelgeving gegevensverwerking</vt:lpstr>
      <vt:lpstr>PowerPoint-presentatie</vt:lpstr>
      <vt:lpstr>Voorbeeld selectieregel</vt:lpstr>
      <vt:lpstr>Gebruik nationaliteit in selectiemodules IH</vt:lpstr>
      <vt:lpstr>Risicomodellen</vt:lpstr>
      <vt:lpstr>PowerPoint-presentatie</vt:lpstr>
      <vt:lpstr>PowerPoint-presentatie</vt:lpstr>
      <vt:lpstr>Wat zijn ingrediënten voor een risicomodel?</vt:lpstr>
      <vt:lpstr>Datafundamenten </vt:lpstr>
      <vt:lpstr>PowerPoint-presentatie</vt:lpstr>
      <vt:lpstr>PowerPoint-presentatie</vt:lpstr>
      <vt:lpstr>Risicomodellen bij Toeslagen</vt:lpstr>
      <vt:lpstr>PowerPoint-presentatie</vt:lpstr>
      <vt:lpstr>PowerPoint-presentatie</vt:lpstr>
      <vt:lpstr>PowerPoint-presentatie</vt:lpstr>
      <vt:lpstr>Vragen?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lastPrinted>2020-07-02T07:03:09.0000000Z</lastPrinted>
  <dcterms:created xsi:type="dcterms:W3CDTF">2020-06-15T08:08:33.0000000Z</dcterms:created>
  <dcterms:modified xsi:type="dcterms:W3CDTF">2020-07-21T12:19:00.0000000Z</dcterms:modified>
  <dc:description/>
  <dc:subject/>
  <keywords/>
  <version/>
  <category>------------------------</category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0x0101004384B10EA2CB07408A49821782472BB4</vt:lpwstr>
  </property>
</Properties>
</file>