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13" r:id="rId3"/>
    <p:sldId id="314" r:id="rId4"/>
    <p:sldId id="315" r:id="rId5"/>
    <p:sldId id="321" r:id="rId6"/>
    <p:sldId id="322" r:id="rId7"/>
    <p:sldId id="323" r:id="rId8"/>
    <p:sldId id="324" r:id="rId9"/>
    <p:sldId id="309" r:id="rId10"/>
    <p:sldId id="325" r:id="rId11"/>
    <p:sldId id="326" r:id="rId12"/>
    <p:sldId id="327" r:id="rId13"/>
    <p:sldId id="328" r:id="rId14"/>
    <p:sldId id="329" r:id="rId15"/>
  </p:sldIdLst>
  <p:sldSz cx="9144000" cy="6858000" type="screen4x3"/>
  <p:notesSz cx="68199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7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3"/>
        <p:guide pos="2148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presProps" Target="presProps.xml" Id="rId18" /><Relationship Type="http://schemas.openxmlformats.org/officeDocument/2006/relationships/slide" Target="slides/slide2.xml" Id="rId3" /><Relationship Type="http://schemas.openxmlformats.org/officeDocument/2006/relationships/tableStyles" Target="tableStyle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handoutMaster" Target="handoutMasters/handoutMaster1.xml" Id="rId17" /><Relationship Type="http://schemas.openxmlformats.org/officeDocument/2006/relationships/slide" Target="slides/slide1.xml" Id="rId2" /><Relationship Type="http://schemas.openxmlformats.org/officeDocument/2006/relationships/notesMaster" Target="notesMasters/notesMaster1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viewProps" Target="view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20225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59E49F-9EAF-4D72-B8F3-1CC4013716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37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2950"/>
            <a:ext cx="4960938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0113"/>
            <a:ext cx="54578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20225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BA1B1B-9B62-45C9-AA16-B897E043A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19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504960-7AF1-47C4-833F-CA8D2188D1C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0828BF-0C47-4E97-B693-C0A5FFB056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74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2EA0-795C-48E3-AB15-E10FA3730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1B047-CF7B-40FD-A355-D1DB05C5A4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933D-E0A9-4B53-97DB-531B11619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7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6660-B24B-4F5C-A947-32664AB5A6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BF2D-CC87-49B5-B2BB-AF301070D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5351-C847-4742-8240-C09B16D99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0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35ED-47D1-419F-875E-2083D9E736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4866-1D93-4427-AA0F-1BAF743EF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2244-FBF0-4A9E-A4C0-D22B33671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8895-C70C-42C7-8AED-A1CD655F10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7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A9834D-91F2-4413-BDBF-3DFFCC614E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dgs/home-affairs/e-library/documents/policies/borders-and-visas/visa-policy/docs/report_a_smarter_visa_policy_for_economic_growth_e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351838" cy="1957387"/>
          </a:xfrm>
        </p:spPr>
        <p:txBody>
          <a:bodyPr/>
          <a:lstStyle/>
          <a:p>
            <a:pPr algn="ctr"/>
            <a:r>
              <a:rPr lang="de-DE" dirty="0" smtClean="0"/>
              <a:t>EEN SLIMMER VISUMBELEID VOOR ECONOMISCHE GROEI </a:t>
            </a:r>
            <a:endParaRPr lang="en-GB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3860800"/>
            <a:ext cx="7920037" cy="1944688"/>
          </a:xfrm>
        </p:spPr>
        <p:txBody>
          <a:bodyPr/>
          <a:lstStyle/>
          <a:p>
            <a:pPr algn="ctr"/>
            <a:r>
              <a:rPr lang="de-DE" b="0" i="1" dirty="0"/>
              <a:t> </a:t>
            </a:r>
            <a:r>
              <a:rPr lang="de-DE" b="0" i="1" dirty="0" smtClean="0"/>
              <a:t>21 Mei 2014 Den Haag</a:t>
            </a:r>
          </a:p>
          <a:p>
            <a:pPr algn="ctr"/>
            <a:r>
              <a:rPr lang="fr-BE" b="0" i="1" dirty="0" err="1" smtClean="0">
                <a:solidFill>
                  <a:srgbClr val="00B050"/>
                </a:solidFill>
              </a:rPr>
              <a:t>Technische</a:t>
            </a:r>
            <a:r>
              <a:rPr lang="fr-BE" b="0" i="1" dirty="0" smtClean="0">
                <a:solidFill>
                  <a:srgbClr val="00B050"/>
                </a:solidFill>
              </a:rPr>
              <a:t> briefing over </a:t>
            </a:r>
            <a:r>
              <a:rPr lang="fr-BE" b="0" i="1" dirty="0" err="1" smtClean="0">
                <a:solidFill>
                  <a:srgbClr val="00B050"/>
                </a:solidFill>
              </a:rPr>
              <a:t>het</a:t>
            </a:r>
            <a:r>
              <a:rPr lang="fr-BE" b="0" i="1" dirty="0" smtClean="0">
                <a:solidFill>
                  <a:srgbClr val="00B050"/>
                </a:solidFill>
              </a:rPr>
              <a:t> '</a:t>
            </a:r>
            <a:r>
              <a:rPr lang="fr-BE" b="0" i="1" dirty="0" err="1" smtClean="0">
                <a:solidFill>
                  <a:srgbClr val="00B050"/>
                </a:solidFill>
              </a:rPr>
              <a:t>visapakket</a:t>
            </a:r>
            <a:r>
              <a:rPr lang="fr-BE" b="0" i="1" dirty="0" smtClean="0">
                <a:solidFill>
                  <a:srgbClr val="00B050"/>
                </a:solidFill>
              </a:rPr>
              <a:t>' </a:t>
            </a:r>
            <a:r>
              <a:rPr lang="fr-BE" b="0" i="1" dirty="0" err="1" smtClean="0">
                <a:solidFill>
                  <a:srgbClr val="00B050"/>
                </a:solidFill>
              </a:rPr>
              <a:t>voor</a:t>
            </a:r>
            <a:r>
              <a:rPr lang="fr-BE" b="0" i="1" dirty="0" smtClean="0">
                <a:solidFill>
                  <a:srgbClr val="00B050"/>
                </a:solidFill>
              </a:rPr>
              <a:t> de vaste </a:t>
            </a:r>
            <a:r>
              <a:rPr lang="fr-BE" b="0" i="1" dirty="0" err="1" smtClean="0">
                <a:solidFill>
                  <a:srgbClr val="00B050"/>
                </a:solidFill>
              </a:rPr>
              <a:t>commissie</a:t>
            </a:r>
            <a:r>
              <a:rPr lang="fr-BE" b="0" i="1" dirty="0" smtClean="0">
                <a:solidFill>
                  <a:srgbClr val="00B050"/>
                </a:solidFill>
              </a:rPr>
              <a:t> V&amp;J </a:t>
            </a:r>
            <a:endParaRPr lang="en-GB" b="0" i="1" dirty="0" smtClean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E3CF1-1F00-4106-91F5-0B77507774E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Het</a:t>
            </a:r>
            <a:r>
              <a:rPr lang="fr-BE" dirty="0" smtClean="0"/>
              <a:t> '</a:t>
            </a:r>
            <a:r>
              <a:rPr lang="fr-BE" dirty="0" err="1" smtClean="0"/>
              <a:t>Visapakket</a:t>
            </a:r>
            <a:r>
              <a:rPr lang="fr-BE" dirty="0" smtClean="0"/>
              <a:t>'</a:t>
            </a:r>
            <a:br>
              <a:rPr lang="fr-BE" dirty="0" smtClean="0"/>
            </a:br>
            <a:r>
              <a:rPr lang="fr-BE" sz="1800" b="0" i="1" dirty="0" err="1" smtClean="0"/>
              <a:t>Het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voorstel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tot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herschikking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Visumcode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Nog</a:t>
            </a:r>
            <a:r>
              <a:rPr lang="fr-BE" dirty="0" smtClean="0"/>
              <a:t> </a:t>
            </a:r>
            <a:r>
              <a:rPr lang="fr-BE" dirty="0" err="1" smtClean="0"/>
              <a:t>enkele</a:t>
            </a:r>
            <a:r>
              <a:rPr lang="fr-BE" dirty="0" smtClean="0"/>
              <a:t> </a:t>
            </a:r>
            <a:r>
              <a:rPr lang="fr-BE" dirty="0" err="1" smtClean="0"/>
              <a:t>veranderingen</a:t>
            </a:r>
            <a:r>
              <a:rPr lang="fr-BE" dirty="0" smtClean="0"/>
              <a:t> </a:t>
            </a:r>
            <a:r>
              <a:rPr lang="fr-BE" dirty="0" err="1" smtClean="0"/>
              <a:t>uit</a:t>
            </a:r>
            <a:r>
              <a:rPr lang="fr-BE" dirty="0" smtClean="0"/>
              <a:t> </a:t>
            </a:r>
            <a:r>
              <a:rPr lang="fr-BE" dirty="0" err="1" smtClean="0"/>
              <a:t>het</a:t>
            </a:r>
            <a:r>
              <a:rPr lang="fr-BE" dirty="0" smtClean="0"/>
              <a:t> </a:t>
            </a:r>
            <a:r>
              <a:rPr lang="fr-BE" dirty="0" err="1" smtClean="0"/>
              <a:t>voorstel</a:t>
            </a:r>
            <a:r>
              <a:rPr lang="fr-BE" dirty="0" smtClean="0"/>
              <a:t>:</a:t>
            </a:r>
          </a:p>
          <a:p>
            <a:pPr marL="0" indent="0">
              <a:buNone/>
            </a:pPr>
            <a:r>
              <a:rPr lang="fr-BE" sz="1800" dirty="0" smtClean="0"/>
              <a:t>	- </a:t>
            </a:r>
            <a:r>
              <a:rPr lang="fr-BE" sz="1800" dirty="0" err="1" smtClean="0"/>
              <a:t>afschaffing</a:t>
            </a:r>
            <a:r>
              <a:rPr lang="fr-BE" sz="1800" dirty="0" smtClean="0"/>
              <a:t> van de </a:t>
            </a:r>
            <a:r>
              <a:rPr lang="fr-BE" sz="1800" dirty="0" err="1" smtClean="0"/>
              <a:t>verplichting</a:t>
            </a:r>
            <a:r>
              <a:rPr lang="fr-BE" sz="1800" dirty="0" smtClean="0"/>
              <a:t> </a:t>
            </a:r>
            <a:r>
              <a:rPr lang="fr-BE" sz="1800" dirty="0" err="1" smtClean="0"/>
              <a:t>tot</a:t>
            </a:r>
            <a:r>
              <a:rPr lang="fr-BE" sz="1800" dirty="0" smtClean="0"/>
              <a:t> '</a:t>
            </a:r>
            <a:r>
              <a:rPr lang="fr-BE" sz="1800" dirty="0" err="1" smtClean="0"/>
              <a:t>verschijning</a:t>
            </a:r>
            <a:r>
              <a:rPr lang="fr-BE" sz="1800" dirty="0" smtClean="0"/>
              <a:t> in </a:t>
            </a:r>
            <a:r>
              <a:rPr lang="fr-BE" sz="1800" dirty="0" err="1" smtClean="0"/>
              <a:t>persoon</a:t>
            </a:r>
            <a:r>
              <a:rPr lang="fr-BE" sz="1800" dirty="0" smtClean="0"/>
              <a:t>'	- </a:t>
            </a:r>
            <a:r>
              <a:rPr lang="fr-BE" sz="1800" dirty="0" err="1" smtClean="0"/>
              <a:t>aanvraag</a:t>
            </a:r>
            <a:r>
              <a:rPr lang="fr-BE" sz="1800" dirty="0" smtClean="0"/>
              <a:t> </a:t>
            </a:r>
            <a:r>
              <a:rPr lang="fr-BE" sz="1800" dirty="0" err="1" smtClean="0"/>
              <a:t>mogelijk</a:t>
            </a:r>
            <a:r>
              <a:rPr lang="fr-BE" sz="1800" dirty="0" smtClean="0"/>
              <a:t> </a:t>
            </a:r>
            <a:r>
              <a:rPr lang="fr-BE" sz="1800" dirty="0" err="1" smtClean="0"/>
              <a:t>tot</a:t>
            </a:r>
            <a:r>
              <a:rPr lang="fr-BE" sz="1800" dirty="0" smtClean="0"/>
              <a:t> 6 (nu 3) </a:t>
            </a:r>
            <a:r>
              <a:rPr lang="fr-BE" sz="1800" dirty="0" err="1" smtClean="0"/>
              <a:t>maanden</a:t>
            </a:r>
            <a:r>
              <a:rPr lang="fr-BE" sz="1800" dirty="0" smtClean="0"/>
              <a:t> </a:t>
            </a:r>
            <a:r>
              <a:rPr lang="fr-BE" sz="1800" dirty="0" err="1" smtClean="0"/>
              <a:t>voor</a:t>
            </a:r>
            <a:r>
              <a:rPr lang="fr-BE" sz="1800" dirty="0" smtClean="0"/>
              <a:t> </a:t>
            </a:r>
            <a:r>
              <a:rPr lang="fr-BE" sz="1800" dirty="0" err="1" smtClean="0"/>
              <a:t>geplande</a:t>
            </a:r>
            <a:r>
              <a:rPr lang="fr-BE" sz="1800" dirty="0" smtClean="0"/>
              <a:t> reis</a:t>
            </a:r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- </a:t>
            </a:r>
            <a:r>
              <a:rPr lang="fr-BE" sz="1800" dirty="0" err="1" smtClean="0"/>
              <a:t>afschaffing</a:t>
            </a:r>
            <a:r>
              <a:rPr lang="fr-BE" sz="1800" dirty="0" smtClean="0"/>
              <a:t> </a:t>
            </a:r>
            <a:r>
              <a:rPr lang="fr-BE" sz="1800" dirty="0" err="1" smtClean="0"/>
              <a:t>verplichte</a:t>
            </a:r>
            <a:r>
              <a:rPr lang="fr-BE" sz="1800" dirty="0" smtClean="0"/>
              <a:t> </a:t>
            </a:r>
            <a:r>
              <a:rPr lang="fr-BE" sz="1800" dirty="0" err="1" smtClean="0"/>
              <a:t>reisverzekering</a:t>
            </a:r>
            <a:endParaRPr lang="fr-BE" sz="1800" dirty="0" smtClean="0"/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- </a:t>
            </a:r>
            <a:r>
              <a:rPr lang="fr-BE" sz="1800" dirty="0" err="1" smtClean="0"/>
              <a:t>maximumtermijn</a:t>
            </a:r>
            <a:r>
              <a:rPr lang="fr-BE" sz="1800" dirty="0" smtClean="0"/>
              <a:t> van 15 </a:t>
            </a:r>
            <a:r>
              <a:rPr lang="fr-BE" sz="1800" dirty="0" err="1" smtClean="0"/>
              <a:t>naar</a:t>
            </a:r>
            <a:r>
              <a:rPr lang="fr-BE" sz="1800" dirty="0" smtClean="0"/>
              <a:t> 10 </a:t>
            </a:r>
            <a:r>
              <a:rPr lang="fr-BE" sz="1800" dirty="0" err="1" smtClean="0"/>
              <a:t>dagen</a:t>
            </a:r>
            <a:endParaRPr lang="fr-BE" sz="1800" dirty="0" smtClean="0"/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- </a:t>
            </a:r>
            <a:r>
              <a:rPr lang="fr-BE" sz="1800" dirty="0" err="1" smtClean="0"/>
              <a:t>vrijstelling</a:t>
            </a:r>
            <a:r>
              <a:rPr lang="fr-BE" sz="1800" dirty="0" smtClean="0"/>
              <a:t> </a:t>
            </a:r>
            <a:r>
              <a:rPr lang="fr-BE" sz="1800" dirty="0" err="1" smtClean="0"/>
              <a:t>visumleges</a:t>
            </a:r>
            <a:r>
              <a:rPr lang="fr-BE" sz="1800" dirty="0" smtClean="0"/>
              <a:t> </a:t>
            </a:r>
            <a:r>
              <a:rPr lang="fr-BE" sz="1800" dirty="0"/>
              <a:t>&lt; 18 </a:t>
            </a:r>
            <a:r>
              <a:rPr lang="fr-BE" sz="1800" dirty="0" err="1"/>
              <a:t>jaar</a:t>
            </a:r>
            <a:r>
              <a:rPr lang="fr-BE" sz="1800" dirty="0"/>
              <a:t> + </a:t>
            </a:r>
            <a:r>
              <a:rPr lang="fr-BE" sz="1800" dirty="0" err="1" smtClean="0"/>
              <a:t>huidige</a:t>
            </a:r>
            <a:r>
              <a:rPr lang="fr-BE" sz="1800" dirty="0" smtClean="0"/>
              <a:t> </a:t>
            </a:r>
            <a:r>
              <a:rPr lang="fr-BE" sz="1800" dirty="0" err="1" smtClean="0"/>
              <a:t>facultatieve</a:t>
            </a:r>
            <a:r>
              <a:rPr lang="fr-BE" sz="1800" dirty="0" smtClean="0"/>
              <a:t> 	</a:t>
            </a:r>
            <a:r>
              <a:rPr lang="fr-BE" sz="1800" dirty="0" err="1" smtClean="0"/>
              <a:t>vrijstellingen</a:t>
            </a:r>
            <a:r>
              <a:rPr lang="fr-BE" sz="1800" dirty="0" smtClean="0"/>
              <a:t> </a:t>
            </a:r>
            <a:r>
              <a:rPr lang="fr-BE" sz="1800" dirty="0" err="1" smtClean="0"/>
              <a:t>verplicht</a:t>
            </a:r>
            <a:endParaRPr lang="fr-BE" sz="1800" dirty="0" smtClean="0"/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- </a:t>
            </a:r>
            <a:r>
              <a:rPr lang="fr-BE" sz="1800" dirty="0" err="1" smtClean="0"/>
              <a:t>betere</a:t>
            </a:r>
            <a:r>
              <a:rPr lang="fr-BE" sz="1800" dirty="0" smtClean="0"/>
              <a:t> </a:t>
            </a:r>
            <a:r>
              <a:rPr lang="fr-BE" sz="1800" dirty="0" err="1" smtClean="0"/>
              <a:t>informatie</a:t>
            </a:r>
            <a:r>
              <a:rPr lang="fr-BE" sz="1800" dirty="0" smtClean="0"/>
              <a:t> </a:t>
            </a:r>
            <a:r>
              <a:rPr lang="fr-BE" sz="1800" dirty="0" err="1" smtClean="0"/>
              <a:t>naar</a:t>
            </a:r>
            <a:r>
              <a:rPr lang="fr-BE" sz="1800" dirty="0" smtClean="0"/>
              <a:t> </a:t>
            </a:r>
            <a:r>
              <a:rPr lang="fr-BE" sz="1800" dirty="0" err="1" smtClean="0"/>
              <a:t>publiek</a:t>
            </a:r>
            <a:r>
              <a:rPr lang="fr-BE" sz="1800" dirty="0" smtClean="0"/>
              <a:t>: 'Schengen </a:t>
            </a:r>
            <a:r>
              <a:rPr lang="fr-BE" sz="1800" dirty="0" err="1" smtClean="0"/>
              <a:t>website</a:t>
            </a:r>
            <a:r>
              <a:rPr lang="fr-BE" sz="1800" dirty="0" smtClean="0"/>
              <a:t>'</a:t>
            </a:r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- </a:t>
            </a:r>
            <a:r>
              <a:rPr lang="fr-BE" sz="1800" dirty="0" err="1" smtClean="0"/>
              <a:t>versoepeling</a:t>
            </a:r>
            <a:r>
              <a:rPr lang="fr-BE" sz="1800" dirty="0" smtClean="0"/>
              <a:t> regels </a:t>
            </a:r>
            <a:r>
              <a:rPr lang="fr-BE" sz="1800" dirty="0" err="1" smtClean="0"/>
              <a:t>voor</a:t>
            </a:r>
            <a:r>
              <a:rPr lang="fr-BE" sz="1800" dirty="0" smtClean="0"/>
              <a:t> </a:t>
            </a:r>
            <a:r>
              <a:rPr lang="fr-BE" sz="1800" dirty="0" err="1" smtClean="0"/>
              <a:t>gebruik</a:t>
            </a:r>
            <a:r>
              <a:rPr lang="fr-BE" sz="1800" dirty="0" smtClean="0"/>
              <a:t> van externe 	</a:t>
            </a:r>
            <a:r>
              <a:rPr lang="fr-BE" sz="1800" dirty="0" err="1" smtClean="0"/>
              <a:t>dienstverleners</a:t>
            </a:r>
            <a:endParaRPr lang="fr-BE" sz="1800" dirty="0" smtClean="0"/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- </a:t>
            </a:r>
            <a:r>
              <a:rPr lang="fr-BE" sz="1800" dirty="0" err="1" smtClean="0"/>
              <a:t>striktere</a:t>
            </a:r>
            <a:r>
              <a:rPr lang="fr-BE" sz="1800" dirty="0" smtClean="0"/>
              <a:t> regels </a:t>
            </a:r>
            <a:r>
              <a:rPr lang="fr-BE" sz="1800" dirty="0" err="1" smtClean="0"/>
              <a:t>voor</a:t>
            </a:r>
            <a:r>
              <a:rPr lang="fr-BE" sz="1800" dirty="0" smtClean="0"/>
              <a:t> </a:t>
            </a:r>
            <a:r>
              <a:rPr lang="fr-BE" sz="1800" dirty="0" err="1" smtClean="0"/>
              <a:t>gebruik</a:t>
            </a:r>
            <a:r>
              <a:rPr lang="fr-BE" sz="1800" dirty="0" smtClean="0"/>
              <a:t> </a:t>
            </a:r>
            <a:r>
              <a:rPr lang="fr-BE" sz="1800" dirty="0" err="1" smtClean="0"/>
              <a:t>transitvisa</a:t>
            </a:r>
            <a:r>
              <a:rPr lang="fr-BE" sz="1800" dirty="0" smtClean="0"/>
              <a:t> </a:t>
            </a:r>
            <a:r>
              <a:rPr lang="fr-BE" sz="1800" dirty="0" err="1" smtClean="0"/>
              <a:t>voor</a:t>
            </a:r>
            <a:r>
              <a:rPr lang="fr-BE" sz="1800" dirty="0" smtClean="0"/>
              <a:t> </a:t>
            </a:r>
            <a:r>
              <a:rPr lang="fr-BE" sz="1800" dirty="0" err="1" smtClean="0"/>
              <a:t>luchthavens</a:t>
            </a:r>
            <a:r>
              <a:rPr lang="fr-BE" sz="1800" dirty="0" smtClean="0"/>
              <a:t>  	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Het</a:t>
            </a:r>
            <a:r>
              <a:rPr lang="fr-BE" dirty="0" smtClean="0"/>
              <a:t> '</a:t>
            </a:r>
            <a:r>
              <a:rPr lang="fr-BE" dirty="0" err="1" smtClean="0"/>
              <a:t>Visapakket</a:t>
            </a:r>
            <a:r>
              <a:rPr lang="fr-BE" dirty="0" smtClean="0"/>
              <a:t>'</a:t>
            </a:r>
            <a:br>
              <a:rPr lang="fr-BE" dirty="0" smtClean="0"/>
            </a:br>
            <a:r>
              <a:rPr lang="fr-BE" sz="1800" b="0" i="1" dirty="0" err="1" smtClean="0"/>
              <a:t>Het</a:t>
            </a:r>
            <a:r>
              <a:rPr lang="fr-BE" sz="1800" b="0" dirty="0" smtClean="0"/>
              <a:t> </a:t>
            </a:r>
            <a:r>
              <a:rPr lang="fr-BE" sz="1800" b="0" i="1" dirty="0" err="1" smtClean="0"/>
              <a:t>voorstel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tot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vaststelling</a:t>
            </a:r>
            <a:r>
              <a:rPr lang="fr-BE" sz="1800" b="0" i="1" dirty="0" smtClean="0"/>
              <a:t> van </a:t>
            </a:r>
            <a:r>
              <a:rPr lang="fr-BE" sz="1800" b="0" i="1" dirty="0" err="1" smtClean="0"/>
              <a:t>een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rondreisvisum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Voorziet</a:t>
            </a:r>
            <a:r>
              <a:rPr lang="fr-BE" dirty="0" smtClean="0"/>
              <a:t> in </a:t>
            </a:r>
            <a:r>
              <a:rPr lang="fr-BE" dirty="0" err="1" smtClean="0"/>
              <a:t>verblijf</a:t>
            </a:r>
            <a:r>
              <a:rPr lang="fr-BE" dirty="0" smtClean="0"/>
              <a:t> in Schengen </a:t>
            </a:r>
            <a:r>
              <a:rPr lang="fr-BE" dirty="0" err="1" smtClean="0"/>
              <a:t>voor</a:t>
            </a:r>
            <a:r>
              <a:rPr lang="fr-BE" dirty="0" smtClean="0"/>
              <a:t> langer dan 90/180 </a:t>
            </a:r>
            <a:r>
              <a:rPr lang="fr-BE" dirty="0" err="1" smtClean="0"/>
              <a:t>dagen</a:t>
            </a:r>
            <a:endParaRPr lang="fr-BE" dirty="0" smtClean="0"/>
          </a:p>
          <a:p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elke</a:t>
            </a:r>
            <a:r>
              <a:rPr lang="fr-BE" dirty="0" smtClean="0"/>
              <a:t> </a:t>
            </a:r>
            <a:r>
              <a:rPr lang="fr-BE" dirty="0" err="1" smtClean="0"/>
              <a:t>derdelander</a:t>
            </a:r>
            <a:r>
              <a:rPr lang="fr-BE" dirty="0" smtClean="0"/>
              <a:t> die in </a:t>
            </a:r>
            <a:r>
              <a:rPr lang="fr-BE" dirty="0" err="1" smtClean="0"/>
              <a:t>aanmerking</a:t>
            </a:r>
            <a:r>
              <a:rPr lang="fr-BE" dirty="0" smtClean="0"/>
              <a:t> </a:t>
            </a:r>
            <a:r>
              <a:rPr lang="fr-BE" dirty="0" err="1" smtClean="0"/>
              <a:t>komt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kort</a:t>
            </a:r>
            <a:r>
              <a:rPr lang="fr-BE" dirty="0" smtClean="0"/>
              <a:t> </a:t>
            </a:r>
            <a:r>
              <a:rPr lang="fr-BE" dirty="0" err="1" smtClean="0"/>
              <a:t>noch</a:t>
            </a:r>
            <a:r>
              <a:rPr lang="fr-BE" dirty="0" smtClean="0"/>
              <a:t> </a:t>
            </a:r>
            <a:r>
              <a:rPr lang="fr-BE" dirty="0" err="1" smtClean="0"/>
              <a:t>lang</a:t>
            </a:r>
            <a:r>
              <a:rPr lang="fr-BE" dirty="0" smtClean="0"/>
              <a:t> </a:t>
            </a:r>
            <a:r>
              <a:rPr lang="fr-BE" dirty="0" err="1" smtClean="0"/>
              <a:t>verblijf</a:t>
            </a:r>
            <a:endParaRPr lang="fr-BE" dirty="0" smtClean="0"/>
          </a:p>
          <a:p>
            <a:r>
              <a:rPr lang="fr-BE" dirty="0"/>
              <a:t>m</a:t>
            </a:r>
            <a:r>
              <a:rPr lang="fr-BE" dirty="0" smtClean="0"/>
              <a:t>aar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legitiem</a:t>
            </a:r>
            <a:r>
              <a:rPr lang="fr-BE" dirty="0" smtClean="0"/>
              <a:t> </a:t>
            </a:r>
            <a:r>
              <a:rPr lang="fr-BE" dirty="0" err="1" smtClean="0"/>
              <a:t>belang</a:t>
            </a:r>
            <a:r>
              <a:rPr lang="fr-BE" dirty="0" smtClean="0"/>
              <a:t> </a:t>
            </a:r>
            <a:r>
              <a:rPr lang="fr-BE" dirty="0" err="1" smtClean="0"/>
              <a:t>bij</a:t>
            </a:r>
            <a:r>
              <a:rPr lang="fr-BE" dirty="0" smtClean="0"/>
              <a:t> </a:t>
            </a:r>
            <a:r>
              <a:rPr lang="fr-BE" dirty="0" err="1" smtClean="0"/>
              <a:t>heeft</a:t>
            </a:r>
            <a:r>
              <a:rPr lang="fr-BE" dirty="0" smtClean="0"/>
              <a:t> langer dan 90 </a:t>
            </a:r>
            <a:r>
              <a:rPr lang="fr-BE" dirty="0" err="1" smtClean="0"/>
              <a:t>dagen</a:t>
            </a:r>
            <a:r>
              <a:rPr lang="fr-BE" dirty="0" smtClean="0"/>
              <a:t> in Schengen te </a:t>
            </a:r>
            <a:r>
              <a:rPr lang="fr-BE" dirty="0" err="1" smtClean="0"/>
              <a:t>verblijven</a:t>
            </a:r>
            <a:r>
              <a:rPr lang="fr-BE" dirty="0" smtClean="0"/>
              <a:t> in </a:t>
            </a:r>
            <a:r>
              <a:rPr lang="fr-BE" dirty="0" err="1" smtClean="0"/>
              <a:t>tenminste</a:t>
            </a:r>
            <a:r>
              <a:rPr lang="fr-BE" dirty="0" smtClean="0"/>
              <a:t> 2 </a:t>
            </a:r>
            <a:r>
              <a:rPr lang="fr-BE" dirty="0" err="1" smtClean="0"/>
              <a:t>lidstaten</a:t>
            </a:r>
            <a:r>
              <a:rPr lang="fr-BE" dirty="0" smtClean="0"/>
              <a:t> maar in </a:t>
            </a:r>
            <a:r>
              <a:rPr lang="fr-BE" dirty="0" err="1" smtClean="0"/>
              <a:t>totaal</a:t>
            </a:r>
            <a:r>
              <a:rPr lang="fr-BE" dirty="0" smtClean="0"/>
              <a:t> niet langer dan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jaar</a:t>
            </a:r>
            <a:r>
              <a:rPr lang="fr-BE" dirty="0" smtClean="0"/>
              <a:t> (</a:t>
            </a:r>
            <a:r>
              <a:rPr lang="fr-BE" dirty="0" err="1" smtClean="0"/>
              <a:t>bv</a:t>
            </a:r>
            <a:r>
              <a:rPr lang="fr-BE" dirty="0" smtClean="0"/>
              <a:t> </a:t>
            </a:r>
            <a:r>
              <a:rPr lang="fr-BE" dirty="0" err="1" smtClean="0"/>
              <a:t>rondreizende</a:t>
            </a:r>
            <a:r>
              <a:rPr lang="fr-BE" dirty="0" smtClean="0"/>
              <a:t> </a:t>
            </a:r>
            <a:r>
              <a:rPr lang="fr-BE" dirty="0" err="1" smtClean="0"/>
              <a:t>kunstenaars</a:t>
            </a:r>
            <a:r>
              <a:rPr lang="fr-BE" dirty="0" smtClean="0"/>
              <a:t>, </a:t>
            </a:r>
            <a:r>
              <a:rPr lang="fr-BE" dirty="0" err="1" smtClean="0"/>
              <a:t>pensionados</a:t>
            </a:r>
            <a:r>
              <a:rPr lang="fr-BE" dirty="0" smtClean="0"/>
              <a:t>, etc.)</a:t>
            </a:r>
          </a:p>
          <a:p>
            <a:r>
              <a:rPr lang="fr-BE" dirty="0" smtClean="0"/>
              <a:t>Max 90 </a:t>
            </a:r>
            <a:r>
              <a:rPr lang="fr-BE" dirty="0" err="1" smtClean="0"/>
              <a:t>dagen</a:t>
            </a:r>
            <a:r>
              <a:rPr lang="fr-BE" dirty="0" smtClean="0"/>
              <a:t> in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lidstaat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00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Het</a:t>
            </a:r>
            <a:r>
              <a:rPr lang="fr-BE" dirty="0" smtClean="0"/>
              <a:t> '</a:t>
            </a:r>
            <a:r>
              <a:rPr lang="fr-BE" dirty="0" err="1" smtClean="0"/>
              <a:t>Visapakket</a:t>
            </a:r>
            <a:r>
              <a:rPr lang="fr-BE" dirty="0" smtClean="0"/>
              <a:t>'</a:t>
            </a:r>
            <a:br>
              <a:rPr lang="fr-BE" dirty="0" smtClean="0"/>
            </a:br>
            <a:r>
              <a:rPr lang="fr-BE" sz="1800" b="0" i="1" dirty="0" err="1"/>
              <a:t>Het</a:t>
            </a:r>
            <a:r>
              <a:rPr lang="fr-BE" sz="1800" b="0" dirty="0"/>
              <a:t> </a:t>
            </a:r>
            <a:r>
              <a:rPr lang="fr-BE" sz="1800" b="0" i="1" dirty="0" err="1"/>
              <a:t>voorstel</a:t>
            </a:r>
            <a:r>
              <a:rPr lang="fr-BE" sz="1800" b="0" i="1" dirty="0"/>
              <a:t> </a:t>
            </a:r>
            <a:r>
              <a:rPr lang="fr-BE" sz="1800" b="0" i="1" dirty="0" err="1"/>
              <a:t>tot</a:t>
            </a:r>
            <a:r>
              <a:rPr lang="fr-BE" sz="1800" b="0" i="1" dirty="0"/>
              <a:t> </a:t>
            </a:r>
            <a:r>
              <a:rPr lang="fr-BE" sz="1800" b="0" i="1" dirty="0" err="1"/>
              <a:t>vaststelling</a:t>
            </a:r>
            <a:r>
              <a:rPr lang="fr-BE" sz="1800" b="0" i="1" dirty="0"/>
              <a:t> van </a:t>
            </a:r>
            <a:r>
              <a:rPr lang="fr-BE" sz="1800" b="0" i="1" dirty="0" err="1"/>
              <a:t>een</a:t>
            </a:r>
            <a:r>
              <a:rPr lang="fr-BE" sz="1800" b="0" i="1" dirty="0"/>
              <a:t> </a:t>
            </a:r>
            <a:r>
              <a:rPr lang="fr-BE" sz="1800" b="0" i="1" dirty="0" err="1"/>
              <a:t>rondreisvisum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Toelatingsvoorwaarden</a:t>
            </a:r>
            <a:r>
              <a:rPr lang="fr-BE" dirty="0" smtClean="0"/>
              <a:t> </a:t>
            </a:r>
            <a:r>
              <a:rPr lang="fr-BE" dirty="0" err="1" smtClean="0"/>
              <a:t>ongewijzigd</a:t>
            </a:r>
            <a:endParaRPr lang="fr-BE" dirty="0" smtClean="0"/>
          </a:p>
          <a:p>
            <a:r>
              <a:rPr lang="fr-BE" i="1" dirty="0" smtClean="0"/>
              <a:t>Grosso modo </a:t>
            </a:r>
            <a:r>
              <a:rPr lang="fr-BE" dirty="0" err="1" smtClean="0"/>
              <a:t>bepalingen</a:t>
            </a:r>
            <a:r>
              <a:rPr lang="fr-BE" dirty="0" smtClean="0"/>
              <a:t> van </a:t>
            </a:r>
            <a:r>
              <a:rPr lang="fr-BE" dirty="0" err="1" smtClean="0"/>
              <a:t>Visumcode</a:t>
            </a:r>
            <a:r>
              <a:rPr lang="fr-BE" dirty="0" smtClean="0"/>
              <a:t> van </a:t>
            </a:r>
            <a:r>
              <a:rPr lang="fr-BE" dirty="0" err="1" smtClean="0"/>
              <a:t>toepassing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afgifte</a:t>
            </a:r>
            <a:endParaRPr lang="fr-BE" dirty="0" smtClean="0"/>
          </a:p>
          <a:p>
            <a:r>
              <a:rPr lang="fr-BE" dirty="0" smtClean="0"/>
              <a:t>maar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specifieke</a:t>
            </a:r>
            <a:r>
              <a:rPr lang="fr-BE" dirty="0" smtClean="0"/>
              <a:t> </a:t>
            </a:r>
            <a:r>
              <a:rPr lang="fr-BE" dirty="0" err="1" smtClean="0"/>
              <a:t>bepalingen</a:t>
            </a:r>
            <a:r>
              <a:rPr lang="fr-BE" dirty="0" smtClean="0"/>
              <a:t> </a:t>
            </a:r>
            <a:r>
              <a:rPr lang="fr-BE" dirty="0" err="1" smtClean="0"/>
              <a:t>m.n</a:t>
            </a:r>
            <a:r>
              <a:rPr lang="fr-BE" dirty="0" smtClean="0"/>
              <a:t>. </a:t>
            </a:r>
            <a:r>
              <a:rPr lang="fr-BE" dirty="0" err="1" smtClean="0"/>
              <a:t>wat</a:t>
            </a:r>
            <a:r>
              <a:rPr lang="fr-BE" dirty="0" smtClean="0"/>
              <a:t> </a:t>
            </a:r>
            <a:r>
              <a:rPr lang="fr-BE" dirty="0" err="1" smtClean="0"/>
              <a:t>betreft</a:t>
            </a:r>
            <a:r>
              <a:rPr lang="fr-BE" dirty="0" smtClean="0"/>
              <a:t> '</a:t>
            </a:r>
            <a:r>
              <a:rPr lang="fr-BE" dirty="0" err="1" smtClean="0"/>
              <a:t>bewijsstukken</a:t>
            </a:r>
            <a:r>
              <a:rPr lang="fr-BE" dirty="0" smtClean="0"/>
              <a:t>':</a:t>
            </a:r>
          </a:p>
          <a:p>
            <a:pPr marL="0" indent="0">
              <a:buNone/>
            </a:pPr>
            <a:r>
              <a:rPr lang="fr-BE" dirty="0"/>
              <a:t>	</a:t>
            </a:r>
            <a:r>
              <a:rPr lang="fr-BE" dirty="0" smtClean="0"/>
              <a:t>	</a:t>
            </a:r>
            <a:r>
              <a:rPr lang="fr-BE" sz="1800" dirty="0" smtClean="0"/>
              <a:t>- langer dan 90 </a:t>
            </a:r>
            <a:r>
              <a:rPr lang="fr-BE" sz="1800" dirty="0" err="1" smtClean="0"/>
              <a:t>dagen</a:t>
            </a:r>
            <a:r>
              <a:rPr lang="fr-BE" sz="1800" dirty="0" smtClean="0"/>
              <a:t> </a:t>
            </a:r>
            <a:r>
              <a:rPr lang="fr-BE" sz="1800" dirty="0" err="1" smtClean="0"/>
              <a:t>in</a:t>
            </a:r>
            <a:r>
              <a:rPr lang="fr-BE" sz="1800" dirty="0" smtClean="0"/>
              <a:t> 2 of </a:t>
            </a:r>
            <a:r>
              <a:rPr lang="fr-BE" sz="1800" dirty="0" err="1" smtClean="0"/>
              <a:t>meer</a:t>
            </a:r>
            <a:r>
              <a:rPr lang="fr-BE" sz="1800" dirty="0" smtClean="0"/>
              <a:t> </a:t>
            </a:r>
            <a:r>
              <a:rPr lang="fr-BE" sz="1800" dirty="0" err="1" smtClean="0"/>
              <a:t>lidstaten</a:t>
            </a:r>
            <a:endParaRPr lang="fr-BE" sz="1800" dirty="0" smtClean="0"/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	- </a:t>
            </a:r>
            <a:r>
              <a:rPr lang="fr-BE" sz="1800" dirty="0" err="1" smtClean="0"/>
              <a:t>ziektekostenverzekering</a:t>
            </a:r>
            <a:r>
              <a:rPr lang="fr-BE" sz="1800" dirty="0" smtClean="0"/>
              <a:t> </a:t>
            </a:r>
          </a:p>
          <a:p>
            <a:pPr marL="0" indent="0">
              <a:buNone/>
            </a:pPr>
            <a:r>
              <a:rPr lang="fr-BE" sz="1800" dirty="0"/>
              <a:t>	</a:t>
            </a:r>
            <a:r>
              <a:rPr lang="fr-BE" sz="1800" dirty="0" smtClean="0"/>
              <a:t>	- </a:t>
            </a:r>
            <a:r>
              <a:rPr lang="fr-BE" sz="1800" dirty="0" err="1" smtClean="0"/>
              <a:t>voldoende</a:t>
            </a:r>
            <a:r>
              <a:rPr lang="fr-BE" sz="1800" dirty="0" smtClean="0"/>
              <a:t> </a:t>
            </a:r>
            <a:r>
              <a:rPr lang="fr-BE" sz="1800" dirty="0" err="1" smtClean="0"/>
              <a:t>middelen</a:t>
            </a:r>
            <a:r>
              <a:rPr lang="fr-BE" sz="1800" dirty="0" smtClean="0"/>
              <a:t> van </a:t>
            </a:r>
            <a:r>
              <a:rPr lang="fr-BE" sz="1800" dirty="0" err="1" smtClean="0"/>
              <a:t>bestaan</a:t>
            </a:r>
            <a:r>
              <a:rPr lang="fr-BE" sz="1800" dirty="0" smtClean="0"/>
              <a:t> </a:t>
            </a:r>
            <a:r>
              <a:rPr lang="fr-BE" sz="1800" dirty="0" err="1" smtClean="0"/>
              <a:t>voor</a:t>
            </a:r>
            <a:r>
              <a:rPr lang="fr-BE" sz="1800" dirty="0" smtClean="0"/>
              <a:t> de </a:t>
            </a:r>
            <a:r>
              <a:rPr lang="fr-BE" sz="1800" dirty="0" err="1" smtClean="0"/>
              <a:t>gehele</a:t>
            </a:r>
            <a:r>
              <a:rPr lang="fr-BE" sz="1800" dirty="0" smtClean="0"/>
              <a:t> 		</a:t>
            </a:r>
            <a:r>
              <a:rPr lang="fr-BE" sz="1800" dirty="0" err="1" smtClean="0"/>
              <a:t>verblijfsperiode</a:t>
            </a:r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5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Conclusies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err="1" smtClean="0"/>
              <a:t>Visapakket</a:t>
            </a:r>
            <a:r>
              <a:rPr lang="fr-BE" sz="2000" dirty="0" smtClean="0"/>
              <a:t> </a:t>
            </a:r>
            <a:r>
              <a:rPr lang="fr-BE" sz="2000" dirty="0" err="1" smtClean="0"/>
              <a:t>afspiegeling</a:t>
            </a:r>
            <a:r>
              <a:rPr lang="fr-BE" sz="2000" dirty="0" smtClean="0"/>
              <a:t> </a:t>
            </a:r>
            <a:r>
              <a:rPr lang="fr-BE" sz="2000" dirty="0" err="1" smtClean="0"/>
              <a:t>veranderde</a:t>
            </a:r>
            <a:r>
              <a:rPr lang="fr-BE" sz="2000" dirty="0" smtClean="0"/>
              <a:t> </a:t>
            </a:r>
            <a:r>
              <a:rPr lang="fr-BE" sz="2000" dirty="0" err="1" smtClean="0"/>
              <a:t>wereld</a:t>
            </a:r>
            <a:endParaRPr lang="fr-BE" sz="2000" dirty="0" smtClean="0"/>
          </a:p>
          <a:p>
            <a:r>
              <a:rPr lang="fr-BE" sz="2000" dirty="0" err="1" smtClean="0"/>
              <a:t>Nieuwe</a:t>
            </a:r>
            <a:r>
              <a:rPr lang="fr-BE" sz="2000" dirty="0" smtClean="0"/>
              <a:t> </a:t>
            </a:r>
            <a:r>
              <a:rPr lang="fr-BE" sz="2000" dirty="0" err="1" smtClean="0"/>
              <a:t>doelstellingen</a:t>
            </a:r>
            <a:r>
              <a:rPr lang="fr-BE" sz="2000" dirty="0" smtClean="0"/>
              <a:t> </a:t>
            </a:r>
            <a:r>
              <a:rPr lang="fr-BE" sz="2000" dirty="0" err="1" smtClean="0"/>
              <a:t>toegevoegd</a:t>
            </a:r>
            <a:r>
              <a:rPr lang="fr-BE" sz="2000" dirty="0" smtClean="0"/>
              <a:t> </a:t>
            </a:r>
            <a:r>
              <a:rPr lang="fr-BE" sz="2000" dirty="0" err="1" smtClean="0"/>
              <a:t>aan</a:t>
            </a:r>
            <a:r>
              <a:rPr lang="fr-BE" sz="2000" dirty="0" smtClean="0"/>
              <a:t> </a:t>
            </a:r>
            <a:r>
              <a:rPr lang="fr-BE" sz="2000" dirty="0" err="1" smtClean="0"/>
              <a:t>gemeenschappelijk</a:t>
            </a:r>
            <a:r>
              <a:rPr lang="fr-BE" sz="2000" dirty="0" smtClean="0"/>
              <a:t> </a:t>
            </a:r>
            <a:r>
              <a:rPr lang="fr-BE" sz="2000" dirty="0" err="1" smtClean="0"/>
              <a:t>visumbeleid</a:t>
            </a:r>
            <a:r>
              <a:rPr lang="fr-BE" sz="2000" dirty="0" smtClean="0"/>
              <a:t>: </a:t>
            </a:r>
            <a:r>
              <a:rPr lang="fr-BE" sz="2000" dirty="0" err="1" smtClean="0"/>
              <a:t>bevorderen</a:t>
            </a:r>
            <a:r>
              <a:rPr lang="fr-BE" sz="2000" dirty="0" smtClean="0"/>
              <a:t> </a:t>
            </a:r>
            <a:r>
              <a:rPr lang="fr-BE" sz="2000" dirty="0" err="1" smtClean="0"/>
              <a:t>economische</a:t>
            </a:r>
            <a:r>
              <a:rPr lang="fr-BE" sz="2000" dirty="0" smtClean="0"/>
              <a:t> </a:t>
            </a:r>
            <a:r>
              <a:rPr lang="fr-BE" sz="2000" dirty="0" err="1" smtClean="0"/>
              <a:t>groei</a:t>
            </a:r>
            <a:r>
              <a:rPr lang="fr-BE" sz="2000" dirty="0" smtClean="0"/>
              <a:t> </a:t>
            </a:r>
            <a:r>
              <a:rPr lang="fr-BE" sz="2000" dirty="0" err="1" smtClean="0"/>
              <a:t>o.a</a:t>
            </a:r>
            <a:r>
              <a:rPr lang="fr-BE" sz="2000" dirty="0" smtClean="0"/>
              <a:t>. </a:t>
            </a:r>
            <a:r>
              <a:rPr lang="fr-BE" sz="2000" dirty="0" err="1" smtClean="0"/>
              <a:t>dmv</a:t>
            </a:r>
            <a:r>
              <a:rPr lang="fr-BE" sz="2000" dirty="0" smtClean="0"/>
              <a:t> </a:t>
            </a:r>
            <a:r>
              <a:rPr lang="fr-BE" sz="2000" dirty="0" err="1" smtClean="0"/>
              <a:t>toerisme</a:t>
            </a:r>
            <a:endParaRPr lang="fr-BE" sz="2000" dirty="0" smtClean="0"/>
          </a:p>
          <a:p>
            <a:r>
              <a:rPr lang="fr-BE" sz="2000" dirty="0" err="1" smtClean="0"/>
              <a:t>Legaal</a:t>
            </a:r>
            <a:r>
              <a:rPr lang="fr-BE" sz="2000" dirty="0" smtClean="0"/>
              <a:t> </a:t>
            </a:r>
            <a:r>
              <a:rPr lang="fr-BE" sz="2000" dirty="0" err="1" smtClean="0"/>
              <a:t>reizen</a:t>
            </a:r>
            <a:r>
              <a:rPr lang="fr-BE" sz="2000" dirty="0" smtClean="0"/>
              <a:t> </a:t>
            </a:r>
            <a:r>
              <a:rPr lang="fr-BE" sz="2000" dirty="0" err="1" smtClean="0"/>
              <a:t>bevorderen</a:t>
            </a:r>
            <a:r>
              <a:rPr lang="fr-BE" sz="2000" dirty="0" smtClean="0"/>
              <a:t>/</a:t>
            </a:r>
            <a:r>
              <a:rPr lang="fr-BE" sz="2000" dirty="0" err="1" smtClean="0"/>
              <a:t>vereenvoudigen</a:t>
            </a:r>
            <a:r>
              <a:rPr lang="fr-BE" sz="2000" dirty="0" smtClean="0"/>
              <a:t> </a:t>
            </a:r>
            <a:r>
              <a:rPr lang="fr-BE" sz="2000" dirty="0" err="1" smtClean="0"/>
              <a:t>m.n</a:t>
            </a:r>
            <a:r>
              <a:rPr lang="fr-BE" sz="2000" dirty="0" smtClean="0"/>
              <a:t>. </a:t>
            </a:r>
            <a:r>
              <a:rPr lang="fr-BE" sz="2000" dirty="0" err="1" smtClean="0"/>
              <a:t>voor</a:t>
            </a:r>
            <a:r>
              <a:rPr lang="fr-BE" sz="2000" dirty="0" smtClean="0"/>
              <a:t> </a:t>
            </a:r>
            <a:r>
              <a:rPr lang="fr-BE" sz="2000" dirty="0" err="1" smtClean="0"/>
              <a:t>frequente</a:t>
            </a:r>
            <a:r>
              <a:rPr lang="fr-BE" sz="2000" dirty="0" smtClean="0"/>
              <a:t> en </a:t>
            </a:r>
            <a:r>
              <a:rPr lang="fr-BE" sz="2000" dirty="0" err="1" smtClean="0"/>
              <a:t>regelmatige</a:t>
            </a:r>
            <a:r>
              <a:rPr lang="fr-BE" sz="2000" dirty="0" smtClean="0"/>
              <a:t> </a:t>
            </a:r>
            <a:r>
              <a:rPr lang="fr-BE" sz="2000" dirty="0" err="1" smtClean="0"/>
              <a:t>reizigers</a:t>
            </a:r>
            <a:endParaRPr lang="fr-BE" sz="2000" dirty="0" smtClean="0"/>
          </a:p>
          <a:p>
            <a:r>
              <a:rPr lang="fr-BE" sz="2000" dirty="0" err="1" smtClean="0"/>
              <a:t>terwijl</a:t>
            </a:r>
            <a:r>
              <a:rPr lang="fr-BE" sz="2000" dirty="0" smtClean="0"/>
              <a:t> </a:t>
            </a:r>
            <a:r>
              <a:rPr lang="fr-BE" sz="2000" dirty="0" err="1" smtClean="0"/>
              <a:t>veiligheid</a:t>
            </a:r>
            <a:r>
              <a:rPr lang="fr-BE" sz="2000" dirty="0" smtClean="0"/>
              <a:t> van </a:t>
            </a:r>
            <a:r>
              <a:rPr lang="fr-BE" sz="2000" dirty="0" err="1" smtClean="0"/>
              <a:t>buitengrenzen</a:t>
            </a:r>
            <a:r>
              <a:rPr lang="fr-BE" sz="2000" dirty="0" smtClean="0"/>
              <a:t> en </a:t>
            </a:r>
            <a:r>
              <a:rPr lang="fr-BE" sz="2000" dirty="0" err="1" smtClean="0"/>
              <a:t>Schengengebied</a:t>
            </a:r>
            <a:r>
              <a:rPr lang="fr-BE" sz="2000" dirty="0" smtClean="0"/>
              <a:t> </a:t>
            </a:r>
            <a:r>
              <a:rPr lang="fr-BE" sz="2000" dirty="0" err="1" smtClean="0"/>
              <a:t>gewaarborgd</a:t>
            </a:r>
            <a:r>
              <a:rPr lang="fr-BE" sz="2000" dirty="0" smtClean="0"/>
              <a:t> </a:t>
            </a:r>
            <a:r>
              <a:rPr lang="fr-BE" sz="2000" dirty="0" err="1" smtClean="0"/>
              <a:t>blijft</a:t>
            </a:r>
            <a:r>
              <a:rPr lang="fr-BE" sz="2000" dirty="0" smtClean="0"/>
              <a:t>. </a:t>
            </a:r>
          </a:p>
          <a:p>
            <a:r>
              <a:rPr lang="fr-BE" sz="2000" dirty="0" smtClean="0"/>
              <a:t>5 Juni JBZ </a:t>
            </a:r>
            <a:r>
              <a:rPr lang="fr-BE" sz="2000" dirty="0" err="1" smtClean="0"/>
              <a:t>Raad</a:t>
            </a:r>
            <a:r>
              <a:rPr lang="fr-BE" sz="2000" dirty="0" smtClean="0"/>
              <a:t> </a:t>
            </a:r>
            <a:r>
              <a:rPr lang="fr-BE" sz="2000" dirty="0" err="1" smtClean="0"/>
              <a:t>presentatie</a:t>
            </a:r>
            <a:r>
              <a:rPr lang="fr-BE" sz="2000" dirty="0" smtClean="0"/>
              <a:t> van </a:t>
            </a:r>
            <a:r>
              <a:rPr lang="fr-BE" sz="2000" dirty="0" err="1" smtClean="0"/>
              <a:t>visapakket</a:t>
            </a:r>
            <a:r>
              <a:rPr lang="fr-BE" sz="2000" dirty="0" smtClean="0"/>
              <a:t> </a:t>
            </a:r>
            <a:r>
              <a:rPr lang="fr-BE" sz="2000" dirty="0" err="1" smtClean="0"/>
              <a:t>door</a:t>
            </a:r>
            <a:r>
              <a:rPr lang="fr-BE" sz="2000" dirty="0" smtClean="0"/>
              <a:t> </a:t>
            </a:r>
            <a:r>
              <a:rPr lang="fr-BE" sz="2000" dirty="0" err="1" smtClean="0"/>
              <a:t>Commissie</a:t>
            </a:r>
            <a:r>
              <a:rPr lang="fr-BE" sz="2000" smtClean="0"/>
              <a:t>.</a:t>
            </a:r>
            <a:endParaRPr lang="fr-BE" sz="2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1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http://ec.europa.eu/dgs/home-affairs/e-library/documents/policies/borders-and-visas/visa-policy/docs/report_a_smarter_visa_policy_for_economic_growth_en.pdf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>INHOUD</a:t>
            </a:r>
            <a:endParaRPr lang="en-GB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1. De </a:t>
            </a:r>
            <a:r>
              <a:rPr lang="fr-BE" dirty="0" err="1"/>
              <a:t>V</a:t>
            </a:r>
            <a:r>
              <a:rPr lang="fr-BE" dirty="0" err="1" smtClean="0"/>
              <a:t>isumcode</a:t>
            </a:r>
            <a:r>
              <a:rPr lang="fr-BE" dirty="0" smtClean="0"/>
              <a:t> nu</a:t>
            </a:r>
          </a:p>
          <a:p>
            <a:pPr marL="0" indent="0">
              <a:buNone/>
            </a:pPr>
            <a:r>
              <a:rPr lang="fr-BE" dirty="0" smtClean="0"/>
              <a:t>2. </a:t>
            </a:r>
            <a:r>
              <a:rPr lang="fr-BE" dirty="0" err="1" smtClean="0"/>
              <a:t>Het</a:t>
            </a:r>
            <a:r>
              <a:rPr lang="fr-BE" dirty="0" smtClean="0"/>
              <a:t> '</a:t>
            </a:r>
            <a:r>
              <a:rPr lang="fr-BE" dirty="0" err="1" smtClean="0"/>
              <a:t>Visapakket</a:t>
            </a:r>
            <a:r>
              <a:rPr lang="fr-BE" dirty="0" smtClean="0"/>
              <a:t>':</a:t>
            </a:r>
          </a:p>
          <a:p>
            <a:pPr>
              <a:buFontTx/>
              <a:buChar char="-"/>
            </a:pPr>
            <a:r>
              <a:rPr lang="fr-BE" sz="2000" dirty="0" err="1" smtClean="0"/>
              <a:t>Verslag</a:t>
            </a:r>
            <a:r>
              <a:rPr lang="fr-BE" dirty="0" smtClean="0"/>
              <a:t> </a:t>
            </a:r>
            <a:r>
              <a:rPr lang="fr-BE" sz="2000" dirty="0" smtClean="0"/>
              <a:t>van de </a:t>
            </a:r>
            <a:r>
              <a:rPr lang="fr-BE" sz="2000" dirty="0" err="1" smtClean="0"/>
              <a:t>Commissie</a:t>
            </a:r>
            <a:r>
              <a:rPr lang="fr-BE" sz="2000" dirty="0" smtClean="0"/>
              <a:t> </a:t>
            </a:r>
            <a:r>
              <a:rPr lang="fr-BE" sz="2000" dirty="0" err="1" smtClean="0"/>
              <a:t>aan</a:t>
            </a:r>
            <a:r>
              <a:rPr lang="fr-BE" sz="2000" dirty="0" smtClean="0"/>
              <a:t> </a:t>
            </a:r>
            <a:r>
              <a:rPr lang="fr-BE" sz="2000" dirty="0" err="1" smtClean="0"/>
              <a:t>het</a:t>
            </a:r>
            <a:r>
              <a:rPr lang="fr-BE" sz="2000" dirty="0" smtClean="0"/>
              <a:t> EP en de </a:t>
            </a:r>
            <a:r>
              <a:rPr lang="fr-BE" sz="2000" dirty="0" err="1" smtClean="0"/>
              <a:t>Raad</a:t>
            </a:r>
            <a:r>
              <a:rPr lang="fr-BE" sz="2000" dirty="0" smtClean="0"/>
              <a:t> </a:t>
            </a:r>
          </a:p>
          <a:p>
            <a:pPr marL="0" indent="0">
              <a:buNone/>
            </a:pPr>
            <a:r>
              <a:rPr lang="fr-BE" sz="2000" dirty="0"/>
              <a:t>	</a:t>
            </a:r>
            <a:r>
              <a:rPr lang="fr-BE" sz="2000" dirty="0" smtClean="0"/>
              <a:t>'</a:t>
            </a:r>
            <a:r>
              <a:rPr lang="fr-BE" sz="2000" i="1" dirty="0" err="1" smtClean="0"/>
              <a:t>Een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slimmer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visumbeleid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voor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economische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groei</a:t>
            </a:r>
            <a:r>
              <a:rPr lang="fr-BE" sz="2000" dirty="0" smtClean="0"/>
              <a:t>',</a:t>
            </a:r>
          </a:p>
          <a:p>
            <a:pPr>
              <a:buFontTx/>
              <a:buChar char="-"/>
            </a:pPr>
            <a:r>
              <a:rPr lang="fr-BE" sz="2000" dirty="0" err="1" smtClean="0"/>
              <a:t>Voorstel</a:t>
            </a:r>
            <a:r>
              <a:rPr lang="fr-BE" sz="2000" dirty="0" smtClean="0"/>
              <a:t> to </a:t>
            </a:r>
            <a:r>
              <a:rPr lang="fr-BE" sz="2000" dirty="0" err="1" smtClean="0"/>
              <a:t>herschikking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Visumcode</a:t>
            </a:r>
            <a:r>
              <a:rPr lang="fr-BE" sz="2000" dirty="0" smtClean="0"/>
              <a:t>,</a:t>
            </a:r>
          </a:p>
          <a:p>
            <a:pPr>
              <a:buFontTx/>
              <a:buChar char="-"/>
            </a:pPr>
            <a:r>
              <a:rPr lang="fr-BE" sz="2000" dirty="0" err="1" smtClean="0"/>
              <a:t>Voorstel</a:t>
            </a:r>
            <a:r>
              <a:rPr lang="fr-BE" sz="2000" dirty="0" smtClean="0"/>
              <a:t> </a:t>
            </a:r>
            <a:r>
              <a:rPr lang="fr-BE" sz="2000" dirty="0" err="1" smtClean="0"/>
              <a:t>tot</a:t>
            </a:r>
            <a:r>
              <a:rPr lang="fr-BE" sz="2000" dirty="0" smtClean="0"/>
              <a:t> </a:t>
            </a:r>
            <a:r>
              <a:rPr lang="fr-BE" sz="2000" dirty="0" err="1" smtClean="0"/>
              <a:t>vaststelling</a:t>
            </a:r>
            <a:r>
              <a:rPr lang="fr-BE" sz="2000" dirty="0" smtClean="0"/>
              <a:t> van </a:t>
            </a:r>
            <a:r>
              <a:rPr lang="fr-BE" sz="2000" dirty="0" err="1" smtClean="0"/>
              <a:t>een</a:t>
            </a:r>
            <a:r>
              <a:rPr lang="fr-BE" sz="2000" dirty="0" smtClean="0"/>
              <a:t> </a:t>
            </a:r>
            <a:r>
              <a:rPr lang="fr-BE" sz="2000" dirty="0" err="1" smtClean="0"/>
              <a:t>rondreisvisum</a:t>
            </a:r>
            <a:endParaRPr lang="fr-BE" sz="2000" dirty="0" smtClean="0"/>
          </a:p>
          <a:p>
            <a:pPr marL="0" indent="0">
              <a:buNone/>
            </a:pPr>
            <a:r>
              <a:rPr lang="fr-BE" dirty="0" smtClean="0"/>
              <a:t>3. </a:t>
            </a:r>
            <a:r>
              <a:rPr lang="fr-BE" dirty="0" err="1" smtClean="0"/>
              <a:t>Conclusies</a:t>
            </a:r>
            <a:endParaRPr lang="fr-BE" dirty="0"/>
          </a:p>
          <a:p>
            <a:pPr lvl="2"/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78E6A-DBCA-4807-BD05-B20715A228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>De </a:t>
            </a:r>
            <a:r>
              <a:rPr lang="fr-BE" dirty="0" err="1" smtClean="0"/>
              <a:t>Visumcode</a:t>
            </a:r>
            <a:r>
              <a:rPr lang="fr-BE" dirty="0" smtClean="0"/>
              <a:t> nu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defRPr/>
            </a:pPr>
            <a:r>
              <a:rPr lang="fr-BE" sz="2000" dirty="0" err="1" smtClean="0"/>
              <a:t>Inwerking</a:t>
            </a:r>
            <a:r>
              <a:rPr lang="fr-BE" sz="2000" dirty="0" smtClean="0"/>
              <a:t> </a:t>
            </a:r>
            <a:r>
              <a:rPr lang="fr-BE" sz="2000" dirty="0" err="1" smtClean="0"/>
              <a:t>getreden</a:t>
            </a:r>
            <a:r>
              <a:rPr lang="fr-BE" sz="2000" dirty="0" smtClean="0"/>
              <a:t> </a:t>
            </a:r>
            <a:r>
              <a:rPr lang="fr-BE" sz="2000" dirty="0" err="1" smtClean="0"/>
              <a:t>april</a:t>
            </a:r>
            <a:r>
              <a:rPr lang="fr-BE" sz="2000" dirty="0" smtClean="0"/>
              <a:t> 2010</a:t>
            </a:r>
          </a:p>
          <a:p>
            <a:pPr>
              <a:defRPr/>
            </a:pPr>
            <a:r>
              <a:rPr lang="fr-BE" sz="2000" dirty="0" err="1"/>
              <a:t>Dáárvoor</a:t>
            </a:r>
            <a:r>
              <a:rPr lang="fr-BE" sz="2000" dirty="0"/>
              <a:t>: </a:t>
            </a:r>
            <a:r>
              <a:rPr lang="fr-BE" sz="2000" dirty="0" err="1"/>
              <a:t>lapwerk</a:t>
            </a:r>
            <a:r>
              <a:rPr lang="fr-BE" sz="2000" dirty="0"/>
              <a:t> van de '</a:t>
            </a:r>
            <a:r>
              <a:rPr lang="fr-BE" sz="2000" dirty="0" err="1"/>
              <a:t>Gemeenschappelijke</a:t>
            </a:r>
            <a:r>
              <a:rPr lang="fr-BE" sz="2000" dirty="0"/>
              <a:t> </a:t>
            </a:r>
            <a:r>
              <a:rPr lang="fr-BE" sz="2000" dirty="0" err="1"/>
              <a:t>Visuminstructies</a:t>
            </a:r>
            <a:r>
              <a:rPr lang="fr-BE" sz="2000" dirty="0"/>
              <a:t>' (niet </a:t>
            </a:r>
            <a:r>
              <a:rPr lang="fr-BE" sz="2000" dirty="0" err="1"/>
              <a:t>bindend</a:t>
            </a:r>
            <a:r>
              <a:rPr lang="fr-BE" sz="2000" dirty="0"/>
              <a:t>) en </a:t>
            </a:r>
            <a:r>
              <a:rPr lang="fr-BE" sz="2000" dirty="0" err="1"/>
              <a:t>verschillende</a:t>
            </a:r>
            <a:r>
              <a:rPr lang="fr-BE" sz="2000" dirty="0"/>
              <a:t> </a:t>
            </a:r>
            <a:r>
              <a:rPr lang="fr-BE" sz="2000" dirty="0" err="1"/>
              <a:t>onderdelen</a:t>
            </a:r>
            <a:r>
              <a:rPr lang="fr-BE" sz="2000" dirty="0"/>
              <a:t> van </a:t>
            </a:r>
            <a:r>
              <a:rPr lang="fr-BE" sz="2000" dirty="0" err="1"/>
              <a:t>het</a:t>
            </a:r>
            <a:r>
              <a:rPr lang="fr-BE" sz="2000" dirty="0"/>
              <a:t> Schengen acquis</a:t>
            </a:r>
            <a:r>
              <a:rPr lang="fr-BE" sz="2000" dirty="0" smtClean="0"/>
              <a:t>.</a:t>
            </a:r>
          </a:p>
          <a:p>
            <a:pPr>
              <a:defRPr/>
            </a:pPr>
            <a:r>
              <a:rPr lang="fr-BE" sz="2000" dirty="0" err="1" smtClean="0"/>
              <a:t>Visumcode</a:t>
            </a:r>
            <a:r>
              <a:rPr lang="fr-BE" sz="2000" dirty="0" smtClean="0"/>
              <a:t> </a:t>
            </a:r>
            <a:r>
              <a:rPr lang="fr-BE" sz="2000" dirty="0" err="1" smtClean="0"/>
              <a:t>juridisch</a:t>
            </a:r>
            <a:r>
              <a:rPr lang="fr-BE" sz="2000" dirty="0" smtClean="0"/>
              <a:t> </a:t>
            </a:r>
            <a:r>
              <a:rPr lang="fr-BE" sz="2000" dirty="0" err="1" smtClean="0"/>
              <a:t>bindend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</a:t>
            </a:r>
            <a:r>
              <a:rPr lang="fr-BE" sz="2000" dirty="0" err="1" smtClean="0"/>
              <a:t>alle</a:t>
            </a:r>
            <a:r>
              <a:rPr lang="fr-BE" sz="2000" dirty="0" smtClean="0"/>
              <a:t> 'Schengen </a:t>
            </a:r>
            <a:r>
              <a:rPr lang="fr-BE" sz="2000" dirty="0" err="1" smtClean="0"/>
              <a:t>lidstaten</a:t>
            </a:r>
            <a:r>
              <a:rPr lang="fr-BE" sz="2000" dirty="0" smtClean="0"/>
              <a:t>'</a:t>
            </a:r>
          </a:p>
          <a:p>
            <a:pPr>
              <a:defRPr/>
            </a:pPr>
            <a:r>
              <a:rPr lang="fr-BE" sz="2000" dirty="0" err="1" smtClean="0"/>
              <a:t>Doel</a:t>
            </a:r>
            <a:r>
              <a:rPr lang="fr-BE" sz="2000" dirty="0" smtClean="0"/>
              <a:t> </a:t>
            </a:r>
            <a:r>
              <a:rPr lang="fr-BE" sz="2000" dirty="0" err="1" smtClean="0"/>
              <a:t>Visumcode</a:t>
            </a:r>
            <a:r>
              <a:rPr lang="fr-BE" sz="2000" dirty="0" smtClean="0"/>
              <a:t>: </a:t>
            </a:r>
            <a:r>
              <a:rPr lang="fr-BE" sz="2000" dirty="0" err="1" smtClean="0"/>
              <a:t>geharmoniseerde</a:t>
            </a:r>
            <a:r>
              <a:rPr lang="fr-BE" sz="2000" dirty="0" smtClean="0"/>
              <a:t> </a:t>
            </a:r>
            <a:r>
              <a:rPr lang="fr-BE" sz="2000" dirty="0" err="1" smtClean="0"/>
              <a:t>procedures</a:t>
            </a:r>
            <a:r>
              <a:rPr lang="fr-BE" sz="2000" dirty="0" smtClean="0"/>
              <a:t> en </a:t>
            </a:r>
            <a:r>
              <a:rPr lang="fr-BE" sz="2000" dirty="0" err="1" smtClean="0"/>
              <a:t>voorwaarden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de </a:t>
            </a:r>
            <a:r>
              <a:rPr lang="fr-BE" sz="2000" dirty="0" err="1" smtClean="0"/>
              <a:t>afgifte</a:t>
            </a:r>
            <a:r>
              <a:rPr lang="fr-BE" sz="2000" dirty="0" smtClean="0"/>
              <a:t> van Schengen (</a:t>
            </a:r>
            <a:r>
              <a:rPr lang="fr-BE" sz="2000" dirty="0" err="1" smtClean="0"/>
              <a:t>kort</a:t>
            </a:r>
            <a:r>
              <a:rPr lang="fr-BE" sz="2000" dirty="0" smtClean="0"/>
              <a:t> </a:t>
            </a:r>
            <a:r>
              <a:rPr lang="fr-BE" sz="2000" dirty="0" err="1" smtClean="0"/>
              <a:t>verblijf</a:t>
            </a:r>
            <a:r>
              <a:rPr lang="fr-BE" sz="2000" dirty="0" smtClean="0"/>
              <a:t>= 90/180 </a:t>
            </a:r>
            <a:r>
              <a:rPr lang="fr-BE" sz="2000" dirty="0" err="1" smtClean="0"/>
              <a:t>dagen</a:t>
            </a:r>
            <a:r>
              <a:rPr lang="fr-BE" sz="2000" dirty="0" smtClean="0"/>
              <a:t>) visa</a:t>
            </a:r>
          </a:p>
          <a:p>
            <a:pPr>
              <a:defRPr/>
            </a:pPr>
            <a:r>
              <a:rPr lang="fr-BE" sz="2000" dirty="0"/>
              <a:t>e</a:t>
            </a:r>
            <a:r>
              <a:rPr lang="fr-BE" sz="2000" dirty="0" smtClean="0"/>
              <a:t>n </a:t>
            </a:r>
            <a:r>
              <a:rPr lang="fr-BE" sz="2000" dirty="0" err="1" smtClean="0"/>
              <a:t>tegelijkertijd</a:t>
            </a:r>
            <a:r>
              <a:rPr lang="fr-BE" sz="2000" dirty="0" smtClean="0"/>
              <a:t> </a:t>
            </a:r>
            <a:r>
              <a:rPr lang="fr-BE" sz="2000" dirty="0" err="1" smtClean="0"/>
              <a:t>bevordering</a:t>
            </a:r>
            <a:r>
              <a:rPr lang="fr-BE" sz="2000" dirty="0" smtClean="0"/>
              <a:t> van </a:t>
            </a:r>
            <a:r>
              <a:rPr lang="fr-BE" sz="2000" dirty="0" err="1" smtClean="0"/>
              <a:t>legaal</a:t>
            </a:r>
            <a:r>
              <a:rPr lang="fr-BE" sz="2000" dirty="0" smtClean="0"/>
              <a:t> </a:t>
            </a:r>
            <a:r>
              <a:rPr lang="fr-BE" sz="2000" dirty="0" err="1" smtClean="0"/>
              <a:t>reizen</a:t>
            </a:r>
            <a:r>
              <a:rPr lang="fr-BE" sz="2000" dirty="0" smtClean="0"/>
              <a:t> en </a:t>
            </a:r>
            <a:r>
              <a:rPr lang="fr-BE" sz="2000" dirty="0" err="1" smtClean="0"/>
              <a:t>bestrijding</a:t>
            </a:r>
            <a:r>
              <a:rPr lang="fr-BE" sz="2000" dirty="0" smtClean="0"/>
              <a:t> </a:t>
            </a:r>
            <a:r>
              <a:rPr lang="fr-BE" sz="2000" dirty="0" err="1" smtClean="0"/>
              <a:t>onregelmatige</a:t>
            </a:r>
            <a:r>
              <a:rPr lang="fr-BE" sz="2000" dirty="0" smtClean="0"/>
              <a:t> </a:t>
            </a:r>
            <a:r>
              <a:rPr lang="fr-BE" sz="2000" dirty="0" err="1" smtClean="0"/>
              <a:t>immigratie</a:t>
            </a:r>
            <a:r>
              <a:rPr lang="fr-BE" sz="2000" dirty="0" smtClean="0"/>
              <a:t>  </a:t>
            </a:r>
            <a:endParaRPr lang="en-GB" sz="2000" dirty="0"/>
          </a:p>
          <a:p>
            <a:pPr>
              <a:defRPr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1A94D-2005-4728-ABD6-2C9B211A460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>De </a:t>
            </a:r>
            <a:r>
              <a:rPr lang="fr-BE" dirty="0" err="1" smtClean="0"/>
              <a:t>Visumcode</a:t>
            </a:r>
            <a:r>
              <a:rPr lang="fr-BE" dirty="0" smtClean="0"/>
              <a:t> nu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147050" cy="3672408"/>
          </a:xfrm>
        </p:spPr>
        <p:txBody>
          <a:bodyPr/>
          <a:lstStyle/>
          <a:p>
            <a:pPr>
              <a:defRPr/>
            </a:pPr>
            <a:r>
              <a:rPr lang="fr-BE" sz="2000" dirty="0" err="1" smtClean="0"/>
              <a:t>Sinds</a:t>
            </a:r>
            <a:r>
              <a:rPr lang="fr-BE" sz="2000" dirty="0" smtClean="0"/>
              <a:t> </a:t>
            </a:r>
            <a:r>
              <a:rPr lang="fr-BE" sz="2000" dirty="0" err="1" smtClean="0"/>
              <a:t>inwerkingtreding</a:t>
            </a:r>
            <a:r>
              <a:rPr lang="fr-BE" sz="2000" dirty="0" smtClean="0"/>
              <a:t> </a:t>
            </a:r>
            <a:r>
              <a:rPr lang="fr-BE" sz="2000" dirty="0" err="1" smtClean="0"/>
              <a:t>grote</a:t>
            </a:r>
            <a:r>
              <a:rPr lang="fr-BE" sz="2000" dirty="0" smtClean="0"/>
              <a:t> </a:t>
            </a:r>
            <a:r>
              <a:rPr lang="fr-BE" sz="2000" dirty="0" err="1" smtClean="0"/>
              <a:t>verbeteringen</a:t>
            </a:r>
            <a:r>
              <a:rPr lang="fr-BE" sz="2000" dirty="0" smtClean="0"/>
              <a:t> in </a:t>
            </a:r>
            <a:r>
              <a:rPr lang="fr-BE" sz="2000" dirty="0" err="1" smtClean="0"/>
              <a:t>het</a:t>
            </a:r>
            <a:r>
              <a:rPr lang="fr-BE" sz="2000" dirty="0" smtClean="0"/>
              <a:t> </a:t>
            </a:r>
            <a:r>
              <a:rPr lang="fr-BE" sz="2000" dirty="0" err="1" smtClean="0"/>
              <a:t>gemeenschappelijk</a:t>
            </a:r>
            <a:r>
              <a:rPr lang="fr-BE" sz="2000" dirty="0" smtClean="0"/>
              <a:t> </a:t>
            </a:r>
            <a:r>
              <a:rPr lang="fr-BE" sz="2000" dirty="0" err="1" smtClean="0"/>
              <a:t>visumbeleid</a:t>
            </a:r>
            <a:endParaRPr lang="fr-BE" sz="2000" dirty="0" smtClean="0"/>
          </a:p>
          <a:p>
            <a:pPr>
              <a:defRPr/>
            </a:pPr>
            <a:r>
              <a:rPr lang="fr-BE" sz="2000" dirty="0" err="1" smtClean="0"/>
              <a:t>Rechtskader</a:t>
            </a:r>
            <a:r>
              <a:rPr lang="fr-BE" sz="2000" dirty="0" smtClean="0"/>
              <a:t> </a:t>
            </a:r>
            <a:r>
              <a:rPr lang="fr-BE" sz="2000" dirty="0" err="1" smtClean="0"/>
              <a:t>verduidelijkt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</a:t>
            </a:r>
            <a:r>
              <a:rPr lang="fr-BE" sz="2000" dirty="0" err="1" smtClean="0"/>
              <a:t>zowel</a:t>
            </a:r>
            <a:r>
              <a:rPr lang="fr-BE" sz="2000" dirty="0" smtClean="0"/>
              <a:t> </a:t>
            </a:r>
            <a:r>
              <a:rPr lang="fr-BE" sz="2000" dirty="0" err="1" smtClean="0"/>
              <a:t>visumaanvragers</a:t>
            </a:r>
            <a:r>
              <a:rPr lang="fr-BE" sz="2000" dirty="0" smtClean="0"/>
              <a:t> </a:t>
            </a:r>
            <a:r>
              <a:rPr lang="fr-BE" sz="2000" dirty="0" err="1" smtClean="0"/>
              <a:t>als</a:t>
            </a:r>
            <a:r>
              <a:rPr lang="fr-BE" sz="2000" dirty="0" smtClean="0"/>
              <a:t> </a:t>
            </a:r>
            <a:r>
              <a:rPr lang="fr-BE" sz="2000" dirty="0" err="1" smtClean="0"/>
              <a:t>lidstaten</a:t>
            </a:r>
            <a:endParaRPr lang="fr-BE" sz="2000" dirty="0" smtClean="0"/>
          </a:p>
          <a:p>
            <a:pPr>
              <a:defRPr/>
            </a:pPr>
            <a:r>
              <a:rPr lang="fr-BE" sz="2000" dirty="0" err="1"/>
              <a:t>Aantal</a:t>
            </a:r>
            <a:r>
              <a:rPr lang="fr-BE" sz="2000" dirty="0"/>
              <a:t> </a:t>
            </a:r>
            <a:r>
              <a:rPr lang="fr-BE" sz="2000" dirty="0" err="1"/>
              <a:t>visumaanvragen</a:t>
            </a:r>
            <a:r>
              <a:rPr lang="fr-BE" sz="2000" dirty="0"/>
              <a:t> en </a:t>
            </a:r>
            <a:r>
              <a:rPr lang="fr-BE" sz="2000" dirty="0" err="1"/>
              <a:t>visumafgiftes</a:t>
            </a:r>
            <a:r>
              <a:rPr lang="fr-BE" sz="2000" dirty="0"/>
              <a:t> </a:t>
            </a:r>
            <a:r>
              <a:rPr lang="fr-BE" sz="2000" dirty="0" err="1"/>
              <a:t>aanzienlijk</a:t>
            </a:r>
            <a:r>
              <a:rPr lang="fr-BE" sz="2000" dirty="0"/>
              <a:t> </a:t>
            </a:r>
            <a:r>
              <a:rPr lang="fr-BE" sz="2000" dirty="0" err="1"/>
              <a:t>gestegen</a:t>
            </a:r>
            <a:r>
              <a:rPr lang="fr-BE" sz="2000" dirty="0"/>
              <a:t> </a:t>
            </a:r>
            <a:r>
              <a:rPr lang="fr-BE" sz="2000" dirty="0" err="1"/>
              <a:t>sinds</a:t>
            </a:r>
            <a:r>
              <a:rPr lang="fr-BE" sz="2000" dirty="0"/>
              <a:t> 2010:</a:t>
            </a:r>
          </a:p>
          <a:p>
            <a:pPr marL="457200" lvl="1" indent="0">
              <a:buNone/>
              <a:defRPr/>
            </a:pPr>
            <a:r>
              <a:rPr lang="fr-BE" sz="1600" b="0" dirty="0"/>
              <a:t>- </a:t>
            </a:r>
            <a:r>
              <a:rPr lang="fr-BE" sz="1600" dirty="0" err="1"/>
              <a:t>Aanvragen</a:t>
            </a:r>
            <a:r>
              <a:rPr lang="fr-BE" sz="1600" b="0" dirty="0"/>
              <a:t> 2010 - 2013 van 11,8 moi </a:t>
            </a:r>
            <a:r>
              <a:rPr lang="fr-BE" sz="1600" b="0" dirty="0" err="1"/>
              <a:t>naar</a:t>
            </a:r>
            <a:r>
              <a:rPr lang="fr-BE" sz="1600" b="0" dirty="0"/>
              <a:t> 17,2 </a:t>
            </a:r>
            <a:r>
              <a:rPr lang="fr-BE" sz="1600" b="0" dirty="0" err="1"/>
              <a:t>mio</a:t>
            </a:r>
            <a:r>
              <a:rPr lang="fr-BE" sz="1600" b="0" dirty="0"/>
              <a:t> = </a:t>
            </a:r>
            <a:r>
              <a:rPr lang="fr-BE" sz="1600" dirty="0"/>
              <a:t>+45,6%</a:t>
            </a:r>
          </a:p>
          <a:p>
            <a:pPr lvl="1">
              <a:buFontTx/>
              <a:buChar char="-"/>
              <a:defRPr/>
            </a:pPr>
            <a:r>
              <a:rPr lang="fr-BE" sz="1600" dirty="0" err="1"/>
              <a:t>Afgifte</a:t>
            </a:r>
            <a:r>
              <a:rPr lang="fr-BE" sz="1600" b="0" dirty="0"/>
              <a:t> 2010 - 2013  van 11 moi </a:t>
            </a:r>
            <a:r>
              <a:rPr lang="fr-BE" sz="1600" b="0" dirty="0" err="1"/>
              <a:t>naar</a:t>
            </a:r>
            <a:r>
              <a:rPr lang="fr-BE" sz="1600" b="0" dirty="0"/>
              <a:t> 16,1 moi = </a:t>
            </a:r>
            <a:r>
              <a:rPr lang="fr-BE" sz="1600" dirty="0"/>
              <a:t>+46,9%</a:t>
            </a:r>
          </a:p>
          <a:p>
            <a:pPr>
              <a:defRPr/>
            </a:pPr>
            <a:r>
              <a:rPr lang="fr-BE" sz="2000" dirty="0" err="1" smtClean="0"/>
              <a:t>Desalniettemin</a:t>
            </a:r>
            <a:r>
              <a:rPr lang="fr-BE" sz="2000" dirty="0" smtClean="0"/>
              <a:t>: </a:t>
            </a:r>
            <a:r>
              <a:rPr lang="fr-BE" sz="2000" dirty="0" err="1" smtClean="0"/>
              <a:t>juridische</a:t>
            </a:r>
            <a:r>
              <a:rPr lang="fr-BE" sz="2000" dirty="0" smtClean="0"/>
              <a:t> </a:t>
            </a:r>
            <a:r>
              <a:rPr lang="fr-BE" sz="2000" dirty="0" err="1" smtClean="0"/>
              <a:t>verplichting</a:t>
            </a:r>
            <a:r>
              <a:rPr lang="fr-BE" sz="2000" dirty="0" smtClean="0"/>
              <a:t> in </a:t>
            </a:r>
            <a:r>
              <a:rPr lang="fr-BE" sz="2000" dirty="0" err="1" smtClean="0"/>
              <a:t>Visumcode</a:t>
            </a:r>
            <a:r>
              <a:rPr lang="fr-BE" sz="2000" dirty="0" smtClean="0"/>
              <a:t> </a:t>
            </a:r>
            <a:r>
              <a:rPr lang="fr-BE" sz="2000" dirty="0" err="1" smtClean="0"/>
              <a:t>tot</a:t>
            </a:r>
            <a:r>
              <a:rPr lang="fr-BE" sz="2000" dirty="0" smtClean="0"/>
              <a:t> </a:t>
            </a:r>
            <a:r>
              <a:rPr lang="fr-BE" sz="2000" dirty="0" err="1" smtClean="0"/>
              <a:t>evaluatie</a:t>
            </a:r>
            <a:r>
              <a:rPr lang="fr-BE" sz="2000" dirty="0" smtClean="0"/>
              <a:t> 2 </a:t>
            </a:r>
            <a:r>
              <a:rPr lang="fr-BE" sz="2000" dirty="0" err="1" smtClean="0"/>
              <a:t>jaar</a:t>
            </a:r>
            <a:r>
              <a:rPr lang="fr-BE" sz="2000" dirty="0" smtClean="0"/>
              <a:t> na </a:t>
            </a:r>
            <a:r>
              <a:rPr lang="fr-BE" sz="2000" dirty="0" err="1" smtClean="0"/>
              <a:t>inwerkingtreding</a:t>
            </a:r>
            <a:r>
              <a:rPr lang="fr-BE" sz="2000" dirty="0" smtClean="0"/>
              <a:t> van </a:t>
            </a:r>
            <a:r>
              <a:rPr lang="fr-BE" sz="2000" dirty="0" err="1" smtClean="0"/>
              <a:t>alle</a:t>
            </a:r>
            <a:r>
              <a:rPr lang="fr-BE" sz="2000" dirty="0" smtClean="0"/>
              <a:t> </a:t>
            </a:r>
            <a:r>
              <a:rPr lang="fr-BE" sz="2000" dirty="0" err="1" smtClean="0"/>
              <a:t>artikelen</a:t>
            </a:r>
            <a:r>
              <a:rPr lang="fr-BE" sz="2000" dirty="0" smtClean="0"/>
              <a:t> (Art 57(1) </a:t>
            </a:r>
            <a:r>
              <a:rPr lang="fr-BE" sz="2000" dirty="0" err="1" smtClean="0"/>
              <a:t>Visumcode</a:t>
            </a:r>
            <a:r>
              <a:rPr lang="fr-BE" sz="20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065F4-2B7C-4775-BA91-D8133C8EE1D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Het</a:t>
            </a:r>
            <a:r>
              <a:rPr lang="fr-BE" dirty="0" smtClean="0"/>
              <a:t> '</a:t>
            </a:r>
            <a:r>
              <a:rPr lang="fr-BE" dirty="0" err="1" smtClean="0"/>
              <a:t>Visapakket</a:t>
            </a:r>
            <a:r>
              <a:rPr lang="fr-BE" dirty="0" smtClean="0"/>
              <a:t>'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err="1"/>
              <a:t>Eerste</a:t>
            </a:r>
            <a:r>
              <a:rPr lang="fr-BE" sz="2000" dirty="0"/>
              <a:t> </a:t>
            </a:r>
            <a:r>
              <a:rPr lang="fr-BE" sz="2000" dirty="0" err="1"/>
              <a:t>aanzet</a:t>
            </a:r>
            <a:r>
              <a:rPr lang="fr-BE" sz="2000" dirty="0"/>
              <a:t> </a:t>
            </a:r>
            <a:r>
              <a:rPr lang="fr-BE" sz="2000" dirty="0" err="1"/>
              <a:t>tot</a:t>
            </a:r>
            <a:r>
              <a:rPr lang="fr-BE" sz="2000" dirty="0"/>
              <a:t> </a:t>
            </a:r>
            <a:r>
              <a:rPr lang="fr-BE" sz="2000" dirty="0" err="1" smtClean="0"/>
              <a:t>evaluatie</a:t>
            </a:r>
            <a:r>
              <a:rPr lang="fr-BE" sz="2000" dirty="0" smtClean="0"/>
              <a:t>/</a:t>
            </a:r>
            <a:r>
              <a:rPr lang="fr-BE" sz="2000" dirty="0" err="1" smtClean="0"/>
              <a:t>modernisering</a:t>
            </a:r>
            <a:r>
              <a:rPr lang="fr-BE" sz="2000" dirty="0"/>
              <a:t>: </a:t>
            </a:r>
            <a:r>
              <a:rPr lang="fr-BE" sz="2000" dirty="0" err="1"/>
              <a:t>Mededeling</a:t>
            </a:r>
            <a:r>
              <a:rPr lang="fr-BE" sz="2000" dirty="0"/>
              <a:t> van de </a:t>
            </a:r>
            <a:r>
              <a:rPr lang="fr-BE" sz="2000" dirty="0" err="1"/>
              <a:t>Commissie</a:t>
            </a:r>
            <a:r>
              <a:rPr lang="fr-BE" sz="2000" dirty="0"/>
              <a:t> </a:t>
            </a:r>
            <a:r>
              <a:rPr lang="fr-BE" sz="2000" dirty="0" err="1"/>
              <a:t>aan</a:t>
            </a:r>
            <a:r>
              <a:rPr lang="fr-BE" sz="2000" dirty="0"/>
              <a:t> </a:t>
            </a:r>
            <a:r>
              <a:rPr lang="fr-BE" sz="2000" dirty="0" err="1"/>
              <a:t>het</a:t>
            </a:r>
            <a:r>
              <a:rPr lang="fr-BE" sz="2000" dirty="0"/>
              <a:t> EP en de </a:t>
            </a:r>
            <a:r>
              <a:rPr lang="fr-BE" sz="2000" dirty="0" err="1"/>
              <a:t>Raad</a:t>
            </a:r>
            <a:r>
              <a:rPr lang="fr-BE" sz="2000" dirty="0"/>
              <a:t> (COM(2012)649 van 7.11.2012)</a:t>
            </a:r>
          </a:p>
          <a:p>
            <a:pPr marL="457200" lvl="1" indent="0" algn="ctr">
              <a:buNone/>
            </a:pPr>
            <a:r>
              <a:rPr lang="fr-BE" sz="1600" b="0" dirty="0"/>
              <a:t>'</a:t>
            </a:r>
            <a:r>
              <a:rPr lang="fr-BE" sz="1600" b="0" i="1" dirty="0" err="1"/>
              <a:t>Uitvoering</a:t>
            </a:r>
            <a:r>
              <a:rPr lang="fr-BE" sz="1600" b="0" i="1" dirty="0"/>
              <a:t> en </a:t>
            </a:r>
            <a:r>
              <a:rPr lang="fr-BE" sz="1600" b="0" i="1" dirty="0" err="1"/>
              <a:t>ontwikkeling</a:t>
            </a:r>
            <a:r>
              <a:rPr lang="fr-BE" sz="1600" b="0" i="1" dirty="0"/>
              <a:t> van </a:t>
            </a:r>
            <a:r>
              <a:rPr lang="fr-BE" sz="1600" b="0" i="1" dirty="0" err="1"/>
              <a:t>het</a:t>
            </a:r>
            <a:r>
              <a:rPr lang="fr-BE" sz="1600" b="0" i="1" dirty="0"/>
              <a:t> </a:t>
            </a:r>
            <a:r>
              <a:rPr lang="fr-BE" sz="1600" b="0" i="1" dirty="0" err="1"/>
              <a:t>gemeenschappelijk</a:t>
            </a:r>
            <a:r>
              <a:rPr lang="fr-BE" sz="1600" b="0" i="1" dirty="0"/>
              <a:t> </a:t>
            </a:r>
            <a:r>
              <a:rPr lang="fr-BE" sz="1600" b="0" i="1" dirty="0" err="1"/>
              <a:t>visumbeleid</a:t>
            </a:r>
            <a:r>
              <a:rPr lang="fr-BE" sz="1600" b="0" i="1" dirty="0"/>
              <a:t> </a:t>
            </a:r>
            <a:r>
              <a:rPr lang="fr-BE" sz="1600" b="0" i="1" dirty="0" err="1"/>
              <a:t>voor</a:t>
            </a:r>
            <a:r>
              <a:rPr lang="fr-BE" sz="1600" b="0" i="1" dirty="0"/>
              <a:t> </a:t>
            </a:r>
            <a:r>
              <a:rPr lang="fr-BE" sz="1600" b="0" i="1" dirty="0" err="1"/>
              <a:t>snellere</a:t>
            </a:r>
            <a:r>
              <a:rPr lang="fr-BE" sz="1600" b="0" i="1" dirty="0"/>
              <a:t> </a:t>
            </a:r>
            <a:r>
              <a:rPr lang="fr-BE" sz="1600" b="0" i="1" dirty="0" err="1"/>
              <a:t>groei</a:t>
            </a:r>
            <a:r>
              <a:rPr lang="fr-BE" sz="1600" b="0" i="1" dirty="0"/>
              <a:t> in de EU</a:t>
            </a:r>
            <a:endParaRPr lang="fr-BE" sz="1600" b="0" dirty="0"/>
          </a:p>
          <a:p>
            <a:r>
              <a:rPr lang="fr-BE" sz="2000" dirty="0" err="1" smtClean="0"/>
              <a:t>Nieuwe</a:t>
            </a:r>
            <a:r>
              <a:rPr lang="fr-BE" sz="2000" dirty="0" smtClean="0"/>
              <a:t> </a:t>
            </a:r>
            <a:r>
              <a:rPr lang="fr-BE" sz="2000" dirty="0" err="1" smtClean="0"/>
              <a:t>doelstelling</a:t>
            </a:r>
            <a:r>
              <a:rPr lang="fr-BE" sz="2000" dirty="0" smtClean="0"/>
              <a:t> van </a:t>
            </a:r>
            <a:r>
              <a:rPr lang="fr-BE" sz="2000" dirty="0" err="1" smtClean="0"/>
              <a:t>visumbeleid</a:t>
            </a:r>
            <a:r>
              <a:rPr lang="fr-BE" sz="2000" dirty="0" smtClean="0"/>
              <a:t>: </a:t>
            </a:r>
            <a:r>
              <a:rPr lang="fr-BE" sz="2000" dirty="0" err="1" smtClean="0"/>
              <a:t>hoe</a:t>
            </a:r>
            <a:r>
              <a:rPr lang="fr-BE" sz="2000" dirty="0" smtClean="0"/>
              <a:t> kan </a:t>
            </a:r>
            <a:r>
              <a:rPr lang="fr-BE" sz="2000" dirty="0" err="1" smtClean="0"/>
              <a:t>visumbeleid</a:t>
            </a:r>
            <a:r>
              <a:rPr lang="fr-BE" sz="2000" dirty="0" smtClean="0"/>
              <a:t> </a:t>
            </a:r>
            <a:r>
              <a:rPr lang="fr-BE" sz="2000" dirty="0" err="1" smtClean="0"/>
              <a:t>beter</a:t>
            </a:r>
            <a:r>
              <a:rPr lang="fr-BE" sz="2000" dirty="0" smtClean="0"/>
              <a:t> </a:t>
            </a:r>
            <a:r>
              <a:rPr lang="fr-BE" sz="2000" dirty="0" err="1" smtClean="0"/>
              <a:t>worden</a:t>
            </a:r>
            <a:r>
              <a:rPr lang="fr-BE" sz="2000" dirty="0" smtClean="0"/>
              <a:t> </a:t>
            </a:r>
            <a:r>
              <a:rPr lang="fr-BE" sz="2000" dirty="0" err="1" smtClean="0"/>
              <a:t>afgestemd</a:t>
            </a:r>
            <a:r>
              <a:rPr lang="fr-BE" sz="2000" dirty="0" smtClean="0"/>
              <a:t> op </a:t>
            </a:r>
            <a:r>
              <a:rPr lang="fr-BE" sz="2000" dirty="0" err="1" smtClean="0"/>
              <a:t>groeidoelstellingen</a:t>
            </a:r>
            <a:r>
              <a:rPr lang="fr-BE" sz="2000" dirty="0" smtClean="0"/>
              <a:t> van de Europa 2020 </a:t>
            </a:r>
            <a:r>
              <a:rPr lang="fr-BE" sz="2000" dirty="0" err="1" smtClean="0"/>
              <a:t>strategie</a:t>
            </a:r>
            <a:r>
              <a:rPr lang="fr-BE" sz="2000" dirty="0" smtClean="0"/>
              <a:t> </a:t>
            </a:r>
            <a:r>
              <a:rPr lang="fr-BE" sz="2000" dirty="0" smtClean="0">
                <a:latin typeface="Calibri"/>
                <a:cs typeface="Calibri"/>
              </a:rPr>
              <a:t>→</a:t>
            </a:r>
            <a:endParaRPr lang="fr-BE" sz="2000" dirty="0" smtClean="0"/>
          </a:p>
          <a:p>
            <a:r>
              <a:rPr lang="fr-BE" sz="2000" dirty="0" err="1"/>
              <a:t>e</a:t>
            </a:r>
            <a:r>
              <a:rPr lang="fr-BE" sz="2000" dirty="0" err="1" smtClean="0"/>
              <a:t>en</a:t>
            </a:r>
            <a:r>
              <a:rPr lang="fr-BE" sz="2000" dirty="0" smtClean="0"/>
              <a:t> '</a:t>
            </a:r>
            <a:r>
              <a:rPr lang="fr-BE" sz="2000" dirty="0" err="1" smtClean="0"/>
              <a:t>slimmer</a:t>
            </a:r>
            <a:r>
              <a:rPr lang="fr-BE" sz="2000" dirty="0" smtClean="0"/>
              <a:t> </a:t>
            </a:r>
            <a:r>
              <a:rPr lang="fr-BE" sz="2000" dirty="0" err="1" smtClean="0"/>
              <a:t>visumbeleid</a:t>
            </a:r>
            <a:r>
              <a:rPr lang="fr-BE" sz="2000" dirty="0" smtClean="0"/>
              <a:t>' </a:t>
            </a:r>
            <a:r>
              <a:rPr lang="fr-BE" sz="2000" dirty="0" err="1" smtClean="0"/>
              <a:t>dat</a:t>
            </a:r>
            <a:r>
              <a:rPr lang="fr-BE" sz="2000" dirty="0" smtClean="0"/>
              <a:t> </a:t>
            </a:r>
            <a:r>
              <a:rPr lang="fr-BE" sz="2000" dirty="0" err="1" smtClean="0"/>
              <a:t>legaal</a:t>
            </a:r>
            <a:r>
              <a:rPr lang="fr-BE" sz="2000" dirty="0" smtClean="0"/>
              <a:t> </a:t>
            </a:r>
            <a:r>
              <a:rPr lang="fr-BE" sz="2000" dirty="0" err="1" smtClean="0"/>
              <a:t>reizen</a:t>
            </a:r>
            <a:r>
              <a:rPr lang="fr-BE" sz="2000" dirty="0" smtClean="0"/>
              <a:t> </a:t>
            </a:r>
            <a:r>
              <a:rPr lang="fr-BE" sz="2000" dirty="0" err="1" smtClean="0"/>
              <a:t>bevordert</a:t>
            </a:r>
            <a:r>
              <a:rPr lang="fr-BE" sz="2000" dirty="0" smtClean="0"/>
              <a:t> (</a:t>
            </a:r>
            <a:r>
              <a:rPr lang="fr-BE" sz="2000" dirty="0" err="1" smtClean="0"/>
              <a:t>m.n</a:t>
            </a:r>
            <a:r>
              <a:rPr lang="fr-BE" sz="2000" dirty="0" smtClean="0"/>
              <a:t>. </a:t>
            </a:r>
            <a:r>
              <a:rPr lang="fr-BE" sz="2000" dirty="0" err="1" smtClean="0"/>
              <a:t>voor</a:t>
            </a:r>
            <a:r>
              <a:rPr lang="fr-BE" sz="2000" dirty="0" smtClean="0"/>
              <a:t> </a:t>
            </a:r>
            <a:r>
              <a:rPr lang="fr-BE" sz="2000" dirty="0" err="1" smtClean="0"/>
              <a:t>toeristen</a:t>
            </a:r>
            <a:r>
              <a:rPr lang="fr-BE" sz="2000" dirty="0" smtClean="0"/>
              <a:t>) </a:t>
            </a:r>
            <a:r>
              <a:rPr lang="fr-BE" sz="2000" dirty="0" err="1" smtClean="0"/>
              <a:t>terwijl</a:t>
            </a:r>
            <a:r>
              <a:rPr lang="fr-BE" sz="2000" dirty="0" smtClean="0"/>
              <a:t> </a:t>
            </a:r>
            <a:r>
              <a:rPr lang="fr-BE" sz="2000" dirty="0" err="1" smtClean="0"/>
              <a:t>veiligheid</a:t>
            </a:r>
            <a:r>
              <a:rPr lang="fr-BE" sz="2000" dirty="0" smtClean="0"/>
              <a:t> van </a:t>
            </a:r>
            <a:r>
              <a:rPr lang="fr-BE" sz="2000" dirty="0" err="1" smtClean="0"/>
              <a:t>buitengrenzen</a:t>
            </a:r>
            <a:r>
              <a:rPr lang="fr-BE" sz="2000" dirty="0" smtClean="0"/>
              <a:t> </a:t>
            </a:r>
            <a:r>
              <a:rPr lang="fr-BE" sz="2000" dirty="0" err="1" smtClean="0"/>
              <a:t>gegarandeerd</a:t>
            </a:r>
            <a:r>
              <a:rPr lang="fr-BE" sz="2000" dirty="0" smtClean="0"/>
              <a:t> </a:t>
            </a:r>
            <a:r>
              <a:rPr lang="fr-BE" sz="2000" dirty="0" err="1" smtClean="0"/>
              <a:t>blijft</a:t>
            </a:r>
            <a:r>
              <a:rPr lang="fr-BE" sz="2000" dirty="0" smtClean="0"/>
              <a:t>  </a:t>
            </a:r>
          </a:p>
          <a:p>
            <a:pPr marL="457200" lvl="1" indent="0">
              <a:buNone/>
            </a:pPr>
            <a:endParaRPr lang="en-GB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0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/>
              <a:t>Het</a:t>
            </a:r>
            <a:r>
              <a:rPr lang="fr-BE" dirty="0"/>
              <a:t> '</a:t>
            </a:r>
            <a:r>
              <a:rPr lang="fr-BE" dirty="0" err="1"/>
              <a:t>Visapakket</a:t>
            </a:r>
            <a:r>
              <a:rPr lang="fr-BE" dirty="0"/>
              <a:t>'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/>
              <a:t>Op 1 </a:t>
            </a:r>
            <a:r>
              <a:rPr lang="fr-BE" sz="2000" dirty="0" err="1"/>
              <a:t>april</a:t>
            </a:r>
            <a:r>
              <a:rPr lang="fr-BE" sz="2000" dirty="0"/>
              <a:t> </a:t>
            </a:r>
            <a:r>
              <a:rPr lang="fr-BE" sz="2000" dirty="0" smtClean="0"/>
              <a:t>2014 </a:t>
            </a:r>
            <a:r>
              <a:rPr lang="fr-BE" sz="2000" dirty="0" err="1"/>
              <a:t>neemt</a:t>
            </a:r>
            <a:r>
              <a:rPr lang="fr-BE" sz="2000" dirty="0"/>
              <a:t> de </a:t>
            </a:r>
            <a:r>
              <a:rPr lang="fr-BE" sz="2000" dirty="0" err="1"/>
              <a:t>Commissie</a:t>
            </a:r>
            <a:r>
              <a:rPr lang="fr-BE" sz="2000" dirty="0"/>
              <a:t> </a:t>
            </a:r>
            <a:r>
              <a:rPr lang="fr-BE" sz="2000" dirty="0" err="1"/>
              <a:t>het</a:t>
            </a:r>
            <a:r>
              <a:rPr lang="fr-BE" sz="2000" dirty="0"/>
              <a:t> </a:t>
            </a:r>
            <a:r>
              <a:rPr lang="fr-BE" sz="2000" dirty="0" err="1"/>
              <a:t>zogenoemde</a:t>
            </a:r>
            <a:r>
              <a:rPr lang="fr-BE" sz="2000" dirty="0"/>
              <a:t> </a:t>
            </a:r>
            <a:r>
              <a:rPr lang="fr-BE" sz="2000" dirty="0" err="1"/>
              <a:t>visapakket</a:t>
            </a:r>
            <a:r>
              <a:rPr lang="fr-BE" sz="2000" dirty="0"/>
              <a:t> </a:t>
            </a:r>
            <a:r>
              <a:rPr lang="fr-BE" sz="2000" dirty="0" err="1"/>
              <a:t>aan</a:t>
            </a:r>
            <a:r>
              <a:rPr lang="fr-BE" sz="2000" dirty="0"/>
              <a:t>, </a:t>
            </a:r>
            <a:r>
              <a:rPr lang="fr-BE" sz="2000" dirty="0" err="1" smtClean="0"/>
              <a:t>bestaande</a:t>
            </a:r>
            <a:r>
              <a:rPr lang="fr-BE" sz="2000" dirty="0" smtClean="0"/>
              <a:t> </a:t>
            </a:r>
            <a:r>
              <a:rPr lang="fr-BE" sz="2000" dirty="0" err="1" smtClean="0"/>
              <a:t>o.a</a:t>
            </a:r>
            <a:r>
              <a:rPr lang="fr-BE" sz="2000" dirty="0" smtClean="0"/>
              <a:t>. </a:t>
            </a:r>
            <a:r>
              <a:rPr lang="fr-BE" sz="2000" dirty="0" err="1"/>
              <a:t>uit</a:t>
            </a:r>
            <a:r>
              <a:rPr lang="fr-BE" sz="2000" dirty="0"/>
              <a:t>:</a:t>
            </a:r>
          </a:p>
          <a:p>
            <a:endParaRPr lang="fr-BE" sz="2000" dirty="0"/>
          </a:p>
          <a:p>
            <a:pPr lvl="1">
              <a:buFontTx/>
              <a:buChar char="-"/>
            </a:pPr>
            <a:r>
              <a:rPr lang="fr-BE" sz="1600" b="0" dirty="0" err="1"/>
              <a:t>Verslag</a:t>
            </a:r>
            <a:r>
              <a:rPr lang="fr-BE" sz="1600" b="0" dirty="0"/>
              <a:t> van de </a:t>
            </a:r>
            <a:r>
              <a:rPr lang="fr-BE" sz="1600" b="0" dirty="0" err="1"/>
              <a:t>Commissie</a:t>
            </a:r>
            <a:r>
              <a:rPr lang="fr-BE" sz="1600" b="0" dirty="0"/>
              <a:t> </a:t>
            </a:r>
            <a:r>
              <a:rPr lang="fr-BE" sz="1600" b="0" dirty="0" err="1"/>
              <a:t>aan</a:t>
            </a:r>
            <a:r>
              <a:rPr lang="fr-BE" sz="1600" b="0" dirty="0"/>
              <a:t> </a:t>
            </a:r>
            <a:r>
              <a:rPr lang="fr-BE" sz="1600" b="0" dirty="0" err="1"/>
              <a:t>het</a:t>
            </a:r>
            <a:r>
              <a:rPr lang="fr-BE" sz="1600" b="0" dirty="0"/>
              <a:t> EP en de </a:t>
            </a:r>
            <a:r>
              <a:rPr lang="fr-BE" sz="1600" b="0" dirty="0" err="1"/>
              <a:t>Raad</a:t>
            </a:r>
            <a:r>
              <a:rPr lang="fr-BE" sz="1600" b="0" dirty="0"/>
              <a:t> (de </a:t>
            </a:r>
            <a:r>
              <a:rPr lang="fr-BE" sz="1600" b="0" dirty="0" err="1"/>
              <a:t>evaluatie</a:t>
            </a:r>
            <a:r>
              <a:rPr lang="fr-BE" sz="1600" b="0" dirty="0"/>
              <a:t>)</a:t>
            </a:r>
          </a:p>
          <a:p>
            <a:pPr lvl="1">
              <a:buFontTx/>
              <a:buChar char="-"/>
            </a:pPr>
            <a:r>
              <a:rPr lang="fr-BE" sz="1600" b="0" dirty="0" err="1"/>
              <a:t>Wetgevend</a:t>
            </a:r>
            <a:r>
              <a:rPr lang="fr-BE" sz="1600" b="0" dirty="0"/>
              <a:t> </a:t>
            </a:r>
            <a:r>
              <a:rPr lang="fr-BE" sz="1600" b="0" dirty="0" err="1"/>
              <a:t>voorstel</a:t>
            </a:r>
            <a:r>
              <a:rPr lang="fr-BE" sz="1600" b="0" dirty="0"/>
              <a:t> </a:t>
            </a:r>
            <a:r>
              <a:rPr lang="fr-BE" sz="1600" b="0" dirty="0" err="1"/>
              <a:t>tot</a:t>
            </a:r>
            <a:r>
              <a:rPr lang="fr-BE" sz="1600" b="0" dirty="0"/>
              <a:t> </a:t>
            </a:r>
            <a:r>
              <a:rPr lang="fr-BE" sz="1600" b="0" dirty="0" err="1"/>
              <a:t>herschikking</a:t>
            </a:r>
            <a:r>
              <a:rPr lang="fr-BE" sz="1600" b="0" dirty="0"/>
              <a:t> van de </a:t>
            </a:r>
            <a:r>
              <a:rPr lang="fr-BE" sz="1600" b="0" dirty="0" err="1"/>
              <a:t>Visumcode</a:t>
            </a:r>
            <a:endParaRPr lang="fr-BE" sz="1600" b="0" dirty="0"/>
          </a:p>
          <a:p>
            <a:pPr lvl="1">
              <a:buFontTx/>
              <a:buChar char="-"/>
            </a:pPr>
            <a:r>
              <a:rPr lang="fr-BE" sz="1600" b="0" dirty="0" err="1"/>
              <a:t>Wetgevend</a:t>
            </a:r>
            <a:r>
              <a:rPr lang="fr-BE" sz="1600" b="0" dirty="0"/>
              <a:t> </a:t>
            </a:r>
            <a:r>
              <a:rPr lang="fr-BE" sz="1600" b="0" dirty="0" err="1"/>
              <a:t>voorstel</a:t>
            </a:r>
            <a:r>
              <a:rPr lang="fr-BE" sz="1600" b="0" dirty="0"/>
              <a:t> </a:t>
            </a:r>
            <a:r>
              <a:rPr lang="fr-BE" sz="1600" b="0" dirty="0" err="1"/>
              <a:t>tot</a:t>
            </a:r>
            <a:r>
              <a:rPr lang="fr-BE" sz="1600" b="0" dirty="0"/>
              <a:t> </a:t>
            </a:r>
            <a:r>
              <a:rPr lang="fr-BE" sz="1600" b="0" dirty="0" err="1"/>
              <a:t>vaststelling</a:t>
            </a:r>
            <a:r>
              <a:rPr lang="fr-BE" sz="1600" b="0" dirty="0"/>
              <a:t> van </a:t>
            </a:r>
            <a:r>
              <a:rPr lang="fr-BE" sz="1600" b="0" dirty="0" err="1"/>
              <a:t>een</a:t>
            </a:r>
            <a:r>
              <a:rPr lang="fr-BE" sz="1600" b="0" dirty="0"/>
              <a:t> </a:t>
            </a:r>
            <a:r>
              <a:rPr lang="fr-BE" sz="1600" b="0" dirty="0" err="1" smtClean="0"/>
              <a:t>rondreisvisum</a:t>
            </a:r>
            <a:endParaRPr lang="fr-BE" sz="1600" b="0" dirty="0" smtClean="0"/>
          </a:p>
          <a:p>
            <a:pPr marL="457200" lvl="1" indent="0">
              <a:buNone/>
            </a:pPr>
            <a:endParaRPr lang="fr-BE" sz="1600" b="0" dirty="0"/>
          </a:p>
          <a:p>
            <a:r>
              <a:rPr lang="fr-BE" sz="2000" dirty="0" err="1" smtClean="0"/>
              <a:t>Een</a:t>
            </a:r>
            <a:r>
              <a:rPr lang="fr-BE" sz="2000" dirty="0" smtClean="0"/>
              <a:t> en </a:t>
            </a:r>
            <a:r>
              <a:rPr lang="fr-BE" sz="2000" dirty="0" err="1" smtClean="0"/>
              <a:t>ander</a:t>
            </a:r>
            <a:r>
              <a:rPr lang="fr-BE" sz="2000" dirty="0" smtClean="0"/>
              <a:t> </a:t>
            </a:r>
            <a:r>
              <a:rPr lang="fr-BE" sz="2000" dirty="0" err="1" smtClean="0"/>
              <a:t>is</a:t>
            </a:r>
            <a:r>
              <a:rPr lang="fr-BE" sz="2000" dirty="0" smtClean="0"/>
              <a:t> </a:t>
            </a:r>
            <a:r>
              <a:rPr lang="fr-BE" sz="2000" dirty="0" err="1" smtClean="0"/>
              <a:t>onderbouwd</a:t>
            </a:r>
            <a:r>
              <a:rPr lang="fr-BE" sz="2000" dirty="0" smtClean="0"/>
              <a:t> </a:t>
            </a:r>
            <a:r>
              <a:rPr lang="fr-BE" sz="2000" dirty="0" err="1" smtClean="0"/>
              <a:t>door</a:t>
            </a:r>
            <a:r>
              <a:rPr lang="fr-BE" sz="2000" dirty="0" smtClean="0"/>
              <a:t> </a:t>
            </a:r>
            <a:r>
              <a:rPr lang="fr-BE" sz="2000" dirty="0" err="1" smtClean="0"/>
              <a:t>een</a:t>
            </a:r>
            <a:r>
              <a:rPr lang="fr-BE" sz="2000" dirty="0" smtClean="0"/>
              <a:t> 'impact </a:t>
            </a:r>
            <a:r>
              <a:rPr lang="fr-BE" sz="2000" dirty="0" err="1" smtClean="0"/>
              <a:t>assessment</a:t>
            </a:r>
            <a:r>
              <a:rPr lang="fr-BE" sz="2000" dirty="0" smtClean="0"/>
              <a:t>' (</a:t>
            </a:r>
            <a:r>
              <a:rPr lang="fr-BE" sz="2000" dirty="0" err="1" smtClean="0"/>
              <a:t>effectbeoordeling</a:t>
            </a:r>
            <a:r>
              <a:rPr lang="fr-BE" sz="2000" dirty="0" smtClean="0"/>
              <a:t>) en </a:t>
            </a:r>
            <a:r>
              <a:rPr lang="fr-BE" sz="2000" dirty="0" err="1" smtClean="0"/>
              <a:t>een</a:t>
            </a:r>
            <a:r>
              <a:rPr lang="fr-BE" sz="2000" dirty="0" smtClean="0"/>
              <a:t> (</a:t>
            </a:r>
            <a:r>
              <a:rPr lang="fr-BE" sz="2000" dirty="0" err="1" smtClean="0"/>
              <a:t>technisch</a:t>
            </a:r>
            <a:r>
              <a:rPr lang="fr-BE" sz="2000" dirty="0" smtClean="0"/>
              <a:t>) </a:t>
            </a:r>
            <a:r>
              <a:rPr lang="fr-BE" sz="2000" dirty="0" err="1" smtClean="0"/>
              <a:t>werkdocument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diensten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Commissie</a:t>
            </a:r>
            <a:r>
              <a:rPr lang="fr-BE" sz="2000" dirty="0" smtClean="0"/>
              <a:t>. </a:t>
            </a:r>
          </a:p>
          <a:p>
            <a:r>
              <a:rPr lang="fr-BE" sz="2000" dirty="0" err="1" smtClean="0"/>
              <a:t>Publieke</a:t>
            </a:r>
            <a:r>
              <a:rPr lang="fr-BE" sz="2000" dirty="0" smtClean="0"/>
              <a:t> </a:t>
            </a:r>
            <a:r>
              <a:rPr lang="fr-BE" sz="2000" dirty="0" err="1" smtClean="0"/>
              <a:t>consultatie</a:t>
            </a:r>
            <a:r>
              <a:rPr lang="fr-BE" sz="2000" dirty="0" smtClean="0"/>
              <a:t> </a:t>
            </a:r>
            <a:r>
              <a:rPr lang="fr-BE" sz="2000" dirty="0" err="1" smtClean="0"/>
              <a:t>heeft</a:t>
            </a:r>
            <a:r>
              <a:rPr lang="fr-BE" sz="2000" dirty="0" smtClean="0"/>
              <a:t> </a:t>
            </a:r>
            <a:r>
              <a:rPr lang="fr-BE" sz="2000" dirty="0" err="1" smtClean="0"/>
              <a:t>ook</a:t>
            </a:r>
            <a:r>
              <a:rPr lang="fr-BE" sz="2000" dirty="0" smtClean="0"/>
              <a:t> </a:t>
            </a:r>
            <a:r>
              <a:rPr lang="fr-BE" sz="2000" dirty="0" err="1" smtClean="0"/>
              <a:t>plaats</a:t>
            </a:r>
            <a:r>
              <a:rPr lang="fr-BE" sz="2000" dirty="0" smtClean="0"/>
              <a:t> </a:t>
            </a:r>
            <a:r>
              <a:rPr lang="fr-BE" sz="2000" dirty="0" err="1" smtClean="0"/>
              <a:t>gevonden</a:t>
            </a:r>
            <a:r>
              <a:rPr lang="fr-BE" sz="2000" dirty="0" smtClean="0"/>
              <a:t>.  </a:t>
            </a:r>
          </a:p>
          <a:p>
            <a:pPr lvl="1">
              <a:buFontTx/>
              <a:buChar char="-"/>
            </a:pPr>
            <a:endParaRPr lang="fr-BE" sz="1600" b="0" dirty="0" smtClean="0"/>
          </a:p>
          <a:p>
            <a:pPr marL="457200" lvl="1" indent="0">
              <a:buNone/>
            </a:pPr>
            <a:r>
              <a:rPr lang="fr-BE" sz="1600" b="0" dirty="0" smtClean="0"/>
              <a:t>  </a:t>
            </a:r>
            <a:endParaRPr lang="fr-BE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3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Het</a:t>
            </a:r>
            <a:r>
              <a:rPr lang="fr-BE" dirty="0" smtClean="0"/>
              <a:t> '</a:t>
            </a:r>
            <a:r>
              <a:rPr lang="fr-BE" dirty="0" err="1" smtClean="0"/>
              <a:t>Visapakket</a:t>
            </a:r>
            <a:r>
              <a:rPr lang="fr-BE" dirty="0" smtClean="0"/>
              <a:t>'</a:t>
            </a:r>
            <a:br>
              <a:rPr lang="fr-BE" dirty="0" smtClean="0"/>
            </a:br>
            <a:r>
              <a:rPr lang="fr-BE" sz="1800" b="0" i="1" dirty="0" err="1" smtClean="0"/>
              <a:t>Het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verslag</a:t>
            </a:r>
            <a:r>
              <a:rPr lang="fr-BE" sz="1800" b="0" i="1" dirty="0" smtClean="0"/>
              <a:t> van de </a:t>
            </a:r>
            <a:r>
              <a:rPr lang="fr-BE" sz="1800" b="0" i="1" dirty="0" err="1" smtClean="0"/>
              <a:t>Commissie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aan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het</a:t>
            </a:r>
            <a:r>
              <a:rPr lang="fr-BE" sz="1800" b="0" i="1" dirty="0" smtClean="0"/>
              <a:t> EP en de </a:t>
            </a:r>
            <a:r>
              <a:rPr lang="fr-BE" sz="1800" b="0" i="1" dirty="0" err="1" smtClean="0"/>
              <a:t>Raad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/>
              <a:t>De </a:t>
            </a:r>
            <a:r>
              <a:rPr lang="fr-BE" sz="2000" dirty="0" err="1" smtClean="0"/>
              <a:t>feitelijke</a:t>
            </a:r>
            <a:r>
              <a:rPr lang="fr-BE" sz="2000" dirty="0" smtClean="0"/>
              <a:t> </a:t>
            </a:r>
            <a:r>
              <a:rPr lang="fr-BE" sz="2000" dirty="0" err="1" smtClean="0"/>
              <a:t>evaluatie</a:t>
            </a:r>
            <a:r>
              <a:rPr lang="fr-BE" sz="2000" dirty="0" smtClean="0"/>
              <a:t> van 3 </a:t>
            </a:r>
            <a:r>
              <a:rPr lang="fr-BE" sz="2000" dirty="0" err="1" smtClean="0"/>
              <a:t>jaar</a:t>
            </a:r>
            <a:r>
              <a:rPr lang="fr-BE" sz="2000" dirty="0" smtClean="0"/>
              <a:t> </a:t>
            </a:r>
            <a:r>
              <a:rPr lang="fr-BE" sz="2000" dirty="0" err="1" smtClean="0"/>
              <a:t>tenuitvoeringlegging</a:t>
            </a:r>
            <a:r>
              <a:rPr lang="fr-BE" sz="2000" dirty="0" smtClean="0"/>
              <a:t> van de </a:t>
            </a:r>
            <a:r>
              <a:rPr lang="fr-BE" sz="2000" dirty="0" err="1" smtClean="0"/>
              <a:t>Visumcode</a:t>
            </a:r>
            <a:r>
              <a:rPr lang="fr-BE" sz="2000" dirty="0" smtClean="0"/>
              <a:t>. </a:t>
            </a:r>
            <a:r>
              <a:rPr lang="fr-BE" sz="2000" dirty="0" err="1" smtClean="0"/>
              <a:t>Belangrijkste</a:t>
            </a:r>
            <a:r>
              <a:rPr lang="fr-BE" sz="2000" dirty="0" smtClean="0"/>
              <a:t> </a:t>
            </a:r>
            <a:r>
              <a:rPr lang="fr-BE" sz="2000" dirty="0" err="1" smtClean="0"/>
              <a:t>conclusies</a:t>
            </a:r>
            <a:r>
              <a:rPr lang="fr-BE" sz="2000" dirty="0" smtClean="0"/>
              <a:t>:</a:t>
            </a:r>
          </a:p>
          <a:p>
            <a:r>
              <a:rPr lang="fr-BE" sz="2000" dirty="0" smtClean="0"/>
              <a:t>In </a:t>
            </a:r>
            <a:r>
              <a:rPr lang="fr-BE" sz="2000" dirty="0" err="1" smtClean="0"/>
              <a:t>het</a:t>
            </a:r>
            <a:r>
              <a:rPr lang="fr-BE" sz="2000" dirty="0" smtClean="0"/>
              <a:t> </a:t>
            </a:r>
            <a:r>
              <a:rPr lang="fr-BE" sz="2000" dirty="0" err="1" smtClean="0"/>
              <a:t>algemeen</a:t>
            </a:r>
            <a:r>
              <a:rPr lang="fr-BE" sz="2000" dirty="0" smtClean="0"/>
              <a:t> </a:t>
            </a:r>
            <a:r>
              <a:rPr lang="fr-BE" sz="2000" dirty="0" err="1" smtClean="0"/>
              <a:t>zijn</a:t>
            </a:r>
            <a:r>
              <a:rPr lang="fr-BE" sz="2000" dirty="0" smtClean="0"/>
              <a:t> de </a:t>
            </a:r>
            <a:r>
              <a:rPr lang="fr-BE" sz="2000" dirty="0" err="1" smtClean="0"/>
              <a:t>doelstellingen</a:t>
            </a:r>
            <a:r>
              <a:rPr lang="fr-BE" sz="2000" dirty="0" smtClean="0"/>
              <a:t> </a:t>
            </a:r>
            <a:r>
              <a:rPr lang="fr-BE" sz="2000" dirty="0" err="1" smtClean="0"/>
              <a:t>Visumcode</a:t>
            </a:r>
            <a:r>
              <a:rPr lang="fr-BE" sz="2000" dirty="0" smtClean="0"/>
              <a:t> </a:t>
            </a:r>
            <a:r>
              <a:rPr lang="fr-BE" sz="2000" dirty="0" err="1" smtClean="0"/>
              <a:t>gehaald</a:t>
            </a:r>
            <a:r>
              <a:rPr lang="fr-BE" sz="2000" dirty="0" smtClean="0"/>
              <a:t> maar: </a:t>
            </a:r>
          </a:p>
          <a:p>
            <a:pPr marL="0" indent="0">
              <a:buNone/>
            </a:pPr>
            <a:r>
              <a:rPr lang="fr-BE" sz="2000" dirty="0"/>
              <a:t>	</a:t>
            </a:r>
            <a:r>
              <a:rPr lang="fr-BE" sz="1600" dirty="0" smtClean="0"/>
              <a:t>- </a:t>
            </a:r>
            <a:r>
              <a:rPr lang="fr-BE" sz="1600" dirty="0" err="1" smtClean="0"/>
              <a:t>procedures</a:t>
            </a:r>
            <a:r>
              <a:rPr lang="fr-BE" sz="1600" dirty="0" smtClean="0"/>
              <a:t> </a:t>
            </a:r>
            <a:r>
              <a:rPr lang="fr-BE" sz="1600" dirty="0" err="1" smtClean="0"/>
              <a:t>zijn</a:t>
            </a:r>
            <a:r>
              <a:rPr lang="fr-BE" sz="1600" dirty="0" smtClean="0"/>
              <a:t> </a:t>
            </a:r>
            <a:r>
              <a:rPr lang="fr-BE" sz="1600" dirty="0" err="1" smtClean="0"/>
              <a:t>lang</a:t>
            </a:r>
            <a:r>
              <a:rPr lang="fr-BE" sz="1600" dirty="0" smtClean="0"/>
              <a:t>, </a:t>
            </a:r>
            <a:r>
              <a:rPr lang="fr-BE" sz="1600" dirty="0" err="1" smtClean="0"/>
              <a:t>kostbaar</a:t>
            </a:r>
            <a:r>
              <a:rPr lang="fr-BE" sz="1600" dirty="0" smtClean="0"/>
              <a:t> en </a:t>
            </a:r>
            <a:r>
              <a:rPr lang="fr-BE" sz="1600" dirty="0" err="1" smtClean="0"/>
              <a:t>omslachtig</a:t>
            </a:r>
            <a:r>
              <a:rPr lang="fr-BE" sz="1600" dirty="0" smtClean="0"/>
              <a:t>,</a:t>
            </a:r>
          </a:p>
          <a:p>
            <a:pPr marL="0" indent="0">
              <a:buNone/>
            </a:pPr>
            <a:r>
              <a:rPr lang="fr-BE" sz="1600" dirty="0"/>
              <a:t>	</a:t>
            </a:r>
            <a:r>
              <a:rPr lang="fr-BE" sz="1600" dirty="0" smtClean="0"/>
              <a:t>- </a:t>
            </a:r>
            <a:r>
              <a:rPr lang="fr-BE" sz="1600" dirty="0" err="1"/>
              <a:t>tenuitvoeringlegging</a:t>
            </a:r>
            <a:r>
              <a:rPr lang="fr-BE" sz="1600" dirty="0"/>
              <a:t> op </a:t>
            </a:r>
            <a:r>
              <a:rPr lang="fr-BE" sz="1600" dirty="0" err="1"/>
              <a:t>lokaal</a:t>
            </a:r>
            <a:r>
              <a:rPr lang="fr-BE" sz="1600" dirty="0"/>
              <a:t> niveau kan </a:t>
            </a:r>
            <a:r>
              <a:rPr lang="fr-BE" sz="1600" dirty="0" err="1" smtClean="0"/>
              <a:t>beter</a:t>
            </a:r>
            <a:r>
              <a:rPr lang="fr-BE" sz="1600" dirty="0" smtClean="0"/>
              <a:t>,</a:t>
            </a:r>
          </a:p>
          <a:p>
            <a:pPr marL="0" indent="0">
              <a:buNone/>
            </a:pPr>
            <a:r>
              <a:rPr lang="fr-BE" sz="1600" dirty="0"/>
              <a:t>	</a:t>
            </a:r>
            <a:r>
              <a:rPr lang="fr-BE" sz="1600" dirty="0" smtClean="0"/>
              <a:t>- te </a:t>
            </a:r>
            <a:r>
              <a:rPr lang="fr-BE" sz="1600" dirty="0" err="1" smtClean="0"/>
              <a:t>grote</a:t>
            </a:r>
            <a:r>
              <a:rPr lang="fr-BE" sz="1600" dirty="0" smtClean="0"/>
              <a:t> </a:t>
            </a:r>
            <a:r>
              <a:rPr lang="fr-BE" sz="1600" dirty="0" err="1" smtClean="0"/>
              <a:t>beoordelingsmarges</a:t>
            </a:r>
            <a:r>
              <a:rPr lang="fr-BE" sz="1600" dirty="0" smtClean="0"/>
              <a:t> </a:t>
            </a:r>
            <a:r>
              <a:rPr lang="fr-BE" sz="1600" dirty="0" err="1" smtClean="0"/>
              <a:t>voor</a:t>
            </a:r>
            <a:r>
              <a:rPr lang="fr-BE" sz="1600" dirty="0" smtClean="0"/>
              <a:t> </a:t>
            </a:r>
            <a:r>
              <a:rPr lang="fr-BE" sz="1600" dirty="0" err="1" smtClean="0"/>
              <a:t>consulaten</a:t>
            </a:r>
            <a:r>
              <a:rPr lang="fr-BE" sz="1600" dirty="0" smtClean="0"/>
              <a:t> </a:t>
            </a:r>
            <a:r>
              <a:rPr lang="fr-BE" sz="1600" dirty="0" err="1" smtClean="0"/>
              <a:t>door</a:t>
            </a:r>
            <a:r>
              <a:rPr lang="fr-BE" sz="1600" dirty="0" smtClean="0"/>
              <a:t> 	</a:t>
            </a:r>
            <a:r>
              <a:rPr lang="fr-BE" sz="1600" dirty="0" err="1" smtClean="0"/>
              <a:t>facultatieve</a:t>
            </a:r>
            <a:r>
              <a:rPr lang="fr-BE" sz="1600" dirty="0" smtClean="0"/>
              <a:t> 	</a:t>
            </a:r>
            <a:r>
              <a:rPr lang="fr-BE" sz="1600" dirty="0" err="1" smtClean="0"/>
              <a:t>bepalingen</a:t>
            </a:r>
            <a:r>
              <a:rPr lang="fr-BE" sz="1600" dirty="0" smtClean="0"/>
              <a:t>,</a:t>
            </a:r>
          </a:p>
          <a:p>
            <a:pPr marL="0" indent="0">
              <a:buNone/>
            </a:pPr>
            <a:r>
              <a:rPr lang="fr-BE" sz="1600" dirty="0"/>
              <a:t>	</a:t>
            </a:r>
            <a:r>
              <a:rPr lang="fr-BE" sz="1600" dirty="0" smtClean="0"/>
              <a:t>- </a:t>
            </a:r>
            <a:r>
              <a:rPr lang="fr-BE" sz="1600" dirty="0" err="1" smtClean="0"/>
              <a:t>onvoldoende</a:t>
            </a:r>
            <a:r>
              <a:rPr lang="fr-BE" sz="1600" dirty="0" smtClean="0"/>
              <a:t> </a:t>
            </a:r>
            <a:r>
              <a:rPr lang="fr-BE" sz="1600" dirty="0" err="1" smtClean="0"/>
              <a:t>geografische</a:t>
            </a:r>
            <a:r>
              <a:rPr lang="fr-BE" sz="1600" dirty="0" smtClean="0"/>
              <a:t> </a:t>
            </a:r>
            <a:r>
              <a:rPr lang="fr-BE" sz="1600" dirty="0" err="1" smtClean="0"/>
              <a:t>dekking</a:t>
            </a:r>
            <a:r>
              <a:rPr lang="fr-BE" sz="1600" dirty="0" smtClean="0"/>
              <a:t> van Schengen </a:t>
            </a:r>
            <a:r>
              <a:rPr lang="fr-BE" sz="1600" dirty="0" err="1" smtClean="0"/>
              <a:t>consulaten</a:t>
            </a:r>
            <a:r>
              <a:rPr lang="fr-BE" sz="1600" dirty="0" smtClean="0"/>
              <a:t>,</a:t>
            </a:r>
          </a:p>
          <a:p>
            <a:pPr marL="0" indent="0">
              <a:buNone/>
            </a:pPr>
            <a:r>
              <a:rPr lang="fr-BE" sz="1600" dirty="0"/>
              <a:t>	</a:t>
            </a:r>
            <a:r>
              <a:rPr lang="fr-BE" sz="1600" dirty="0" smtClean="0"/>
              <a:t>- </a:t>
            </a:r>
            <a:r>
              <a:rPr lang="fr-BE" sz="1600" dirty="0" err="1" smtClean="0"/>
              <a:t>juridische</a:t>
            </a:r>
            <a:r>
              <a:rPr lang="fr-BE" sz="1600" dirty="0" smtClean="0"/>
              <a:t> </a:t>
            </a:r>
            <a:r>
              <a:rPr lang="fr-BE" sz="1600" dirty="0" err="1" smtClean="0"/>
              <a:t>leemte</a:t>
            </a:r>
            <a:r>
              <a:rPr lang="fr-BE" sz="1600" dirty="0" smtClean="0"/>
              <a:t> </a:t>
            </a:r>
            <a:r>
              <a:rPr lang="fr-BE" sz="1600" dirty="0" err="1" smtClean="0"/>
              <a:t>tussen</a:t>
            </a:r>
            <a:r>
              <a:rPr lang="fr-BE" sz="1600" dirty="0" smtClean="0"/>
              <a:t> </a:t>
            </a:r>
            <a:r>
              <a:rPr lang="fr-BE" sz="1600" dirty="0" err="1" smtClean="0"/>
              <a:t>kort</a:t>
            </a:r>
            <a:r>
              <a:rPr lang="fr-BE" sz="1600" dirty="0" smtClean="0"/>
              <a:t> </a:t>
            </a:r>
            <a:r>
              <a:rPr lang="fr-BE" sz="1600" dirty="0" err="1" smtClean="0"/>
              <a:t>verblijf</a:t>
            </a:r>
            <a:r>
              <a:rPr lang="fr-BE" sz="1600" dirty="0" smtClean="0"/>
              <a:t> en </a:t>
            </a:r>
            <a:r>
              <a:rPr lang="fr-BE" sz="1600" dirty="0" err="1" smtClean="0"/>
              <a:t>lang</a:t>
            </a:r>
            <a:r>
              <a:rPr lang="fr-BE" sz="1600" dirty="0" smtClean="0"/>
              <a:t> </a:t>
            </a:r>
            <a:r>
              <a:rPr lang="fr-BE" sz="1600" dirty="0" err="1" smtClean="0"/>
              <a:t>verblijf</a:t>
            </a:r>
            <a:r>
              <a:rPr lang="fr-BE" sz="1600" dirty="0" smtClean="0"/>
              <a:t>,</a:t>
            </a:r>
          </a:p>
          <a:p>
            <a:pPr marL="0" indent="0">
              <a:buNone/>
            </a:pPr>
            <a:r>
              <a:rPr lang="fr-BE" sz="1600" dirty="0"/>
              <a:t>	</a:t>
            </a:r>
            <a:r>
              <a:rPr lang="fr-BE" sz="1600" dirty="0" smtClean="0"/>
              <a:t>- </a:t>
            </a:r>
            <a:r>
              <a:rPr lang="fr-BE" sz="1600" dirty="0" err="1" smtClean="0"/>
              <a:t>meer</a:t>
            </a:r>
            <a:r>
              <a:rPr lang="fr-BE" sz="1600" dirty="0" smtClean="0"/>
              <a:t> </a:t>
            </a:r>
            <a:r>
              <a:rPr lang="fr-BE" sz="1600" dirty="0" err="1" smtClean="0"/>
              <a:t>coherentie</a:t>
            </a:r>
            <a:r>
              <a:rPr lang="fr-BE" sz="1600" dirty="0" smtClean="0"/>
              <a:t> </a:t>
            </a:r>
            <a:r>
              <a:rPr lang="fr-BE" sz="1600" dirty="0" err="1" smtClean="0"/>
              <a:t>nodig</a:t>
            </a:r>
            <a:r>
              <a:rPr lang="fr-BE" sz="1600" dirty="0" smtClean="0"/>
              <a:t> met </a:t>
            </a:r>
            <a:r>
              <a:rPr lang="fr-BE" sz="1600" dirty="0" err="1" smtClean="0"/>
              <a:t>andere</a:t>
            </a:r>
            <a:r>
              <a:rPr lang="fr-BE" sz="1600" dirty="0" smtClean="0"/>
              <a:t> EU </a:t>
            </a:r>
            <a:r>
              <a:rPr lang="fr-BE" sz="1600" dirty="0" err="1" smtClean="0"/>
              <a:t>beleidsterreinen</a:t>
            </a:r>
            <a:r>
              <a:rPr lang="fr-BE" sz="1600" dirty="0" smtClean="0"/>
              <a:t> (</a:t>
            </a:r>
            <a:r>
              <a:rPr lang="fr-BE" sz="1600" dirty="0" err="1" smtClean="0"/>
              <a:t>handel</a:t>
            </a:r>
            <a:r>
              <a:rPr lang="fr-BE" sz="1600" dirty="0" smtClean="0"/>
              <a:t>, 	</a:t>
            </a:r>
            <a:r>
              <a:rPr lang="fr-BE" sz="1600" dirty="0" err="1" smtClean="0"/>
              <a:t>toerisme</a:t>
            </a:r>
            <a:r>
              <a:rPr lang="fr-BE" sz="1600" dirty="0" smtClean="0"/>
              <a:t>, </a:t>
            </a:r>
            <a:r>
              <a:rPr lang="fr-BE" sz="1600" dirty="0" err="1" smtClean="0"/>
              <a:t>cultuur</a:t>
            </a:r>
            <a:r>
              <a:rPr lang="fr-BE" sz="1600" dirty="0" smtClean="0"/>
              <a:t>, </a:t>
            </a:r>
            <a:r>
              <a:rPr lang="fr-BE" sz="1600" dirty="0" err="1" smtClean="0"/>
              <a:t>onderwijs</a:t>
            </a:r>
            <a:r>
              <a:rPr lang="fr-BE" sz="1600" dirty="0" smtClean="0"/>
              <a:t>,..etc.) 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69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Het</a:t>
            </a:r>
            <a:r>
              <a:rPr lang="fr-BE" dirty="0" smtClean="0"/>
              <a:t> '</a:t>
            </a:r>
            <a:r>
              <a:rPr lang="fr-BE" dirty="0" err="1" smtClean="0"/>
              <a:t>Visapakket</a:t>
            </a:r>
            <a:r>
              <a:rPr lang="fr-BE" dirty="0" smtClean="0"/>
              <a:t>'</a:t>
            </a:r>
            <a:br>
              <a:rPr lang="fr-BE" dirty="0" smtClean="0"/>
            </a:br>
            <a:r>
              <a:rPr lang="fr-BE" sz="1800" b="0" i="1" dirty="0" err="1" smtClean="0"/>
              <a:t>Het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voorstel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tot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herschikking</a:t>
            </a:r>
            <a:r>
              <a:rPr lang="fr-BE" sz="1800" b="0" i="1" dirty="0" smtClean="0"/>
              <a:t> </a:t>
            </a:r>
            <a:r>
              <a:rPr lang="fr-BE" sz="1800" b="0" i="1" dirty="0" err="1" smtClean="0"/>
              <a:t>Visumcode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Belangrijkste</a:t>
            </a:r>
            <a:r>
              <a:rPr lang="fr-BE" dirty="0" smtClean="0"/>
              <a:t> </a:t>
            </a:r>
            <a:r>
              <a:rPr lang="fr-BE" dirty="0" err="1" smtClean="0"/>
              <a:t>elementen</a:t>
            </a:r>
            <a:r>
              <a:rPr lang="fr-BE" dirty="0" smtClean="0"/>
              <a:t> van </a:t>
            </a:r>
            <a:r>
              <a:rPr lang="fr-BE" dirty="0" err="1" smtClean="0"/>
              <a:t>het</a:t>
            </a:r>
            <a:r>
              <a:rPr lang="fr-BE" dirty="0" smtClean="0"/>
              <a:t> </a:t>
            </a:r>
            <a:r>
              <a:rPr lang="fr-BE" dirty="0" err="1" smtClean="0"/>
              <a:t>voorstel</a:t>
            </a:r>
            <a:r>
              <a:rPr lang="fr-BE" dirty="0" smtClean="0"/>
              <a:t>:</a:t>
            </a:r>
          </a:p>
          <a:p>
            <a:pPr lvl="1">
              <a:buFontTx/>
              <a:buChar char="-"/>
            </a:pPr>
            <a:r>
              <a:rPr lang="fr-BE" sz="1400" b="0" dirty="0" smtClean="0"/>
              <a:t>De </a:t>
            </a:r>
            <a:r>
              <a:rPr lang="fr-BE" sz="1400" b="0" dirty="0" err="1" smtClean="0"/>
              <a:t>administratieve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lasten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verlichten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voor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zowel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visumaanvragers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als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consulaten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door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ten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volle</a:t>
            </a:r>
            <a:r>
              <a:rPr lang="fr-BE" sz="1400" b="0" dirty="0" smtClean="0"/>
              <a:t> te </a:t>
            </a:r>
            <a:r>
              <a:rPr lang="fr-BE" sz="1400" b="0" dirty="0" err="1" smtClean="0"/>
              <a:t>profiteren</a:t>
            </a:r>
            <a:r>
              <a:rPr lang="fr-BE" sz="1400" b="0" dirty="0" smtClean="0"/>
              <a:t> van </a:t>
            </a:r>
            <a:r>
              <a:rPr lang="fr-BE" sz="1400" b="0" dirty="0" err="1" smtClean="0"/>
              <a:t>het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Visum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Informatie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Systeem</a:t>
            </a:r>
            <a:r>
              <a:rPr lang="fr-BE" sz="1400" b="0" dirty="0" smtClean="0"/>
              <a:t> (VIS),</a:t>
            </a:r>
          </a:p>
          <a:p>
            <a:pPr lvl="1">
              <a:buFontTx/>
              <a:buChar char="-"/>
            </a:pPr>
            <a:r>
              <a:rPr lang="fr-BE" sz="1400" b="0" dirty="0" err="1" smtClean="0"/>
              <a:t>Duidelijk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onderscheid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maken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tussen</a:t>
            </a:r>
            <a:r>
              <a:rPr lang="fr-BE" sz="1400" b="0" dirty="0" smtClean="0"/>
              <a:t> '</a:t>
            </a:r>
            <a:r>
              <a:rPr lang="fr-BE" sz="1400" b="0" dirty="0" err="1" smtClean="0"/>
              <a:t>eerste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aanvragers</a:t>
            </a:r>
            <a:r>
              <a:rPr lang="fr-BE" sz="1400" b="0" dirty="0" smtClean="0"/>
              <a:t>' en </a:t>
            </a:r>
            <a:r>
              <a:rPr lang="fr-BE" sz="1400" b="0" dirty="0" err="1" smtClean="0"/>
              <a:t>bekende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aanvragers</a:t>
            </a:r>
            <a:r>
              <a:rPr lang="fr-BE" sz="1400" b="0" dirty="0" smtClean="0"/>
              <a:t>/</a:t>
            </a:r>
            <a:r>
              <a:rPr lang="fr-BE" sz="1400" b="0" dirty="0" err="1" smtClean="0"/>
              <a:t>regelmatige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reizigers</a:t>
            </a:r>
            <a:r>
              <a:rPr lang="fr-BE" sz="1400" b="0" dirty="0" smtClean="0"/>
              <a:t> (</a:t>
            </a:r>
            <a:r>
              <a:rPr lang="fr-BE" sz="1400" b="0" dirty="0" err="1" smtClean="0"/>
              <a:t>dwz</a:t>
            </a:r>
            <a:r>
              <a:rPr lang="fr-BE" sz="1400" b="0" dirty="0" smtClean="0"/>
              <a:t> die al in VIS </a:t>
            </a:r>
            <a:r>
              <a:rPr lang="fr-BE" sz="1400" b="0" dirty="0" err="1" smtClean="0"/>
              <a:t>geregistreerd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zijn</a:t>
            </a:r>
            <a:r>
              <a:rPr lang="fr-BE" sz="1400" b="0" dirty="0" smtClean="0"/>
              <a:t>),</a:t>
            </a:r>
          </a:p>
          <a:p>
            <a:pPr lvl="1">
              <a:buFontTx/>
              <a:buChar char="-"/>
            </a:pPr>
            <a:r>
              <a:rPr lang="fr-BE" sz="1400" b="0" dirty="0" err="1" smtClean="0"/>
              <a:t>Procedurele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versoepelingen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voor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bekende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aanvragers</a:t>
            </a:r>
            <a:r>
              <a:rPr lang="fr-BE" sz="1400" b="0" dirty="0" smtClean="0"/>
              <a:t> met </a:t>
            </a:r>
            <a:r>
              <a:rPr lang="fr-BE" sz="1400" b="0" dirty="0" err="1" smtClean="0"/>
              <a:t>een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positief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visumverleden</a:t>
            </a:r>
            <a:r>
              <a:rPr lang="fr-BE" sz="1400" b="0" dirty="0" smtClean="0"/>
              <a:t>,</a:t>
            </a:r>
          </a:p>
          <a:p>
            <a:pPr lvl="1">
              <a:buFontTx/>
              <a:buChar char="-"/>
            </a:pPr>
            <a:r>
              <a:rPr lang="fr-BE" sz="1400" b="0" dirty="0" err="1" smtClean="0"/>
              <a:t>Enkele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facultatieve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bepalingen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worden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verplichtend</a:t>
            </a:r>
            <a:endParaRPr lang="fr-BE" sz="1400" b="0" dirty="0" smtClean="0"/>
          </a:p>
          <a:p>
            <a:pPr lvl="1">
              <a:buFontTx/>
              <a:buChar char="-"/>
            </a:pPr>
            <a:r>
              <a:rPr lang="fr-BE" sz="1400" b="0" dirty="0" err="1" smtClean="0"/>
              <a:t>Meer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afgiftes</a:t>
            </a:r>
            <a:r>
              <a:rPr lang="fr-BE" sz="1400" b="0" dirty="0" smtClean="0"/>
              <a:t> van </a:t>
            </a:r>
            <a:r>
              <a:rPr lang="fr-BE" sz="1400" b="0" dirty="0" err="1" smtClean="0"/>
              <a:t>meervoudig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inreisvisum</a:t>
            </a:r>
            <a:r>
              <a:rPr lang="fr-BE" sz="1400" b="0" dirty="0" smtClean="0"/>
              <a:t> met lange </a:t>
            </a:r>
            <a:r>
              <a:rPr lang="fr-BE" sz="1400" b="0" dirty="0" err="1" smtClean="0"/>
              <a:t>geldigheid</a:t>
            </a:r>
            <a:r>
              <a:rPr lang="fr-BE" sz="1400" b="0" dirty="0" smtClean="0"/>
              <a:t>,</a:t>
            </a:r>
          </a:p>
          <a:p>
            <a:pPr lvl="1">
              <a:buFontTx/>
              <a:buChar char="-"/>
            </a:pPr>
            <a:r>
              <a:rPr lang="fr-BE" sz="1400" b="0" dirty="0" err="1" smtClean="0"/>
              <a:t>Procedurele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versoepelingen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voor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verwanten</a:t>
            </a:r>
            <a:r>
              <a:rPr lang="fr-BE" sz="1400" b="0" dirty="0" smtClean="0"/>
              <a:t> van EU-burgers,</a:t>
            </a:r>
          </a:p>
          <a:p>
            <a:pPr lvl="1">
              <a:buFontTx/>
              <a:buChar char="-"/>
            </a:pPr>
            <a:r>
              <a:rPr lang="fr-BE" sz="1400" b="0" dirty="0" smtClean="0"/>
              <a:t>Consulaire </a:t>
            </a:r>
            <a:r>
              <a:rPr lang="fr-BE" sz="1400" b="0" dirty="0" err="1" smtClean="0"/>
              <a:t>samenwerking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versterken</a:t>
            </a:r>
            <a:r>
              <a:rPr lang="fr-BE" sz="1400" b="0" dirty="0" smtClean="0"/>
              <a:t> en </a:t>
            </a:r>
            <a:r>
              <a:rPr lang="fr-BE" sz="1400" b="0" dirty="0" err="1" smtClean="0"/>
              <a:t>bevorderen</a:t>
            </a:r>
            <a:r>
              <a:rPr lang="fr-BE" sz="1400" b="0" dirty="0" smtClean="0"/>
              <a:t>: </a:t>
            </a:r>
            <a:r>
              <a:rPr lang="fr-BE" sz="1400" b="0" dirty="0" err="1" smtClean="0"/>
              <a:t>verplichte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representatie</a:t>
            </a:r>
            <a:r>
              <a:rPr lang="fr-BE" sz="1400" b="0" dirty="0" smtClean="0"/>
              <a:t>,</a:t>
            </a:r>
          </a:p>
          <a:p>
            <a:pPr lvl="1">
              <a:buFontTx/>
              <a:buChar char="-"/>
            </a:pPr>
            <a:r>
              <a:rPr lang="fr-BE" sz="1400" b="0" dirty="0" err="1" smtClean="0"/>
              <a:t>Tijdelijke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afgifte</a:t>
            </a:r>
            <a:r>
              <a:rPr lang="fr-BE" sz="1400" b="0" dirty="0" smtClean="0"/>
              <a:t> van visa </a:t>
            </a:r>
            <a:r>
              <a:rPr lang="fr-BE" sz="1400" b="0" dirty="0" err="1" smtClean="0"/>
              <a:t>aan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buitengrenzen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tbv</a:t>
            </a:r>
            <a:r>
              <a:rPr lang="fr-BE" sz="1400" b="0" dirty="0" smtClean="0"/>
              <a:t> '</a:t>
            </a:r>
            <a:r>
              <a:rPr lang="fr-BE" sz="1400" b="0" dirty="0" err="1" smtClean="0"/>
              <a:t>korte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termijn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toerisme</a:t>
            </a:r>
            <a:r>
              <a:rPr lang="fr-BE" sz="1400" b="0" dirty="0" smtClean="0"/>
              <a:t>' </a:t>
            </a:r>
            <a:r>
              <a:rPr lang="fr-BE" sz="1400" b="0" dirty="0" err="1" smtClean="0"/>
              <a:t>onder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strikte</a:t>
            </a:r>
            <a:r>
              <a:rPr lang="fr-BE" sz="1400" b="0" dirty="0" smtClean="0"/>
              <a:t> </a:t>
            </a:r>
            <a:r>
              <a:rPr lang="fr-BE" sz="1400" b="0" dirty="0" err="1" smtClean="0"/>
              <a:t>voorwaarden</a:t>
            </a:r>
            <a:r>
              <a:rPr lang="fr-BE" sz="1400" b="0" dirty="0" smtClean="0"/>
              <a:t>. </a:t>
            </a:r>
          </a:p>
          <a:p>
            <a:pPr lvl="1">
              <a:buFontTx/>
              <a:buChar char="-"/>
            </a:pPr>
            <a:endParaRPr lang="fr-BE" sz="1400" b="0" dirty="0" smtClean="0"/>
          </a:p>
          <a:p>
            <a:pPr lvl="1">
              <a:buFontTx/>
              <a:buChar char="-"/>
            </a:pPr>
            <a:endParaRPr lang="en-GB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C933D-E0A9-4B53-97DB-531B11619ED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4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algn="ctr"/>
            <a:r>
              <a:rPr lang="fr-BE" dirty="0" err="1" smtClean="0"/>
              <a:t>Procedurele</a:t>
            </a:r>
            <a:r>
              <a:rPr lang="fr-BE" dirty="0" smtClean="0"/>
              <a:t> </a:t>
            </a:r>
            <a:r>
              <a:rPr lang="fr-BE" dirty="0" err="1" smtClean="0"/>
              <a:t>versoepelingen</a:t>
            </a:r>
            <a:endParaRPr lang="en-GB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36826"/>
              </p:ext>
            </p:extLst>
          </p:nvPr>
        </p:nvGraphicFramePr>
        <p:xfrm>
          <a:off x="467544" y="2276872"/>
          <a:ext cx="8175624" cy="4411648"/>
        </p:xfrm>
        <a:graphic>
          <a:graphicData uri="http://schemas.openxmlformats.org/drawingml/2006/table">
            <a:tbl>
              <a:tblPr firstRow="1" firstCol="1" bandRow="1"/>
              <a:tblGrid>
                <a:gridCol w="1635125"/>
                <a:gridCol w="1205087"/>
                <a:gridCol w="1371870"/>
                <a:gridCol w="2328417"/>
                <a:gridCol w="1635125"/>
              </a:tblGrid>
              <a:tr h="571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err="1" smtClean="0">
                          <a:effectLst/>
                          <a:latin typeface="Times New Roman"/>
                          <a:ea typeface="Times New Roman"/>
                        </a:rPr>
                        <a:t>Verschijning</a:t>
                      </a:r>
                      <a:r>
                        <a:rPr lang="fr-BE" sz="1200" i="1" dirty="0" smtClean="0">
                          <a:effectLst/>
                          <a:latin typeface="Times New Roman"/>
                          <a:ea typeface="Times New Roman"/>
                        </a:rPr>
                        <a:t> in </a:t>
                      </a:r>
                      <a:r>
                        <a:rPr lang="fr-BE" sz="1200" i="1" dirty="0" err="1" smtClean="0">
                          <a:effectLst/>
                          <a:latin typeface="Times New Roman"/>
                          <a:ea typeface="Times New Roman"/>
                        </a:rPr>
                        <a:t>persoon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err="1" smtClean="0">
                          <a:effectLst/>
                          <a:latin typeface="Times New Roman"/>
                          <a:ea typeface="Times New Roman"/>
                        </a:rPr>
                        <a:t>Afname</a:t>
                      </a:r>
                      <a:r>
                        <a:rPr lang="fr-BE" sz="1200" i="1" dirty="0" smtClean="0">
                          <a:effectLst/>
                          <a:latin typeface="Times New Roman"/>
                          <a:ea typeface="Times New Roman"/>
                        </a:rPr>
                        <a:t> van </a:t>
                      </a:r>
                      <a:r>
                        <a:rPr lang="fr-BE" sz="1200" i="1" dirty="0" err="1" smtClean="0">
                          <a:effectLst/>
                          <a:latin typeface="Times New Roman"/>
                          <a:ea typeface="Times New Roman"/>
                        </a:rPr>
                        <a:t>vingerafdrukken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err="1" smtClean="0">
                          <a:effectLst/>
                          <a:latin typeface="Times New Roman"/>
                          <a:ea typeface="Times New Roman"/>
                        </a:rPr>
                        <a:t>Bewijsstukken</a:t>
                      </a:r>
                      <a:endParaRPr lang="en-GB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err="1" smtClean="0">
                          <a:effectLst/>
                          <a:latin typeface="Times New Roman"/>
                          <a:ea typeface="Times New Roman"/>
                        </a:rPr>
                        <a:t>Af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te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geven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visum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7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err="1" smtClean="0">
                          <a:effectLst/>
                          <a:latin typeface="Times New Roman"/>
                          <a:ea typeface="Times New Roman"/>
                        </a:rPr>
                        <a:t>Eerste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aanvrager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, niet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geregistreerd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in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het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VIS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JA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JA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Volledige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lijst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overeenkomstig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alle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toegangsvoorwaarden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In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beginsel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visum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voor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eenmalige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inreis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maar met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mogelijkheid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van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een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meervoudig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visum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smtClean="0">
                          <a:effectLst/>
                          <a:latin typeface="Times New Roman"/>
                          <a:ea typeface="Times New Roman"/>
                        </a:rPr>
                        <a:t>In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het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VIS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geregistreerde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(maar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geen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regelmatige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reiziger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NEE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NEE (</a:t>
                      </a:r>
                      <a:r>
                        <a:rPr lang="en-GB" sz="1200" dirty="0" err="1" smtClean="0">
                          <a:effectLst/>
                          <a:latin typeface="Times New Roman"/>
                          <a:ea typeface="Times New Roman"/>
                        </a:rPr>
                        <a:t>indien</a:t>
                      </a:r>
                      <a:r>
                        <a:rPr lang="en-GB" sz="1200" baseline="0" dirty="0" smtClean="0">
                          <a:effectLst/>
                          <a:latin typeface="Times New Roman"/>
                          <a:ea typeface="Times New Roman"/>
                        </a:rPr>
                        <a:t> in de </a:t>
                      </a:r>
                      <a:r>
                        <a:rPr lang="en-GB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afgelopen</a:t>
                      </a:r>
                      <a:r>
                        <a:rPr lang="en-GB" sz="1200" baseline="0" dirty="0" smtClean="0">
                          <a:effectLst/>
                          <a:latin typeface="Times New Roman"/>
                          <a:ea typeface="Times New Roman"/>
                        </a:rPr>
                        <a:t> 59 </a:t>
                      </a:r>
                      <a:r>
                        <a:rPr lang="en-GB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maanden</a:t>
                      </a:r>
                      <a:r>
                        <a:rPr lang="en-GB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vingerafdrukken</a:t>
                      </a:r>
                      <a:r>
                        <a:rPr lang="en-GB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zijn</a:t>
                      </a:r>
                      <a:r>
                        <a:rPr lang="en-GB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afgenomen</a:t>
                      </a:r>
                      <a:r>
                        <a:rPr lang="en-GB" sz="1200" baseline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Volledige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lijst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overeenkomstig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alle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toegangsvoorwaarden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Visum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voor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eenmalige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inreis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of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meervoudig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inreisvisum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4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smtClean="0">
                          <a:effectLst/>
                          <a:latin typeface="Times New Roman"/>
                          <a:ea typeface="Times New Roman"/>
                        </a:rPr>
                        <a:t>In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het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VIS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geregistreerde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reiziger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die in de 12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voorafgaande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maanden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rechtmatig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2 visa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heeft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gebruikt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NEE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NEE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Alleen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bewijs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van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reisdoel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een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'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positief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visumverleden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is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reden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om te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veronderstellen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dat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aan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de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toegangsvoorwaarden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is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voldaan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Meervoudig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inreisvisum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voor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3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jaar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7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i="1" dirty="0" smtClean="0">
                          <a:effectLst/>
                          <a:latin typeface="Times New Roman"/>
                          <a:ea typeface="Times New Roman"/>
                        </a:rPr>
                        <a:t>In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het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VIS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geregistreerde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reiziger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die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rechtmatig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een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3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jaar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meervoudig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inreisvisum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heeft</a:t>
                      </a:r>
                      <a:r>
                        <a:rPr lang="fr-BE" sz="12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i="1" baseline="0" dirty="0" err="1" smtClean="0">
                          <a:effectLst/>
                          <a:latin typeface="Times New Roman"/>
                          <a:ea typeface="Times New Roman"/>
                        </a:rPr>
                        <a:t>gebruikt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NEE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NEE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Alleen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bewijs</a:t>
                      </a:r>
                      <a:r>
                        <a:rPr lang="fr-BE" sz="1200" dirty="0" smtClean="0">
                          <a:effectLst/>
                          <a:latin typeface="Times New Roman"/>
                          <a:ea typeface="Times New Roman"/>
                        </a:rPr>
                        <a:t> van </a:t>
                      </a: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reisdoel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BE" sz="1200" dirty="0" err="1" smtClean="0">
                          <a:effectLst/>
                          <a:latin typeface="Times New Roman"/>
                          <a:ea typeface="Times New Roman"/>
                        </a:rPr>
                        <a:t>Meervoudig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inreisvisum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voor</a:t>
                      </a:r>
                      <a:r>
                        <a:rPr lang="fr-BE" sz="1200" baseline="0" dirty="0" smtClean="0">
                          <a:effectLst/>
                          <a:latin typeface="Times New Roman"/>
                          <a:ea typeface="Times New Roman"/>
                        </a:rPr>
                        <a:t> 5 </a:t>
                      </a:r>
                      <a:r>
                        <a:rPr lang="fr-BE" sz="1200" baseline="0" dirty="0" err="1" smtClean="0">
                          <a:effectLst/>
                          <a:latin typeface="Times New Roman"/>
                          <a:ea typeface="Times New Roman"/>
                        </a:rPr>
                        <a:t>jaar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131" marR="68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A5EB9-8109-460C-A7B5-C993534CC21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787</ap:Words>
  <ap:PresentationFormat>On-screen Show (4:3)</ap:PresentationFormat>
  <ap:Paragraphs>129</ap:Paragraphs>
  <ap:Slides>14</ap:Slides>
  <ap:HiddenSlides>0</ap:HiddenSlides>
  <ap:MMClips>0</ap:MMClips>
  <ap:ScaleCrop>false</ap:ScaleCrop>
  <ap: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ap:HeadingPairs>
  <ap:TitlesOfParts>
    <vt:vector baseType="lpstr" size="15">
      <vt:lpstr>Default Design</vt:lpstr>
      <vt:lpstr>EEN SLIMMER VISUMBELEID VOOR ECONOMISCHE GROEI </vt:lpstr>
      <vt:lpstr>INHOUD</vt:lpstr>
      <vt:lpstr>De Visumcode nu</vt:lpstr>
      <vt:lpstr>De Visumcode nu</vt:lpstr>
      <vt:lpstr>Het 'Visapakket'</vt:lpstr>
      <vt:lpstr>Het 'Visapakket'</vt:lpstr>
      <vt:lpstr>Het 'Visapakket' Het verslag van de Commissie aan het EP en de Raad</vt:lpstr>
      <vt:lpstr>Het 'Visapakket' Het voorstel tot herschikking Visumcode</vt:lpstr>
      <vt:lpstr>Procedurele versoepelingen</vt:lpstr>
      <vt:lpstr>Het 'Visapakket' Het voorstel tot herschikking Visumcode</vt:lpstr>
      <vt:lpstr>Het 'Visapakket' Het voorstel tot vaststelling van een rondreisvisum</vt:lpstr>
      <vt:lpstr>Het 'Visapakket' Het voorstel tot vaststelling van een rondreisvisum</vt:lpstr>
      <vt:lpstr>Conclusies</vt:lpstr>
      <vt:lpstr>LINK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2014-05-20T14:46:20.0000000Z</lastPrinted>
  <dcterms:created xsi:type="dcterms:W3CDTF">2011-10-28T10:25:18.0000000Z</dcterms:created>
  <dcterms:modified xsi:type="dcterms:W3CDTF">2014-05-22T08:52:58.0000000Z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0x0101000207CF2672297F4E831A24B2C99EAD56</vt:lpwstr>
  </property>
</Properties>
</file>