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</p:sldIdLst>
  <p:sldSz cx="12192000" cy="6858000"/>
  <p:notesSz cx="6805613" cy="99441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4E0"/>
    <a:srgbClr val="CCD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9762" autoAdjust="0"/>
  </p:normalViewPr>
  <p:slideViewPr>
    <p:cSldViewPr snapToGrid="0">
      <p:cViewPr varScale="1">
        <p:scale>
          <a:sx n="73" d="100"/>
          <a:sy n="73" d="100"/>
        </p:scale>
        <p:origin x="-1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theme" Target="theme/theme1.xml" Id="rId13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viewProps" Target="viewProps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presProps" Target="presProps.xml" Id="rId11" /><Relationship Type="http://schemas.openxmlformats.org/officeDocument/2006/relationships/slide" Target="slides/slide4.xml" Id="rId5" /><Relationship Type="http://schemas.openxmlformats.org/officeDocument/2006/relationships/handoutMaster" Target="handoutMasters/handoutMaster1.xml" Id="rId10" /><Relationship Type="http://schemas.openxmlformats.org/officeDocument/2006/relationships/slide" Target="slides/slide3.xml" Id="rId4" /><Relationship Type="http://schemas.openxmlformats.org/officeDocument/2006/relationships/notesMaster" Target="notesMasters/notesMaster1.xml" Id="rId9" /><Relationship Type="http://schemas.openxmlformats.org/officeDocument/2006/relationships/tableStyles" Target="tableStyles.xml" Id="rId14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FC935-83CB-4188-AD67-B8B0F4326D5C}" type="datetimeFigureOut">
              <a:rPr lang="nl-NL" smtClean="0"/>
              <a:pPr/>
              <a:t>29-10-2015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C27B7-6949-4C52-836B-117A02B545D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5389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803E0-9172-41D6-B5B8-DDD04C3F7456}" type="datetimeFigureOut">
              <a:rPr lang="nl-NL" smtClean="0"/>
              <a:pPr/>
              <a:t>29-10-2015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7F5C1-5A35-45BF-9720-CBA8B293FFA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09310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7F5C1-5A35-45BF-9720-CBA8B293FFA7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Klik om de titel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nl-NL" smtClean="0"/>
              <a:t>Klik om de tekst te bewerken en afbeelding toe te voegen…</a:t>
            </a:r>
            <a:endParaRPr lang="nl-NL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982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ext Placeholder 2"/>
          <p:cNvSpPr>
            <a:spLocks noGrp="1"/>
          </p:cNvSpPr>
          <p:nvPr>
            <p:ph idx="13" hasCustomPrompt="1"/>
          </p:nvPr>
        </p:nvSpPr>
        <p:spPr>
          <a:xfrm>
            <a:off x="655320" y="2058663"/>
            <a:ext cx="11018520" cy="3188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 sz="24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dirty="0" smtClean="0"/>
              <a:t>Klik om de opsomming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55320" y="1306519"/>
            <a:ext cx="11018520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l-NL" dirty="0" smtClean="0"/>
              <a:t>Klik om de titel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56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55320" y="2345512"/>
            <a:ext cx="5277150" cy="26540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aseline="0"/>
            </a:lvl1pPr>
            <a:lvl2pPr marL="800100" indent="-342900">
              <a:buFont typeface="Arial" panose="020B0604020202020204" pitchFamily="34" charset="0"/>
              <a:buChar char="•"/>
              <a:defRPr sz="2000"/>
            </a:lvl2pPr>
          </a:lstStyle>
          <a:p>
            <a:pPr lvl="0"/>
            <a:r>
              <a:rPr lang="nl-NL" dirty="0" smtClean="0"/>
              <a:t>Klik om de tekst te bewerken 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59703" y="2345511"/>
            <a:ext cx="5314137" cy="2654007"/>
          </a:xfrm>
        </p:spPr>
        <p:txBody>
          <a:bodyPr/>
          <a:lstStyle>
            <a:lvl1pPr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 om de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bewerken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55320" y="1306519"/>
            <a:ext cx="11018520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l-NL" dirty="0" smtClean="0"/>
              <a:t>Klik om de titel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968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5320" y="1206094"/>
            <a:ext cx="11018520" cy="646331"/>
          </a:xfrm>
        </p:spPr>
        <p:txBody>
          <a:bodyPr>
            <a:spAutoFit/>
          </a:bodyPr>
          <a:lstStyle>
            <a:lvl1pPr algn="ctr">
              <a:defRPr sz="4000"/>
            </a:lvl1pPr>
          </a:lstStyle>
          <a:p>
            <a:r>
              <a:rPr lang="nl-NL" dirty="0" smtClean="0"/>
              <a:t>Klik om de titel te bewerken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0418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320" y="5233694"/>
            <a:ext cx="11018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124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Le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320" y="5233694"/>
            <a:ext cx="11018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933"/>
            <a:ext cx="2672715" cy="113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905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8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rgbClr val="CCE4E0">
                <a:alpha val="52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" y="64782"/>
            <a:ext cx="2672715" cy="113919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5320" y="1306519"/>
            <a:ext cx="11018520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l-NL" dirty="0" smtClean="0"/>
              <a:t>Klik om de titel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320" y="2125121"/>
            <a:ext cx="11018520" cy="2983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 te bewerken …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320" y="5233694"/>
            <a:ext cx="11018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96560"/>
            <a:ext cx="12192000" cy="136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72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6" r:id="rId3"/>
    <p:sldLayoutId id="2147483678" r:id="rId4"/>
    <p:sldLayoutId id="2147483679" r:id="rId5"/>
    <p:sldLayoutId id="214748368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1928"/>
          </a:xfrm>
        </p:spPr>
        <p:txBody>
          <a:bodyPr/>
          <a:lstStyle/>
          <a:p>
            <a:r>
              <a:rPr lang="nl-NL" dirty="0" smtClean="0"/>
              <a:t>Toelichting advies </a:t>
            </a:r>
            <a:r>
              <a:rPr lang="nl-NL" dirty="0" err="1" smtClean="0"/>
              <a:t>Rfv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Verdeling budget Participatiewet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4294967295"/>
          </p:nvPr>
        </p:nvSpPr>
        <p:spPr>
          <a:xfrm>
            <a:off x="1523999" y="3223491"/>
            <a:ext cx="10224655" cy="2733964"/>
          </a:xfrm>
        </p:spPr>
        <p:txBody>
          <a:bodyPr>
            <a:noAutofit/>
          </a:bodyPr>
          <a:lstStyle/>
          <a:p>
            <a:r>
              <a:rPr lang="nl-NL" sz="1900" dirty="0" smtClean="0"/>
              <a:t>Toelichting aan de Tweede Kamercommissie Sociale Zaken en Werkgelegenheid</a:t>
            </a:r>
          </a:p>
          <a:p>
            <a:endParaRPr lang="nl-NL" sz="1900" dirty="0" smtClean="0"/>
          </a:p>
          <a:p>
            <a:r>
              <a:rPr lang="nl-NL" sz="1900" dirty="0" smtClean="0"/>
              <a:t>Michiel van Haersma Buma, voorzitter</a:t>
            </a:r>
          </a:p>
          <a:p>
            <a:r>
              <a:rPr lang="nl-NL" sz="1900" dirty="0" smtClean="0"/>
              <a:t>Maarten Allers, lid</a:t>
            </a:r>
          </a:p>
          <a:p>
            <a:r>
              <a:rPr lang="nl-NL" sz="1900" dirty="0" smtClean="0"/>
              <a:t>Gerber van Nijendaal, </a:t>
            </a:r>
            <a:r>
              <a:rPr lang="nl-NL" sz="1900" dirty="0" err="1" smtClean="0"/>
              <a:t>plv</a:t>
            </a:r>
            <a:r>
              <a:rPr lang="nl-NL" sz="1900" dirty="0" smtClean="0"/>
              <a:t>. secretaris</a:t>
            </a:r>
          </a:p>
          <a:p>
            <a:endParaRPr lang="nl-NL" sz="1900" dirty="0" smtClean="0"/>
          </a:p>
          <a:p>
            <a:r>
              <a:rPr lang="nl-NL" sz="1900" dirty="0" smtClean="0"/>
              <a:t>28 oktober 2015</a:t>
            </a:r>
            <a:endParaRPr lang="nl-NL" sz="1900" dirty="0"/>
          </a:p>
        </p:txBody>
      </p:sp>
    </p:spTree>
    <p:extLst>
      <p:ext uri="{BB962C8B-B14F-4D97-AF65-F5344CB8AC3E}">
        <p14:creationId xmlns:p14="http://schemas.microsoft.com/office/powerpoint/2010/main" val="326151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nl-NL" sz="1900" dirty="0" smtClean="0"/>
              <a:t>Bekostigingsprincipes: prikkelwerking + beloning inspanningen gemeenten</a:t>
            </a:r>
          </a:p>
          <a:p>
            <a:endParaRPr lang="nl-NL" sz="1900" dirty="0" smtClean="0"/>
          </a:p>
          <a:p>
            <a:r>
              <a:rPr lang="nl-NL" sz="1900" dirty="0" smtClean="0"/>
              <a:t>Gemeenten krijgen elk een budget op basis van geschatte behoefte</a:t>
            </a:r>
          </a:p>
          <a:p>
            <a:endParaRPr lang="nl-NL" sz="1900" dirty="0" smtClean="0"/>
          </a:p>
          <a:p>
            <a:r>
              <a:rPr lang="nl-NL" sz="1900" dirty="0" smtClean="0"/>
              <a:t>Overschotten mogen ze houden, tekorten moeten ze zelf aanvullen</a:t>
            </a:r>
          </a:p>
          <a:p>
            <a:endParaRPr lang="nl-NL" sz="1900" baseline="30000" dirty="0" smtClean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nl-NL" sz="1900" dirty="0" smtClean="0"/>
              <a:t>Principe van de WWB/PW werkt niet zozeer vanwege het verdeelmodel, maar vanwege de budgettering (+besparingsprikkel) </a:t>
            </a:r>
            <a:r>
              <a:rPr lang="nl-NL" sz="1900" i="1" dirty="0" err="1" smtClean="0"/>
              <a:t>an</a:t>
            </a:r>
            <a:r>
              <a:rPr lang="nl-NL" sz="1900" i="1" dirty="0" smtClean="0"/>
              <a:t> </a:t>
            </a:r>
            <a:r>
              <a:rPr lang="nl-NL" sz="1900" i="1" dirty="0" err="1" smtClean="0"/>
              <a:t>sich</a:t>
            </a:r>
            <a:endParaRPr lang="nl-NL" sz="19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55320" y="1306519"/>
            <a:ext cx="11018520" cy="535531"/>
          </a:xfrm>
        </p:spPr>
        <p:txBody>
          <a:bodyPr/>
          <a:lstStyle/>
          <a:p>
            <a:r>
              <a:rPr lang="nl-NL" dirty="0" smtClean="0"/>
              <a:t>De verdeling dient bestuurlijk arrangement: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nl-NL" sz="2000" dirty="0" smtClean="0"/>
              <a:t>Tot en met 2014: Verdeling bijstandsbudget (“inkomensdeel WWB”) op grond van kenmerken </a:t>
            </a:r>
            <a:r>
              <a:rPr lang="nl-NL" sz="2000" b="1" dirty="0" smtClean="0"/>
              <a:t>gemeenten</a:t>
            </a:r>
            <a:r>
              <a:rPr lang="nl-NL" sz="2000" dirty="0" smtClean="0"/>
              <a:t>. </a:t>
            </a:r>
          </a:p>
          <a:p>
            <a:pPr>
              <a:lnSpc>
                <a:spcPct val="100000"/>
              </a:lnSpc>
            </a:pPr>
            <a:endParaRPr lang="nl-NL" sz="2000" dirty="0" smtClean="0"/>
          </a:p>
          <a:p>
            <a:pPr>
              <a:lnSpc>
                <a:spcPct val="100000"/>
              </a:lnSpc>
            </a:pPr>
            <a:r>
              <a:rPr lang="nl-NL" sz="2000" dirty="0" smtClean="0"/>
              <a:t>Ook bij dat model bestuurlijke onrust: plausibiliteit, stabiliteit</a:t>
            </a:r>
            <a:r>
              <a:rPr lang="nl-NL" sz="2000" baseline="30000" dirty="0" smtClean="0"/>
              <a:t>1</a:t>
            </a:r>
          </a:p>
          <a:p>
            <a:pPr>
              <a:lnSpc>
                <a:spcPct val="100000"/>
              </a:lnSpc>
            </a:pPr>
            <a:endParaRPr lang="nl-NL" sz="2000" baseline="30000" dirty="0" smtClean="0"/>
          </a:p>
          <a:p>
            <a:pPr>
              <a:lnSpc>
                <a:spcPct val="120000"/>
              </a:lnSpc>
            </a:pPr>
            <a:r>
              <a:rPr lang="nl-NL" sz="2000" dirty="0" smtClean="0"/>
              <a:t>Oude verdeelsystematiek deed onvoldoende recht aan prestaties van gemeenten</a:t>
            </a:r>
            <a:r>
              <a:rPr lang="nl-NL" sz="2000" baseline="30000" dirty="0" smtClean="0"/>
              <a:t>2</a:t>
            </a:r>
            <a:r>
              <a:rPr lang="nl-NL" sz="2000" dirty="0" smtClean="0"/>
              <a:t>: </a:t>
            </a:r>
            <a:r>
              <a:rPr lang="nl-NL" sz="2000" b="1" dirty="0" smtClean="0"/>
              <a:t>“toevalsfactor”</a:t>
            </a:r>
          </a:p>
          <a:p>
            <a:pPr>
              <a:lnSpc>
                <a:spcPct val="100000"/>
              </a:lnSpc>
            </a:pPr>
            <a:endParaRPr lang="nl-NL" sz="2000" dirty="0" smtClean="0"/>
          </a:p>
          <a:p>
            <a:pPr>
              <a:lnSpc>
                <a:spcPct val="100000"/>
              </a:lnSpc>
            </a:pPr>
            <a:r>
              <a:rPr lang="nl-NL" sz="2000" dirty="0" smtClean="0"/>
              <a:t>Frequente aanpassingen model met grote gevolgen voor uitkomsten per gemeente</a:t>
            </a:r>
            <a:endParaRPr lang="nl-NL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55320" y="1306519"/>
            <a:ext cx="11018520" cy="535531"/>
          </a:xfrm>
        </p:spPr>
        <p:txBody>
          <a:bodyPr/>
          <a:lstStyle/>
          <a:p>
            <a:r>
              <a:rPr lang="nl-NL" dirty="0" smtClean="0"/>
              <a:t>Hoe werkte de oude verdeling?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877455" y="5458691"/>
            <a:ext cx="10621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aseline="30000" dirty="0" smtClean="0">
                <a:solidFill>
                  <a:schemeClr val="tx2"/>
                </a:solidFill>
              </a:rPr>
              <a:t>1</a:t>
            </a:r>
            <a:r>
              <a:rPr lang="nl-NL" sz="1600" dirty="0" smtClean="0">
                <a:solidFill>
                  <a:schemeClr val="tx2"/>
                </a:solidFill>
              </a:rPr>
              <a:t>  </a:t>
            </a:r>
            <a:r>
              <a:rPr lang="nl-NL" sz="1600" dirty="0" err="1" smtClean="0">
                <a:solidFill>
                  <a:schemeClr val="tx2"/>
                </a:solidFill>
              </a:rPr>
              <a:t>Rfv</a:t>
            </a:r>
            <a:r>
              <a:rPr lang="nl-NL" sz="1600" dirty="0" smtClean="0">
                <a:solidFill>
                  <a:schemeClr val="tx2"/>
                </a:solidFill>
              </a:rPr>
              <a:t>, </a:t>
            </a:r>
            <a:r>
              <a:rPr lang="nl-NL" sz="1600" i="1" dirty="0" smtClean="0">
                <a:solidFill>
                  <a:schemeClr val="tx2"/>
                </a:solidFill>
              </a:rPr>
              <a:t>Advies naar aanleiding van de evaluatie van de WWB, verdeelmodel </a:t>
            </a:r>
            <a:r>
              <a:rPr lang="nl-NL" sz="1600" i="1" dirty="0" err="1" smtClean="0">
                <a:solidFill>
                  <a:schemeClr val="tx2"/>
                </a:solidFill>
              </a:rPr>
              <a:t>I-deel</a:t>
            </a:r>
            <a:r>
              <a:rPr lang="nl-NL" sz="1600" dirty="0" smtClean="0">
                <a:solidFill>
                  <a:schemeClr val="tx2"/>
                </a:solidFill>
              </a:rPr>
              <a:t>, 4 februari 2008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845127" y="5888182"/>
            <a:ext cx="10460181" cy="830997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nl-NL" sz="1600" baseline="30000" dirty="0" smtClean="0">
                <a:solidFill>
                  <a:schemeClr val="tx2"/>
                </a:solidFill>
              </a:rPr>
              <a:t>2</a:t>
            </a:r>
            <a:r>
              <a:rPr lang="nl-NL" sz="1600" dirty="0" smtClean="0">
                <a:solidFill>
                  <a:schemeClr val="tx2"/>
                </a:solidFill>
              </a:rPr>
              <a:t>  </a:t>
            </a:r>
            <a:r>
              <a:rPr lang="nl-NL" sz="1600" dirty="0" err="1" smtClean="0">
                <a:solidFill>
                  <a:schemeClr val="tx2"/>
                </a:solidFill>
              </a:rPr>
              <a:t>Rfv</a:t>
            </a:r>
            <a:r>
              <a:rPr lang="nl-NL" sz="1600" dirty="0" smtClean="0">
                <a:solidFill>
                  <a:schemeClr val="tx2"/>
                </a:solidFill>
              </a:rPr>
              <a:t>, </a:t>
            </a:r>
            <a:r>
              <a:rPr lang="nl-NL" sz="1600" i="1" dirty="0" smtClean="0">
                <a:solidFill>
                  <a:schemeClr val="tx2"/>
                </a:solidFill>
              </a:rPr>
              <a:t>Advies verdeling inkomensdeel Participatiewet</a:t>
            </a:r>
            <a:r>
              <a:rPr lang="nl-NL" sz="1600" dirty="0" smtClean="0">
                <a:solidFill>
                  <a:schemeClr val="tx2"/>
                </a:solidFill>
              </a:rPr>
              <a:t>, 7 april 2014: “</a:t>
            </a:r>
            <a:r>
              <a:rPr lang="nl-NL" sz="1600" i="1" dirty="0" smtClean="0">
                <a:solidFill>
                  <a:schemeClr val="tx2"/>
                </a:solidFill>
              </a:rPr>
              <a:t>Overschotten/tekorten waren onvoldoende toe te schrijven aan prestaties in beleid en uitvoering van gemeenten.”</a:t>
            </a:r>
          </a:p>
          <a:p>
            <a:pPr marL="342900" indent="-342900"/>
            <a:endParaRPr lang="nl-NL" sz="16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3"/>
          </p:nvPr>
        </p:nvSpPr>
        <p:spPr>
          <a:xfrm>
            <a:off x="655319" y="2058662"/>
            <a:ext cx="11296535" cy="37787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1900" dirty="0" smtClean="0"/>
              <a:t>Vanaf 2015: Verdeling bijstandsbudget op grond van kenmerken </a:t>
            </a:r>
            <a:r>
              <a:rPr lang="nl-NL" sz="1900" b="1" dirty="0" smtClean="0"/>
              <a:t>huishoudens</a:t>
            </a:r>
            <a:r>
              <a:rPr lang="nl-NL" sz="1900" dirty="0" smtClean="0"/>
              <a:t> op meerdere niveaus: huishouden, wijk, gemeente, regio (</a:t>
            </a:r>
            <a:r>
              <a:rPr lang="nl-NL" sz="1900" dirty="0" err="1" smtClean="0"/>
              <a:t>multi-niveaumodel</a:t>
            </a:r>
            <a:r>
              <a:rPr lang="nl-NL" sz="1900" dirty="0" smtClean="0"/>
              <a:t>)</a:t>
            </a:r>
          </a:p>
          <a:p>
            <a:endParaRPr lang="nl-NL" sz="1900" dirty="0" smtClean="0"/>
          </a:p>
          <a:p>
            <a:pPr>
              <a:lnSpc>
                <a:spcPct val="100000"/>
              </a:lnSpc>
            </a:pPr>
            <a:r>
              <a:rPr lang="nl-NL" sz="1900" dirty="0" smtClean="0"/>
              <a:t>Voorbeeld: kans op bijstand jonge alleenstaande met kind in achterstandswijk vs. tweeverdiener met koophuis zonder kinderen in sterke regio </a:t>
            </a:r>
          </a:p>
          <a:p>
            <a:pPr>
              <a:buNone/>
            </a:pPr>
            <a:endParaRPr lang="nl-NL" sz="1900" dirty="0" smtClean="0"/>
          </a:p>
          <a:p>
            <a:pPr>
              <a:lnSpc>
                <a:spcPct val="100000"/>
              </a:lnSpc>
            </a:pPr>
            <a:r>
              <a:rPr lang="nl-NL" sz="1900" dirty="0"/>
              <a:t>B</a:t>
            </a:r>
            <a:r>
              <a:rPr lang="nl-NL" sz="1900" dirty="0" smtClean="0"/>
              <a:t>eter uitgangspunt: niet gemeenten, maar huishoudens hebben recht op bijstand. Bovendien beleidseffecten beter uit te filteren (“slecht” beleid niet belonen) </a:t>
            </a:r>
          </a:p>
          <a:p>
            <a:endParaRPr lang="nl-NL" sz="1900" dirty="0" smtClean="0"/>
          </a:p>
          <a:p>
            <a:r>
              <a:rPr lang="nl-NL" sz="1900" dirty="0" smtClean="0"/>
              <a:t>Eerste versie model: verdeling 2015. Verbeteringen: verdeling 2016.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55320" y="1306519"/>
            <a:ext cx="11018520" cy="535531"/>
          </a:xfrm>
        </p:spPr>
        <p:txBody>
          <a:bodyPr/>
          <a:lstStyle/>
          <a:p>
            <a:r>
              <a:rPr lang="nl-NL" dirty="0" smtClean="0"/>
              <a:t>Hoe werkt de nieuwe verdeling?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3"/>
          </p:nvPr>
        </p:nvSpPr>
        <p:spPr>
          <a:xfrm>
            <a:off x="655319" y="2058662"/>
            <a:ext cx="11250353" cy="4683883"/>
          </a:xfrm>
          <a:solidFill>
            <a:schemeClr val="bg1">
              <a:alpha val="73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1900" dirty="0" smtClean="0"/>
              <a:t>Gemeenten met positief saldo in eerdere jaren gaan er op achteruit                      </a:t>
            </a:r>
            <a:r>
              <a:rPr lang="nl-NL" sz="1900" b="1" dirty="0" smtClean="0"/>
              <a:t>Citaat gemeente: “Eerst was mijn beleid ‘goed’, en nu opeens ‘slecht’ ! “</a:t>
            </a:r>
          </a:p>
          <a:p>
            <a:endParaRPr lang="nl-NL" sz="1900" dirty="0" smtClean="0"/>
          </a:p>
          <a:p>
            <a:pPr>
              <a:lnSpc>
                <a:spcPct val="100000"/>
              </a:lnSpc>
            </a:pPr>
            <a:r>
              <a:rPr lang="nl-NL" sz="1900" dirty="0" smtClean="0"/>
              <a:t>Grote verschillen tussen uitkomsten ‘Model versie 2015’  versus ‘Model versie 2016’</a:t>
            </a:r>
          </a:p>
          <a:p>
            <a:pPr>
              <a:lnSpc>
                <a:spcPct val="100000"/>
              </a:lnSpc>
            </a:pPr>
            <a:endParaRPr lang="nl-NL" sz="1900" dirty="0" smtClean="0"/>
          </a:p>
          <a:p>
            <a:pPr>
              <a:lnSpc>
                <a:spcPct val="100000"/>
              </a:lnSpc>
            </a:pPr>
            <a:r>
              <a:rPr lang="nl-NL" sz="1900" dirty="0" smtClean="0"/>
              <a:t>Aantal opvallende verschillen tussen model en realisatie ‘in de staarten’</a:t>
            </a:r>
          </a:p>
          <a:p>
            <a:pPr lvl="1">
              <a:lnSpc>
                <a:spcPct val="100000"/>
              </a:lnSpc>
            </a:pPr>
            <a:r>
              <a:rPr lang="nl-NL" sz="1500" dirty="0" smtClean="0"/>
              <a:t>Negatieve uitschieters vooral bij gemeenten met hoge bijstandsdichtheid en stapeling, m.n. G4</a:t>
            </a:r>
          </a:p>
          <a:p>
            <a:pPr lvl="1">
              <a:lnSpc>
                <a:spcPct val="100000"/>
              </a:lnSpc>
            </a:pPr>
            <a:r>
              <a:rPr lang="nl-NL" sz="1500" dirty="0" smtClean="0"/>
              <a:t>Grote positieve effecten bij gemeenten met welvarende bevolking. Positief saldo en positief uit model    </a:t>
            </a:r>
            <a:r>
              <a:rPr lang="nl-NL" sz="1500" b="1" dirty="0" smtClean="0"/>
              <a:t>      -&gt;</a:t>
            </a:r>
            <a:r>
              <a:rPr lang="nl-NL" sz="1500" dirty="0" smtClean="0"/>
              <a:t> </a:t>
            </a:r>
            <a:r>
              <a:rPr lang="nl-NL" sz="1500" b="1" dirty="0" smtClean="0"/>
              <a:t>maar die zul je niet horen!</a:t>
            </a:r>
            <a:endParaRPr lang="nl-NL" sz="1500" dirty="0" smtClean="0"/>
          </a:p>
          <a:p>
            <a:endParaRPr lang="nl-NL" sz="1900" dirty="0" smtClean="0"/>
          </a:p>
          <a:p>
            <a:r>
              <a:rPr lang="nl-NL" sz="1900" dirty="0" smtClean="0"/>
              <a:t>Fouten bij hanteren model, aantal verklarende factoren als irrelevant (‘ruis’) gezien</a:t>
            </a:r>
          </a:p>
          <a:p>
            <a:endParaRPr lang="nl-NL" sz="1900" dirty="0" smtClean="0"/>
          </a:p>
          <a:p>
            <a:r>
              <a:rPr lang="nl-NL" sz="1900" dirty="0" smtClean="0"/>
              <a:t>N.B. Mitigerende maatregelen SZW: </a:t>
            </a:r>
            <a:r>
              <a:rPr lang="nl-NL" sz="1900" dirty="0" err="1" smtClean="0"/>
              <a:t>ingroeipad</a:t>
            </a:r>
            <a:r>
              <a:rPr lang="nl-NL" sz="1900" dirty="0" smtClean="0"/>
              <a:t>, soepeler vangnet, extra vangnet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55320" y="1306519"/>
            <a:ext cx="11018520" cy="535531"/>
          </a:xfrm>
        </p:spPr>
        <p:txBody>
          <a:bodyPr/>
          <a:lstStyle/>
          <a:p>
            <a:r>
              <a:rPr lang="nl-NL" dirty="0" smtClean="0"/>
              <a:t>Waarom is er nu onrust onder gemeenten?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3"/>
          </p:nvPr>
        </p:nvSpPr>
        <p:spPr>
          <a:xfrm>
            <a:off x="655320" y="2058662"/>
            <a:ext cx="11241116" cy="4351373"/>
          </a:xfrm>
          <a:solidFill>
            <a:schemeClr val="bg1">
              <a:alpha val="73000"/>
            </a:schemeClr>
          </a:solidFill>
        </p:spPr>
        <p:txBody>
          <a:bodyPr>
            <a:noAutofit/>
          </a:bodyPr>
          <a:lstStyle/>
          <a:p>
            <a:r>
              <a:rPr lang="nl-NL" sz="1900" dirty="0" smtClean="0"/>
              <a:t>Door politieke druk</a:t>
            </a:r>
          </a:p>
          <a:p>
            <a:endParaRPr lang="nl-NL" sz="1900" dirty="0" smtClean="0"/>
          </a:p>
          <a:p>
            <a:r>
              <a:rPr lang="nl-NL" sz="1900" dirty="0" smtClean="0"/>
              <a:t>Goede gegevens nog niet beschikbaar</a:t>
            </a:r>
          </a:p>
          <a:p>
            <a:endParaRPr lang="nl-NL" sz="1900" dirty="0" smtClean="0"/>
          </a:p>
          <a:p>
            <a:r>
              <a:rPr lang="nl-NL" sz="1900" dirty="0" smtClean="0"/>
              <a:t>Steekproefdata gebruikt, daardoor: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1900" dirty="0" smtClean="0"/>
              <a:t>Modeluitkomsten niet optimaal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1900" dirty="0" smtClean="0"/>
              <a:t>Vertaling naar individuele gemeenten via noodverband      </a:t>
            </a:r>
          </a:p>
          <a:p>
            <a:endParaRPr lang="nl-NL" sz="1900" dirty="0" smtClean="0"/>
          </a:p>
          <a:p>
            <a:r>
              <a:rPr lang="nl-NL" sz="1900" dirty="0" smtClean="0"/>
              <a:t>Vanaf 2017: integrale data (geen steekproef meer, dus geen noodverband meer nodig)</a:t>
            </a:r>
          </a:p>
          <a:p>
            <a:endParaRPr lang="nl-NL" sz="1900" dirty="0" smtClean="0"/>
          </a:p>
          <a:p>
            <a:r>
              <a:rPr lang="nl-NL" sz="1900" dirty="0" smtClean="0"/>
              <a:t>Naar verwachting wordt probleem hierdoor deels opgelost – maar dit is niet zeker</a:t>
            </a:r>
            <a:endParaRPr lang="nl-NL" sz="19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55320" y="1306519"/>
            <a:ext cx="11018520" cy="535531"/>
          </a:xfrm>
        </p:spPr>
        <p:txBody>
          <a:bodyPr/>
          <a:lstStyle/>
          <a:p>
            <a:r>
              <a:rPr lang="nl-NL" dirty="0" smtClean="0"/>
              <a:t>Nieuw model te snel ingevoerd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504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3"/>
          </p:nvPr>
        </p:nvSpPr>
        <p:spPr>
          <a:xfrm>
            <a:off x="646083" y="2354225"/>
            <a:ext cx="11398136" cy="4046575"/>
          </a:xfrm>
          <a:solidFill>
            <a:schemeClr val="bg1">
              <a:alpha val="79000"/>
            </a:schemeClr>
          </a:solidFill>
        </p:spPr>
        <p:txBody>
          <a:bodyPr>
            <a:noAutofit/>
          </a:bodyPr>
          <a:lstStyle/>
          <a:p>
            <a:r>
              <a:rPr lang="nl-NL" sz="1900" dirty="0" smtClean="0"/>
              <a:t>Herverdeling hoeft niet slecht te zijn, mits betere aansluiting bij werkelijke kosten. </a:t>
            </a:r>
          </a:p>
          <a:p>
            <a:pPr>
              <a:buNone/>
            </a:pPr>
            <a:r>
              <a:rPr lang="nl-NL" sz="1900" dirty="0" smtClean="0"/>
              <a:t>     </a:t>
            </a:r>
            <a:r>
              <a:rPr lang="nl-NL" sz="1900" b="1" dirty="0" smtClean="0"/>
              <a:t>-&gt;</a:t>
            </a:r>
            <a:r>
              <a:rPr lang="nl-NL" sz="1900" dirty="0" smtClean="0"/>
              <a:t> </a:t>
            </a:r>
            <a:r>
              <a:rPr lang="nl-NL" sz="1900" b="1" dirty="0" smtClean="0"/>
              <a:t>is volgens </a:t>
            </a:r>
            <a:r>
              <a:rPr lang="nl-NL" sz="1900" b="1" dirty="0" err="1" smtClean="0"/>
              <a:t>Rfv</a:t>
            </a:r>
            <a:r>
              <a:rPr lang="nl-NL" sz="1900" b="1" dirty="0" smtClean="0"/>
              <a:t> voor grote meerderheid van gemeenten het geval</a:t>
            </a:r>
          </a:p>
          <a:p>
            <a:endParaRPr lang="nl-NL" sz="1900" dirty="0" smtClean="0"/>
          </a:p>
          <a:p>
            <a:pPr>
              <a:lnSpc>
                <a:spcPct val="110000"/>
              </a:lnSpc>
            </a:pPr>
            <a:r>
              <a:rPr lang="nl-NL" sz="1900" dirty="0" smtClean="0"/>
              <a:t>Scheefheden en uitschieters: door noodverbanden en vergeten factoren (‘ruis’ versus systematische afwijkingen) </a:t>
            </a:r>
          </a:p>
          <a:p>
            <a:pPr lvl="1">
              <a:buNone/>
            </a:pPr>
            <a:endParaRPr lang="nl-NL" sz="1900" dirty="0" smtClean="0"/>
          </a:p>
          <a:p>
            <a:pPr>
              <a:lnSpc>
                <a:spcPct val="100000"/>
              </a:lnSpc>
            </a:pPr>
            <a:r>
              <a:rPr lang="nl-NL" sz="1900" dirty="0" smtClean="0"/>
              <a:t>Ook na overgang naar integrale gegevens voor 2017 check nodig op scheefheden en (onterecht) vergeten kenmerken</a:t>
            </a:r>
          </a:p>
          <a:p>
            <a:endParaRPr lang="nl-NL" sz="1900" dirty="0" smtClean="0"/>
          </a:p>
          <a:p>
            <a:pPr>
              <a:lnSpc>
                <a:spcPct val="100000"/>
              </a:lnSpc>
            </a:pPr>
            <a:r>
              <a:rPr lang="nl-NL" sz="1900" dirty="0" smtClean="0"/>
              <a:t>Omdat het model het bestuurlijk arrangement moet dienen, is een </a:t>
            </a:r>
            <a:r>
              <a:rPr lang="nl-NL" sz="1900" b="1" dirty="0" smtClean="0"/>
              <a:t>open houding nodig </a:t>
            </a:r>
            <a:r>
              <a:rPr lang="nl-NL" sz="1900" dirty="0" smtClean="0"/>
              <a:t>ten opzichte van verbeteringen (</a:t>
            </a:r>
            <a:r>
              <a:rPr lang="nl-NL" sz="1900" b="1" dirty="0" smtClean="0"/>
              <a:t>i.t.t. technocratisch</a:t>
            </a:r>
            <a:r>
              <a:rPr lang="nl-NL" sz="1900" dirty="0" smtClean="0"/>
              <a:t>)</a:t>
            </a:r>
            <a:endParaRPr lang="nl-NL" sz="19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55320" y="1306519"/>
            <a:ext cx="11018520" cy="978729"/>
          </a:xfrm>
        </p:spPr>
        <p:txBody>
          <a:bodyPr/>
          <a:lstStyle/>
          <a:p>
            <a:r>
              <a:rPr lang="nl-NL" dirty="0" smtClean="0"/>
              <a:t>Advies </a:t>
            </a:r>
            <a:r>
              <a:rPr lang="nl-NL" dirty="0" err="1" smtClean="0"/>
              <a:t>Rfv</a:t>
            </a:r>
            <a:r>
              <a:rPr lang="nl-NL" dirty="0" smtClean="0"/>
              <a:t>: het principe is goed, maar problemen zijn niet zomaar weg te poetsen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Gro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e1" id="{ED4F7137-0B05-4C89-BF81-B7BA72EDBF52}" vid="{954441DF-3136-4F83-8ED4-3A294384F077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562</ap:Words>
  <ap:PresentationFormat>Aangepast</ap:PresentationFormat>
  <ap:Paragraphs>68</ap:Paragraphs>
  <ap:Slides>7</ap:Slides>
  <ap:HiddenSlides>0</ap:HiddenSlides>
  <ap:MMClips>0</ap:MMClips>
  <ap:ScaleCrop>false</ap:ScaleCrop>
  <ap:HeadingPairs>
    <vt:vector baseType="variant" size="4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ap:HeadingPairs>
  <ap:TitlesOfParts>
    <vt:vector baseType="lpstr" size="8">
      <vt:lpstr>Kantoorthema</vt:lpstr>
      <vt:lpstr>Toelichting advies Rfv  Verdeling budget Participatiewet</vt:lpstr>
      <vt:lpstr>De verdeling dient bestuurlijk arrangement:</vt:lpstr>
      <vt:lpstr>Hoe werkte de oude verdeling?</vt:lpstr>
      <vt:lpstr>Hoe werkt de nieuwe verdeling?</vt:lpstr>
      <vt:lpstr>Waarom is er nu onrust onder gemeenten?</vt:lpstr>
      <vt:lpstr>Nieuw model te snel ingevoerd</vt:lpstr>
      <vt:lpstr>Advies Rfv: het principe is goed, maar problemen zijn niet zomaar weg te poetsen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dcterms:created xsi:type="dcterms:W3CDTF">2015-09-28T11:54:44.0000000Z</dcterms:created>
  <dcterms:modified xsi:type="dcterms:W3CDTF">2015-10-29T14:22:05.0000000Z</dcterms:modified>
  <dc:description/>
  <dc:subject/>
  <keywords/>
  <version/>
  <category>------------------------</category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0x010100B29CED5A0094834C9B3233C6E7F1AEFA</vt:lpwstr>
  </property>
</Properties>
</file>