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0" r:id="rId2"/>
    <p:sldId id="1894" r:id="rId3"/>
    <p:sldId id="293" r:id="rId4"/>
    <p:sldId id="1943" r:id="rId5"/>
    <p:sldId id="676" r:id="rId6"/>
    <p:sldId id="1945" r:id="rId7"/>
    <p:sldId id="372" r:id="rId8"/>
    <p:sldId id="664" r:id="rId9"/>
    <p:sldId id="1948" r:id="rId10"/>
    <p:sldId id="1949" r:id="rId11"/>
    <p:sldId id="1950" r:id="rId12"/>
    <p:sldId id="1879" r:id="rId13"/>
    <p:sldId id="1919" r:id="rId14"/>
    <p:sldId id="1956" r:id="rId15"/>
    <p:sldId id="1926" r:id="rId16"/>
    <p:sldId id="1928" r:id="rId17"/>
    <p:sldId id="1924" r:id="rId18"/>
    <p:sldId id="1953" r:id="rId19"/>
    <p:sldId id="1930" r:id="rId20"/>
    <p:sldId id="1931" r:id="rId21"/>
    <p:sldId id="1938" r:id="rId22"/>
    <p:sldId id="1933" r:id="rId23"/>
    <p:sldId id="1955" r:id="rId24"/>
    <p:sldId id="1890" r:id="rId25"/>
    <p:sldId id="1942" r:id="rId26"/>
    <p:sldId id="1941" r:id="rId27"/>
    <p:sldId id="260" r:id="rId28"/>
    <p:sldId id="1918" r:id="rId29"/>
    <p:sldId id="1954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78572E-A76D-CFC7-543D-F5844E6BA151}" name="Wolf, F.I. (Floris)" initials="WF(" userId="S::f.i.wolf1@minlnv.nl::c73848a8-ba92-480d-8fab-9521a9c38fb8" providerId="AD"/>
  <p188:author id="{89C831A9-A027-D37F-FA24-6F3D5BF79308}" name="Stoelhorst, ir. H.G. (Inge)" initials="SiH(" userId="S::h.g.stoelhorst@minlnv.nl::5286e6de-4937-4b63-8148-20208b6a604c" providerId="AD"/>
  <p188:author id="{9106F0F2-4066-4154-23E4-5C27BCC72E72}" name="Buis, dr. ir. E. (Eke)" initials="BdiE(" userId="S::E.Buis@minlnv.nl::58a2e3c0-0579-4c96-8660-42908d3ebc4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FF"/>
    <a:srgbClr val="154273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871" autoAdjust="0"/>
  </p:normalViewPr>
  <p:slideViewPr>
    <p:cSldViewPr snapToGrid="0">
      <p:cViewPr varScale="1">
        <p:scale>
          <a:sx n="59" d="100"/>
          <a:sy n="59" d="100"/>
        </p:scale>
        <p:origin x="864" y="66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4138A-D7FC-4D0A-B625-FF6908F65946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3DDCDD-F79C-47FD-AD89-70F56E5B7CAA}">
      <dgm:prSet custT="1"/>
      <dgm:spPr/>
      <dgm:t>
        <a:bodyPr/>
        <a:lstStyle/>
        <a:p>
          <a:r>
            <a:rPr lang="nl-NL" sz="1200" dirty="0"/>
            <a:t>Nov 21 7</a:t>
          </a:r>
          <a:r>
            <a:rPr lang="nl-NL" sz="1200" baseline="30000" dirty="0"/>
            <a:t>e</a:t>
          </a:r>
          <a:r>
            <a:rPr lang="nl-NL" sz="1200" dirty="0"/>
            <a:t> AP vastgesteld</a:t>
          </a:r>
        </a:p>
        <a:p>
          <a:r>
            <a:rPr lang="nl-NL" sz="1200" dirty="0"/>
            <a:t>Richt op doelen NIR en KRW landbouw </a:t>
          </a:r>
          <a:endParaRPr lang="en-US" sz="1200" dirty="0"/>
        </a:p>
      </dgm:t>
    </dgm:pt>
    <dgm:pt modelId="{34AE32FD-BE6A-41C9-88D1-2AF3F0D3A31D}" type="parTrans" cxnId="{86DD5D88-364D-47D7-90DF-9F3C7D0CE90A}">
      <dgm:prSet/>
      <dgm:spPr/>
      <dgm:t>
        <a:bodyPr/>
        <a:lstStyle/>
        <a:p>
          <a:endParaRPr lang="en-US" sz="1600"/>
        </a:p>
      </dgm:t>
    </dgm:pt>
    <dgm:pt modelId="{6CF46F3F-D955-4AC8-815F-70D35A6AC527}" type="sibTrans" cxnId="{86DD5D88-364D-47D7-90DF-9F3C7D0CE90A}">
      <dgm:prSet/>
      <dgm:spPr/>
      <dgm:t>
        <a:bodyPr/>
        <a:lstStyle/>
        <a:p>
          <a:endParaRPr lang="en-US" sz="1600"/>
        </a:p>
      </dgm:t>
    </dgm:pt>
    <dgm:pt modelId="{2A52DC18-2A9C-45FE-A40D-BADCAF88BAC3}">
      <dgm:prSet custT="1"/>
      <dgm:spPr/>
      <dgm:t>
        <a:bodyPr/>
        <a:lstStyle/>
        <a:p>
          <a:r>
            <a:rPr lang="nl-NL" sz="1200" dirty="0"/>
            <a:t>MER 7</a:t>
          </a:r>
          <a:r>
            <a:rPr lang="nl-NL" sz="1200" baseline="30000" dirty="0"/>
            <a:t>e</a:t>
          </a:r>
          <a:r>
            <a:rPr lang="nl-NL" sz="1200" dirty="0"/>
            <a:t> AP:</a:t>
          </a:r>
        </a:p>
        <a:p>
          <a:r>
            <a:rPr lang="nl-NL" sz="1200" dirty="0"/>
            <a:t>Doelbereik grondwater op zand, niet op löss</a:t>
          </a:r>
        </a:p>
        <a:p>
          <a:r>
            <a:rPr lang="nl-NL" sz="1200" dirty="0"/>
            <a:t>Onvoldoende voor oppervlaktewater</a:t>
          </a:r>
          <a:endParaRPr lang="en-US" sz="1200" dirty="0"/>
        </a:p>
      </dgm:t>
    </dgm:pt>
    <dgm:pt modelId="{406C26D9-2E98-47E1-91A2-A56B1814180D}" type="parTrans" cxnId="{43BE0839-D4FC-4440-8E8A-4D4554EB4421}">
      <dgm:prSet/>
      <dgm:spPr/>
      <dgm:t>
        <a:bodyPr/>
        <a:lstStyle/>
        <a:p>
          <a:endParaRPr lang="en-US" sz="1600"/>
        </a:p>
      </dgm:t>
    </dgm:pt>
    <dgm:pt modelId="{C3ADEC47-481F-4F13-AA44-5B7BF0362312}" type="sibTrans" cxnId="{43BE0839-D4FC-4440-8E8A-4D4554EB4421}">
      <dgm:prSet/>
      <dgm:spPr/>
      <dgm:t>
        <a:bodyPr/>
        <a:lstStyle/>
        <a:p>
          <a:endParaRPr lang="en-US" sz="1600"/>
        </a:p>
      </dgm:t>
    </dgm:pt>
    <dgm:pt modelId="{099D18F1-D870-4FE7-A88C-B1045019D71B}">
      <dgm:prSet custT="1"/>
      <dgm:spPr/>
      <dgm:t>
        <a:bodyPr/>
        <a:lstStyle/>
        <a:p>
          <a:r>
            <a:rPr lang="nl-NL" sz="1200" dirty="0"/>
            <a:t>Feb 22 Addendum bij 7</a:t>
          </a:r>
          <a:r>
            <a:rPr lang="nl-NL" sz="1200" baseline="30000" dirty="0"/>
            <a:t>e</a:t>
          </a:r>
          <a:r>
            <a:rPr lang="nl-NL" sz="1200" dirty="0"/>
            <a:t> AP: maatregelen en koppeling NPLG voor restopgave</a:t>
          </a:r>
          <a:endParaRPr lang="en-US" sz="1200" dirty="0"/>
        </a:p>
      </dgm:t>
    </dgm:pt>
    <dgm:pt modelId="{6E6D7167-BE51-4BE6-B423-F1070050B67E}" type="parTrans" cxnId="{9B60F285-895B-4A9B-977F-3DD0E17E4662}">
      <dgm:prSet/>
      <dgm:spPr/>
      <dgm:t>
        <a:bodyPr/>
        <a:lstStyle/>
        <a:p>
          <a:endParaRPr lang="en-US" sz="1600"/>
        </a:p>
      </dgm:t>
    </dgm:pt>
    <dgm:pt modelId="{0D0AE545-713F-403B-962A-253FA703ECBE}" type="sibTrans" cxnId="{9B60F285-895B-4A9B-977F-3DD0E17E4662}">
      <dgm:prSet/>
      <dgm:spPr/>
      <dgm:t>
        <a:bodyPr/>
        <a:lstStyle/>
        <a:p>
          <a:endParaRPr lang="en-US" sz="1600"/>
        </a:p>
      </dgm:t>
    </dgm:pt>
    <dgm:pt modelId="{359B0863-C557-4DE3-BE18-435AB1846919}">
      <dgm:prSet custT="1"/>
      <dgm:spPr/>
      <dgm:t>
        <a:bodyPr/>
        <a:lstStyle/>
        <a:p>
          <a:r>
            <a:rPr lang="nl-NL" sz="1200" dirty="0"/>
            <a:t>Sept 22 Derogatiebeschikking</a:t>
          </a:r>
        </a:p>
        <a:p>
          <a:r>
            <a:rPr lang="nl-NL" sz="1200" dirty="0"/>
            <a:t>Aanvullende maatregelen</a:t>
          </a:r>
          <a:endParaRPr lang="en-US" sz="1200" dirty="0"/>
        </a:p>
      </dgm:t>
    </dgm:pt>
    <dgm:pt modelId="{6D626EC8-E6CF-4982-BF51-CDC96780B5F9}" type="parTrans" cxnId="{59AA5475-C7EF-4B23-9794-E3978E7EAE10}">
      <dgm:prSet/>
      <dgm:spPr/>
      <dgm:t>
        <a:bodyPr/>
        <a:lstStyle/>
        <a:p>
          <a:endParaRPr lang="en-US" sz="1600"/>
        </a:p>
      </dgm:t>
    </dgm:pt>
    <dgm:pt modelId="{75D882AD-CBA1-4A55-9D26-E06A6F36A688}" type="sibTrans" cxnId="{59AA5475-C7EF-4B23-9794-E3978E7EAE10}">
      <dgm:prSet/>
      <dgm:spPr/>
      <dgm:t>
        <a:bodyPr/>
        <a:lstStyle/>
        <a:p>
          <a:endParaRPr lang="en-US" sz="1600"/>
        </a:p>
      </dgm:t>
    </dgm:pt>
    <dgm:pt modelId="{910FEB9C-687F-4F2A-9CC6-728031AD2518}" type="pres">
      <dgm:prSet presAssocID="{D244138A-D7FC-4D0A-B625-FF6908F659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4463E925-346D-4E36-B51D-1EFD291188E6}" type="pres">
      <dgm:prSet presAssocID="{4C3DDCDD-F79C-47FD-AD89-70F56E5B7CAA}" presName="hierRoot1" presStyleCnt="0"/>
      <dgm:spPr/>
    </dgm:pt>
    <dgm:pt modelId="{61C23791-B417-4F98-8929-6A53129655FE}" type="pres">
      <dgm:prSet presAssocID="{4C3DDCDD-F79C-47FD-AD89-70F56E5B7CAA}" presName="composite" presStyleCnt="0"/>
      <dgm:spPr/>
    </dgm:pt>
    <dgm:pt modelId="{26216A26-87AC-4331-BC13-B19D5DFBD884}" type="pres">
      <dgm:prSet presAssocID="{4C3DDCDD-F79C-47FD-AD89-70F56E5B7CAA}" presName="background" presStyleLbl="node0" presStyleIdx="0" presStyleCnt="4"/>
      <dgm:spPr/>
    </dgm:pt>
    <dgm:pt modelId="{3CB2CE77-CDB0-4BFA-B045-5CF6CDF35B06}" type="pres">
      <dgm:prSet presAssocID="{4C3DDCDD-F79C-47FD-AD89-70F56E5B7CAA}" presName="text" presStyleLbl="fgAcc0" presStyleIdx="0" presStyleCnt="4" custScaleX="118947" custScaleY="109274" custLinFactNeighborX="9353" custLinFactNeighborY="-6210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8A6552B-4396-41E0-9F43-A040517AA6E6}" type="pres">
      <dgm:prSet presAssocID="{4C3DDCDD-F79C-47FD-AD89-70F56E5B7CAA}" presName="hierChild2" presStyleCnt="0"/>
      <dgm:spPr/>
    </dgm:pt>
    <dgm:pt modelId="{4BD824C6-8B5A-428D-B11F-59FB80B3AE61}" type="pres">
      <dgm:prSet presAssocID="{2A52DC18-2A9C-45FE-A40D-BADCAF88BAC3}" presName="hierRoot1" presStyleCnt="0"/>
      <dgm:spPr/>
    </dgm:pt>
    <dgm:pt modelId="{75021C7D-45ED-4500-9434-3C45D4169988}" type="pres">
      <dgm:prSet presAssocID="{2A52DC18-2A9C-45FE-A40D-BADCAF88BAC3}" presName="composite" presStyleCnt="0"/>
      <dgm:spPr/>
    </dgm:pt>
    <dgm:pt modelId="{099B8890-6BAF-43EB-A483-6065A8730B9C}" type="pres">
      <dgm:prSet presAssocID="{2A52DC18-2A9C-45FE-A40D-BADCAF88BAC3}" presName="background" presStyleLbl="node0" presStyleIdx="1" presStyleCnt="4"/>
      <dgm:spPr>
        <a:solidFill>
          <a:schemeClr val="tx2"/>
        </a:solidFill>
      </dgm:spPr>
    </dgm:pt>
    <dgm:pt modelId="{48282E4D-46F2-432C-9E80-29A43E667F11}" type="pres">
      <dgm:prSet presAssocID="{2A52DC18-2A9C-45FE-A40D-BADCAF88BAC3}" presName="text" presStyleLbl="fgAcc0" presStyleIdx="1" presStyleCnt="4" custScaleX="118255" custScaleY="111569" custLinFactX="-32028" custLinFactNeighborX="-100000" custLinFactNeighborY="7453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DE3F718-9D61-4CE8-B13E-223A4A19E97B}" type="pres">
      <dgm:prSet presAssocID="{2A52DC18-2A9C-45FE-A40D-BADCAF88BAC3}" presName="hierChild2" presStyleCnt="0"/>
      <dgm:spPr/>
    </dgm:pt>
    <dgm:pt modelId="{ACAB0A2E-EBED-4B1C-A3E9-0C9ED15A5C80}" type="pres">
      <dgm:prSet presAssocID="{099D18F1-D870-4FE7-A88C-B1045019D71B}" presName="hierRoot1" presStyleCnt="0"/>
      <dgm:spPr/>
    </dgm:pt>
    <dgm:pt modelId="{44E30296-B4ED-434D-BDC1-9A8AFBEB097F}" type="pres">
      <dgm:prSet presAssocID="{099D18F1-D870-4FE7-A88C-B1045019D71B}" presName="composite" presStyleCnt="0"/>
      <dgm:spPr/>
    </dgm:pt>
    <dgm:pt modelId="{AC6DF169-5785-48E5-930B-1F4022274C06}" type="pres">
      <dgm:prSet presAssocID="{099D18F1-D870-4FE7-A88C-B1045019D71B}" presName="background" presStyleLbl="node0" presStyleIdx="2" presStyleCnt="4"/>
      <dgm:spPr/>
    </dgm:pt>
    <dgm:pt modelId="{816B179C-EDE6-47EB-A1DC-BA8E74506517}" type="pres">
      <dgm:prSet presAssocID="{099D18F1-D870-4FE7-A88C-B1045019D71B}" presName="text" presStyleLbl="fgAcc0" presStyleIdx="2" presStyleCnt="4" custScaleX="121640" custScaleY="113518" custLinFactNeighborX="-81870" custLinFactNeighborY="14627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D8778E4-AA67-4568-B678-1D1686409045}" type="pres">
      <dgm:prSet presAssocID="{099D18F1-D870-4FE7-A88C-B1045019D71B}" presName="hierChild2" presStyleCnt="0"/>
      <dgm:spPr/>
    </dgm:pt>
    <dgm:pt modelId="{C6106683-C68F-48E0-89DA-EB20EDF579D8}" type="pres">
      <dgm:prSet presAssocID="{359B0863-C557-4DE3-BE18-435AB1846919}" presName="hierRoot1" presStyleCnt="0"/>
      <dgm:spPr/>
    </dgm:pt>
    <dgm:pt modelId="{C3A804DB-9097-4A34-A0D4-95FB34464559}" type="pres">
      <dgm:prSet presAssocID="{359B0863-C557-4DE3-BE18-435AB1846919}" presName="composite" presStyleCnt="0"/>
      <dgm:spPr/>
    </dgm:pt>
    <dgm:pt modelId="{7A35FC0A-8724-4417-A0AF-51423641F2D5}" type="pres">
      <dgm:prSet presAssocID="{359B0863-C557-4DE3-BE18-435AB1846919}" presName="background" presStyleLbl="node0" presStyleIdx="3" presStyleCnt="4"/>
      <dgm:spPr/>
    </dgm:pt>
    <dgm:pt modelId="{82CA3BBF-1918-470A-9A8C-4A356F28C409}" type="pres">
      <dgm:prSet presAssocID="{359B0863-C557-4DE3-BE18-435AB1846919}" presName="text" presStyleLbl="fgAcc0" presStyleIdx="3" presStyleCnt="4" custScaleX="125028" custScaleY="113267" custLinFactNeighborX="-29513" custLinFactNeighborY="14058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E7B1232-B3B5-4F0E-93EF-496559DAA30D}" type="pres">
      <dgm:prSet presAssocID="{359B0863-C557-4DE3-BE18-435AB1846919}" presName="hierChild2" presStyleCnt="0"/>
      <dgm:spPr/>
    </dgm:pt>
  </dgm:ptLst>
  <dgm:cxnLst>
    <dgm:cxn modelId="{094A53F3-0BD0-45CE-9E8B-AF26F5875475}" type="presOf" srcId="{4C3DDCDD-F79C-47FD-AD89-70F56E5B7CAA}" destId="{3CB2CE77-CDB0-4BFA-B045-5CF6CDF35B06}" srcOrd="0" destOrd="0" presId="urn:microsoft.com/office/officeart/2005/8/layout/hierarchy1"/>
    <dgm:cxn modelId="{59AA5475-C7EF-4B23-9794-E3978E7EAE10}" srcId="{D244138A-D7FC-4D0A-B625-FF6908F65946}" destId="{359B0863-C557-4DE3-BE18-435AB1846919}" srcOrd="3" destOrd="0" parTransId="{6D626EC8-E6CF-4982-BF51-CDC96780B5F9}" sibTransId="{75D882AD-CBA1-4A55-9D26-E06A6F36A688}"/>
    <dgm:cxn modelId="{43BE0839-D4FC-4440-8E8A-4D4554EB4421}" srcId="{D244138A-D7FC-4D0A-B625-FF6908F65946}" destId="{2A52DC18-2A9C-45FE-A40D-BADCAF88BAC3}" srcOrd="1" destOrd="0" parTransId="{406C26D9-2E98-47E1-91A2-A56B1814180D}" sibTransId="{C3ADEC47-481F-4F13-AA44-5B7BF0362312}"/>
    <dgm:cxn modelId="{79923721-0CB5-4070-8D8B-8B7208505DFF}" type="presOf" srcId="{2A52DC18-2A9C-45FE-A40D-BADCAF88BAC3}" destId="{48282E4D-46F2-432C-9E80-29A43E667F11}" srcOrd="0" destOrd="0" presId="urn:microsoft.com/office/officeart/2005/8/layout/hierarchy1"/>
    <dgm:cxn modelId="{86DD5D88-364D-47D7-90DF-9F3C7D0CE90A}" srcId="{D244138A-D7FC-4D0A-B625-FF6908F65946}" destId="{4C3DDCDD-F79C-47FD-AD89-70F56E5B7CAA}" srcOrd="0" destOrd="0" parTransId="{34AE32FD-BE6A-41C9-88D1-2AF3F0D3A31D}" sibTransId="{6CF46F3F-D955-4AC8-815F-70D35A6AC527}"/>
    <dgm:cxn modelId="{9B96D00B-DDF7-4967-BBC2-5B5FB5CC9C35}" type="presOf" srcId="{099D18F1-D870-4FE7-A88C-B1045019D71B}" destId="{816B179C-EDE6-47EB-A1DC-BA8E74506517}" srcOrd="0" destOrd="0" presId="urn:microsoft.com/office/officeart/2005/8/layout/hierarchy1"/>
    <dgm:cxn modelId="{03FE5978-8873-4869-BF82-C9A867B8E3E3}" type="presOf" srcId="{359B0863-C557-4DE3-BE18-435AB1846919}" destId="{82CA3BBF-1918-470A-9A8C-4A356F28C409}" srcOrd="0" destOrd="0" presId="urn:microsoft.com/office/officeart/2005/8/layout/hierarchy1"/>
    <dgm:cxn modelId="{CB723369-59B2-412D-8B2A-60901E1CB89E}" type="presOf" srcId="{D244138A-D7FC-4D0A-B625-FF6908F65946}" destId="{910FEB9C-687F-4F2A-9CC6-728031AD2518}" srcOrd="0" destOrd="0" presId="urn:microsoft.com/office/officeart/2005/8/layout/hierarchy1"/>
    <dgm:cxn modelId="{9B60F285-895B-4A9B-977F-3DD0E17E4662}" srcId="{D244138A-D7FC-4D0A-B625-FF6908F65946}" destId="{099D18F1-D870-4FE7-A88C-B1045019D71B}" srcOrd="2" destOrd="0" parTransId="{6E6D7167-BE51-4BE6-B423-F1070050B67E}" sibTransId="{0D0AE545-713F-403B-962A-253FA703ECBE}"/>
    <dgm:cxn modelId="{098FF2FB-19BD-45C9-A66D-788673D52E44}" type="presParOf" srcId="{910FEB9C-687F-4F2A-9CC6-728031AD2518}" destId="{4463E925-346D-4E36-B51D-1EFD291188E6}" srcOrd="0" destOrd="0" presId="urn:microsoft.com/office/officeart/2005/8/layout/hierarchy1"/>
    <dgm:cxn modelId="{4725EFFA-8718-46E1-8B0F-C9F719E77C12}" type="presParOf" srcId="{4463E925-346D-4E36-B51D-1EFD291188E6}" destId="{61C23791-B417-4F98-8929-6A53129655FE}" srcOrd="0" destOrd="0" presId="urn:microsoft.com/office/officeart/2005/8/layout/hierarchy1"/>
    <dgm:cxn modelId="{506E496B-1B5F-4085-A74E-670B70428024}" type="presParOf" srcId="{61C23791-B417-4F98-8929-6A53129655FE}" destId="{26216A26-87AC-4331-BC13-B19D5DFBD884}" srcOrd="0" destOrd="0" presId="urn:microsoft.com/office/officeart/2005/8/layout/hierarchy1"/>
    <dgm:cxn modelId="{7768C5C8-1C06-4AA2-9ADE-3ADCBEB57247}" type="presParOf" srcId="{61C23791-B417-4F98-8929-6A53129655FE}" destId="{3CB2CE77-CDB0-4BFA-B045-5CF6CDF35B06}" srcOrd="1" destOrd="0" presId="urn:microsoft.com/office/officeart/2005/8/layout/hierarchy1"/>
    <dgm:cxn modelId="{8D1D83E3-1954-4CA1-BCD5-646550D88B85}" type="presParOf" srcId="{4463E925-346D-4E36-B51D-1EFD291188E6}" destId="{18A6552B-4396-41E0-9F43-A040517AA6E6}" srcOrd="1" destOrd="0" presId="urn:microsoft.com/office/officeart/2005/8/layout/hierarchy1"/>
    <dgm:cxn modelId="{4E0D12BE-F2B5-421E-8FD2-EEB0CE376F2D}" type="presParOf" srcId="{910FEB9C-687F-4F2A-9CC6-728031AD2518}" destId="{4BD824C6-8B5A-428D-B11F-59FB80B3AE61}" srcOrd="1" destOrd="0" presId="urn:microsoft.com/office/officeart/2005/8/layout/hierarchy1"/>
    <dgm:cxn modelId="{4B71C520-2D68-4191-A648-4777946EF1F3}" type="presParOf" srcId="{4BD824C6-8B5A-428D-B11F-59FB80B3AE61}" destId="{75021C7D-45ED-4500-9434-3C45D4169988}" srcOrd="0" destOrd="0" presId="urn:microsoft.com/office/officeart/2005/8/layout/hierarchy1"/>
    <dgm:cxn modelId="{A7F45F1B-7C6D-4014-97C5-76DC27055FDD}" type="presParOf" srcId="{75021C7D-45ED-4500-9434-3C45D4169988}" destId="{099B8890-6BAF-43EB-A483-6065A8730B9C}" srcOrd="0" destOrd="0" presId="urn:microsoft.com/office/officeart/2005/8/layout/hierarchy1"/>
    <dgm:cxn modelId="{AC52AFFE-E1DA-494C-9D77-A71EACF4A482}" type="presParOf" srcId="{75021C7D-45ED-4500-9434-3C45D4169988}" destId="{48282E4D-46F2-432C-9E80-29A43E667F11}" srcOrd="1" destOrd="0" presId="urn:microsoft.com/office/officeart/2005/8/layout/hierarchy1"/>
    <dgm:cxn modelId="{6EE1786A-F6EE-4838-B434-60D3E903EE15}" type="presParOf" srcId="{4BD824C6-8B5A-428D-B11F-59FB80B3AE61}" destId="{0DE3F718-9D61-4CE8-B13E-223A4A19E97B}" srcOrd="1" destOrd="0" presId="urn:microsoft.com/office/officeart/2005/8/layout/hierarchy1"/>
    <dgm:cxn modelId="{2E78B332-CF92-4632-BFFF-4DDF873E1F87}" type="presParOf" srcId="{910FEB9C-687F-4F2A-9CC6-728031AD2518}" destId="{ACAB0A2E-EBED-4B1C-A3E9-0C9ED15A5C80}" srcOrd="2" destOrd="0" presId="urn:microsoft.com/office/officeart/2005/8/layout/hierarchy1"/>
    <dgm:cxn modelId="{36DB57D3-83E3-4C45-93E3-3C28DC0DEBD8}" type="presParOf" srcId="{ACAB0A2E-EBED-4B1C-A3E9-0C9ED15A5C80}" destId="{44E30296-B4ED-434D-BDC1-9A8AFBEB097F}" srcOrd="0" destOrd="0" presId="urn:microsoft.com/office/officeart/2005/8/layout/hierarchy1"/>
    <dgm:cxn modelId="{FB820964-C0D7-451B-9BBD-B997DDEE4327}" type="presParOf" srcId="{44E30296-B4ED-434D-BDC1-9A8AFBEB097F}" destId="{AC6DF169-5785-48E5-930B-1F4022274C06}" srcOrd="0" destOrd="0" presId="urn:microsoft.com/office/officeart/2005/8/layout/hierarchy1"/>
    <dgm:cxn modelId="{C061B46F-4765-468E-A600-CB21E7000033}" type="presParOf" srcId="{44E30296-B4ED-434D-BDC1-9A8AFBEB097F}" destId="{816B179C-EDE6-47EB-A1DC-BA8E74506517}" srcOrd="1" destOrd="0" presId="urn:microsoft.com/office/officeart/2005/8/layout/hierarchy1"/>
    <dgm:cxn modelId="{AD9FE170-3CC8-4ACB-852B-DFDEA0F33CFE}" type="presParOf" srcId="{ACAB0A2E-EBED-4B1C-A3E9-0C9ED15A5C80}" destId="{7D8778E4-AA67-4568-B678-1D1686409045}" srcOrd="1" destOrd="0" presId="urn:microsoft.com/office/officeart/2005/8/layout/hierarchy1"/>
    <dgm:cxn modelId="{E513B5E3-BFB0-41A6-8BDA-30017A21AEE2}" type="presParOf" srcId="{910FEB9C-687F-4F2A-9CC6-728031AD2518}" destId="{C6106683-C68F-48E0-89DA-EB20EDF579D8}" srcOrd="3" destOrd="0" presId="urn:microsoft.com/office/officeart/2005/8/layout/hierarchy1"/>
    <dgm:cxn modelId="{6BC777AE-5A7F-499F-BBF8-ECB2DB5567B7}" type="presParOf" srcId="{C6106683-C68F-48E0-89DA-EB20EDF579D8}" destId="{C3A804DB-9097-4A34-A0D4-95FB34464559}" srcOrd="0" destOrd="0" presId="urn:microsoft.com/office/officeart/2005/8/layout/hierarchy1"/>
    <dgm:cxn modelId="{4E91845F-196C-481C-B005-596E97D9905E}" type="presParOf" srcId="{C3A804DB-9097-4A34-A0D4-95FB34464559}" destId="{7A35FC0A-8724-4417-A0AF-51423641F2D5}" srcOrd="0" destOrd="0" presId="urn:microsoft.com/office/officeart/2005/8/layout/hierarchy1"/>
    <dgm:cxn modelId="{277B3EEE-3752-42E2-9EE5-F2A7E14BF51C}" type="presParOf" srcId="{C3A804DB-9097-4A34-A0D4-95FB34464559}" destId="{82CA3BBF-1918-470A-9A8C-4A356F28C409}" srcOrd="1" destOrd="0" presId="urn:microsoft.com/office/officeart/2005/8/layout/hierarchy1"/>
    <dgm:cxn modelId="{A9090F8F-FCE6-4E19-9AC4-9DD9F8D738DE}" type="presParOf" srcId="{C6106683-C68F-48E0-89DA-EB20EDF579D8}" destId="{AE7B1232-B3B5-4F0E-93EF-496559DAA3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16A26-87AC-4331-BC13-B19D5DFBD884}">
      <dsp:nvSpPr>
        <dsp:cNvPr id="0" name=""/>
        <dsp:cNvSpPr/>
      </dsp:nvSpPr>
      <dsp:spPr>
        <a:xfrm>
          <a:off x="164671" y="149658"/>
          <a:ext cx="2070114" cy="12076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B2CE77-CDB0-4BFA-B045-5CF6CDF35B06}">
      <dsp:nvSpPr>
        <dsp:cNvPr id="0" name=""/>
        <dsp:cNvSpPr/>
      </dsp:nvSpPr>
      <dsp:spPr>
        <a:xfrm>
          <a:off x="358045" y="333364"/>
          <a:ext cx="2070114" cy="1207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Nov 21 7</a:t>
          </a:r>
          <a:r>
            <a:rPr lang="nl-NL" sz="1200" kern="1200" baseline="30000" dirty="0"/>
            <a:t>e</a:t>
          </a:r>
          <a:r>
            <a:rPr lang="nl-NL" sz="1200" kern="1200" dirty="0"/>
            <a:t> AP vastgesteld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Richt op doelen NIR en KRW landbouw </a:t>
          </a:r>
          <a:endParaRPr lang="en-US" sz="1200" kern="1200" dirty="0"/>
        </a:p>
      </dsp:txBody>
      <dsp:txXfrm>
        <a:off x="393415" y="368734"/>
        <a:ext cx="1999374" cy="1136883"/>
      </dsp:txXfrm>
    </dsp:sp>
    <dsp:sp modelId="{099B8890-6BAF-43EB-A483-6065A8730B9C}">
      <dsp:nvSpPr>
        <dsp:cNvPr id="0" name=""/>
        <dsp:cNvSpPr/>
      </dsp:nvSpPr>
      <dsp:spPr>
        <a:xfrm>
          <a:off x="160986" y="1659668"/>
          <a:ext cx="2058071" cy="1232986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282E4D-46F2-432C-9E80-29A43E667F11}">
      <dsp:nvSpPr>
        <dsp:cNvPr id="0" name=""/>
        <dsp:cNvSpPr/>
      </dsp:nvSpPr>
      <dsp:spPr>
        <a:xfrm>
          <a:off x="354360" y="1843374"/>
          <a:ext cx="2058071" cy="1232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MER 7</a:t>
          </a:r>
          <a:r>
            <a:rPr lang="nl-NL" sz="1200" kern="1200" baseline="30000" dirty="0"/>
            <a:t>e</a:t>
          </a:r>
          <a:r>
            <a:rPr lang="nl-NL" sz="1200" kern="1200" dirty="0"/>
            <a:t> AP: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Doelbereik grondwater op zand, niet op löss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Onvoldoende voor oppervlaktewater</a:t>
          </a:r>
          <a:endParaRPr lang="en-US" sz="1200" kern="1200" dirty="0"/>
        </a:p>
      </dsp:txBody>
      <dsp:txXfrm>
        <a:off x="390473" y="1879487"/>
        <a:ext cx="1985845" cy="1160760"/>
      </dsp:txXfrm>
    </dsp:sp>
    <dsp:sp modelId="{AC6DF169-5785-48E5-930B-1F4022274C06}">
      <dsp:nvSpPr>
        <dsp:cNvPr id="0" name=""/>
        <dsp:cNvSpPr/>
      </dsp:nvSpPr>
      <dsp:spPr>
        <a:xfrm>
          <a:off x="3478739" y="997605"/>
          <a:ext cx="2116982" cy="12545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6B179C-EDE6-47EB-A1DC-BA8E74506517}">
      <dsp:nvSpPr>
        <dsp:cNvPr id="0" name=""/>
        <dsp:cNvSpPr/>
      </dsp:nvSpPr>
      <dsp:spPr>
        <a:xfrm>
          <a:off x="3672113" y="1181310"/>
          <a:ext cx="2116982" cy="1254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Feb 22 Addendum bij 7</a:t>
          </a:r>
          <a:r>
            <a:rPr lang="nl-NL" sz="1200" kern="1200" baseline="30000" dirty="0"/>
            <a:t>e</a:t>
          </a:r>
          <a:r>
            <a:rPr lang="nl-NL" sz="1200" kern="1200" dirty="0"/>
            <a:t> AP: maatregelen en koppeling NPLG voor restopgave</a:t>
          </a:r>
          <a:endParaRPr lang="en-US" sz="1200" kern="1200" dirty="0"/>
        </a:p>
      </dsp:txBody>
      <dsp:txXfrm>
        <a:off x="3708857" y="1218054"/>
        <a:ext cx="2043494" cy="1181037"/>
      </dsp:txXfrm>
    </dsp:sp>
    <dsp:sp modelId="{7A35FC0A-8724-4417-A0AF-51423641F2D5}">
      <dsp:nvSpPr>
        <dsp:cNvPr id="0" name=""/>
        <dsp:cNvSpPr/>
      </dsp:nvSpPr>
      <dsp:spPr>
        <a:xfrm>
          <a:off x="6893674" y="991317"/>
          <a:ext cx="2175946" cy="12517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CA3BBF-1918-470A-9A8C-4A356F28C409}">
      <dsp:nvSpPr>
        <dsp:cNvPr id="0" name=""/>
        <dsp:cNvSpPr/>
      </dsp:nvSpPr>
      <dsp:spPr>
        <a:xfrm>
          <a:off x="7087048" y="1175022"/>
          <a:ext cx="2175946" cy="1251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Sept 22 Derogatiebeschikking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/>
            <a:t>Aanvullende maatregelen</a:t>
          </a:r>
          <a:endParaRPr lang="en-US" sz="1200" kern="1200" dirty="0"/>
        </a:p>
      </dsp:txBody>
      <dsp:txXfrm>
        <a:off x="7123711" y="1211685"/>
        <a:ext cx="2102620" cy="1178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>
            <a:extLst>
              <a:ext uri="{FF2B5EF4-FFF2-40B4-BE49-F238E27FC236}">
                <a16:creationId xmlns:a16="http://schemas.microsoft.com/office/drawing/2014/main" id="{3C835A79-51CC-49F9-802E-6F7DD00C53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Tijdelijke aanduiding voor notities 2">
            <a:extLst>
              <a:ext uri="{FF2B5EF4-FFF2-40B4-BE49-F238E27FC236}">
                <a16:creationId xmlns:a16="http://schemas.microsoft.com/office/drawing/2014/main" id="{AF571EC4-E79B-4B09-AD99-40B90C510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>
                <a:latin typeface="Arial" panose="020B0604020202020204" pitchFamily="34" charset="0"/>
              </a:rPr>
              <a:t>Meststoffenverordening</a:t>
            </a:r>
          </a:p>
        </p:txBody>
      </p:sp>
      <p:sp>
        <p:nvSpPr>
          <p:cNvPr id="35844" name="Tijdelijke aanduiding voor dianummer 3">
            <a:extLst>
              <a:ext uri="{FF2B5EF4-FFF2-40B4-BE49-F238E27FC236}">
                <a16:creationId xmlns:a16="http://schemas.microsoft.com/office/drawing/2014/main" id="{ED560460-471D-4BBD-AECE-0D7704B6C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1pPr>
            <a:lvl2pPr marL="743990" indent="-2861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2pPr>
            <a:lvl3pPr marL="1144600" indent="-22892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3pPr>
            <a:lvl4pPr marL="1602440" indent="-22892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4pPr>
            <a:lvl5pPr marL="2060280" indent="-22892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9pPr>
          </a:lstStyle>
          <a:p>
            <a:fld id="{A90A6D66-4EEB-490D-BDF2-B185D2CA56B0}" type="slidenum">
              <a:rPr lang="en-US" altLang="nl-NL" sz="1200"/>
              <a:pPr/>
              <a:t>3</a:t>
            </a:fld>
            <a:endParaRPr lang="en-US" altLang="nl-NL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94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800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432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92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30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503">
              <a:defRPr/>
            </a:pPr>
            <a:r>
              <a:rPr lang="nl-NL" dirty="0"/>
              <a:t>Ik heb die totale opgave weggelaten…dat blijkt uit beide plaatjes (grond- en oppervlaktewater)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90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vooral de bouwplanmaatregelen noemen? (niet die bufferstroken?)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23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4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50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52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795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3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2294021"/>
            <a:ext cx="10923588" cy="3927392"/>
          </a:xfrm>
        </p:spPr>
        <p:txBody>
          <a:bodyPr numCol="2" spcCol="468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dirty="0"/>
              <a:t>27 augustus 2020</a:t>
            </a: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 dirty="0"/>
              <a:t>Kick-off 7</a:t>
            </a:r>
            <a:r>
              <a:rPr lang="nl-NL" baseline="30000" dirty="0"/>
              <a:t>e</a:t>
            </a:r>
            <a:r>
              <a:rPr lang="nl-NL" dirty="0"/>
              <a:t> en 8</a:t>
            </a:r>
            <a:r>
              <a:rPr lang="nl-NL" baseline="30000" dirty="0"/>
              <a:t>e</a:t>
            </a:r>
            <a:r>
              <a:rPr lang="nl-NL" dirty="0"/>
              <a:t> actieprogramma Nitraatrichtlijn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27 augustus 2020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Kick-off 7</a:t>
            </a:r>
            <a:r>
              <a:rPr lang="nl-NL" baseline="30000" dirty="0"/>
              <a:t>e</a:t>
            </a:r>
            <a:r>
              <a:rPr lang="nl-NL" dirty="0"/>
              <a:t> en 8</a:t>
            </a:r>
            <a:r>
              <a:rPr lang="nl-NL" baseline="30000" dirty="0"/>
              <a:t>e</a:t>
            </a:r>
            <a:r>
              <a:rPr lang="nl-NL" dirty="0"/>
              <a:t> actieprogramma Nitraatrichtlijn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A0CB6.445010D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E64D4E56-F03E-44CD-B6CC-0BCDBACBB4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53200" y="5832053"/>
            <a:ext cx="5004000" cy="389360"/>
          </a:xfrm>
        </p:spPr>
        <p:txBody>
          <a:bodyPr/>
          <a:lstStyle/>
          <a:p>
            <a:r>
              <a:rPr lang="en-US" dirty="0"/>
              <a:t>Ministerie van </a:t>
            </a:r>
            <a:r>
              <a:rPr lang="en-US" dirty="0" err="1"/>
              <a:t>Landbouw</a:t>
            </a:r>
            <a:r>
              <a:rPr lang="en-US" dirty="0"/>
              <a:t>, </a:t>
            </a:r>
            <a:r>
              <a:rPr lang="en-US" dirty="0" err="1"/>
              <a:t>Natuur</a:t>
            </a:r>
            <a:r>
              <a:rPr lang="en-US" dirty="0"/>
              <a:t> en </a:t>
            </a:r>
            <a:r>
              <a:rPr lang="en-US" dirty="0" err="1"/>
              <a:t>Voedselkwaliteit</a:t>
            </a:r>
            <a:endParaRPr lang="en-US" dirty="0"/>
          </a:p>
        </p:txBody>
      </p:sp>
      <p:sp>
        <p:nvSpPr>
          <p:cNvPr id="80" name="Date Placeholder 3">
            <a:extLst>
              <a:ext uri="{FF2B5EF4-FFF2-40B4-BE49-F238E27FC236}">
                <a16:creationId xmlns:a16="http://schemas.microsoft.com/office/drawing/2014/main" id="{80CAF916-216C-4E04-9D65-01D2276515BC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2" name="Footer Placeholder 4">
            <a:extLst>
              <a:ext uri="{FF2B5EF4-FFF2-40B4-BE49-F238E27FC236}">
                <a16:creationId xmlns:a16="http://schemas.microsoft.com/office/drawing/2014/main" id="{70E2D35F-ED41-47F1-8D10-55FD66ED33B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D742B43-8F14-4C97-9122-8B897EA7628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</a:t>
            </a:fld>
            <a:endParaRPr lang="nl-NL"/>
          </a:p>
        </p:txBody>
      </p:sp>
      <p:sp>
        <p:nvSpPr>
          <p:cNvPr id="84" name="Title 6">
            <a:extLst>
              <a:ext uri="{FF2B5EF4-FFF2-40B4-BE49-F238E27FC236}">
                <a16:creationId xmlns:a16="http://schemas.microsoft.com/office/drawing/2014/main" id="{C553E88C-DB7D-4538-9731-6198CAAA1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>
            <a:normAutofit fontScale="90000"/>
          </a:bodyPr>
          <a:lstStyle/>
          <a:p>
            <a:r>
              <a:rPr lang="nl-NL" sz="3100" dirty="0"/>
              <a:t>Technische briefing </a:t>
            </a:r>
            <a:br>
              <a:rPr lang="nl-NL" sz="3100" dirty="0"/>
            </a:br>
            <a:r>
              <a:rPr lang="nl-NL" sz="3100" dirty="0"/>
              <a:t/>
            </a:r>
            <a:br>
              <a:rPr lang="nl-NL" sz="3100" dirty="0"/>
            </a:br>
            <a:r>
              <a:rPr lang="nl-NL" sz="3100" dirty="0"/>
              <a:t/>
            </a:r>
            <a:br>
              <a:rPr lang="nl-NL" sz="3100" dirty="0"/>
            </a:br>
            <a:r>
              <a:rPr lang="nl-NL" sz="3100" dirty="0"/>
              <a:t>Implementatie derogatiebeschikking mest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992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041A4-5AEB-482F-9782-DDD162CC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20 december 2023</a:t>
            </a:r>
            <a:endParaRPr lang="en-US" alt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1C75E7-FDE8-4AF6-89DB-5125483A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 dirty="0"/>
              <a:t>Ministerie van </a:t>
            </a:r>
            <a:r>
              <a:rPr lang="en-US" altLang="nl-NL" dirty="0" err="1"/>
              <a:t>Landbouw</a:t>
            </a:r>
            <a:r>
              <a:rPr lang="en-US" altLang="nl-NL" dirty="0"/>
              <a:t>, </a:t>
            </a:r>
            <a:r>
              <a:rPr lang="en-US" altLang="nl-NL" dirty="0" err="1"/>
              <a:t>Natuur</a:t>
            </a:r>
            <a:r>
              <a:rPr lang="en-US" altLang="nl-NL" dirty="0"/>
              <a:t> en </a:t>
            </a:r>
            <a:r>
              <a:rPr lang="en-US" altLang="nl-NL" dirty="0" err="1"/>
              <a:t>Voedselkwaliteit</a:t>
            </a:r>
            <a:endParaRPr lang="en-US" altLang="nl-NL" dirty="0">
              <a:latin typeface="Arial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7DA2E1-AD95-4B09-B7A8-8DFE0237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0EDF29EB-28AD-4D3B-806E-3B709E3D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9319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000" dirty="0"/>
              <a:t>Verlaging nationale mestproductieplafonds: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nl-NL" dirty="0"/>
              <a:t>Actualisatie van de mestproductieplafonds voor stikstof en fosfaat naar de waarden van 2020 (489,4 mln. kg. stikstof en 150,7 mln. kg fosfaat)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nl-NL" dirty="0"/>
              <a:t>Verdere verlaging van de productieplafonds in 2025 (440 mln. kg stikstof en 135 mln. kg fosfaat)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000" dirty="0"/>
              <a:t>Bufferstroken voor de hele landbouwsector per 1-1-2023.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000" dirty="0"/>
              <a:t>Nutriënten verontreinigde gebieden (verder NV-gebieden) &amp; maatregelen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000" dirty="0"/>
              <a:t>Maatregelen in grondwater-beschermingsgebieden in NV-gebieden aangewezen vanuit grondwater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000" dirty="0"/>
              <a:t>Geen derogatie in Natura 2000-gebieden en bufferzone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000" dirty="0"/>
              <a:t>Versterkte handhavingsstrategie, </a:t>
            </a:r>
            <a:r>
              <a:rPr lang="nl-NL" sz="2000" dirty="0" err="1"/>
              <a:t>rVDM</a:t>
            </a:r>
            <a:endParaRPr lang="nl-NL" sz="2000" dirty="0"/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9333BF0A-6DEC-3195-A0AE-98008378B0D5}"/>
              </a:ext>
            </a:extLst>
          </p:cNvPr>
          <p:cNvSpPr txBox="1">
            <a:spLocks/>
          </p:cNvSpPr>
          <p:nvPr/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3 Derogatiebeschikking 2022-2025</a:t>
            </a:r>
          </a:p>
        </p:txBody>
      </p:sp>
    </p:spTree>
    <p:extLst>
      <p:ext uri="{BB962C8B-B14F-4D97-AF65-F5344CB8AC3E}">
        <p14:creationId xmlns:p14="http://schemas.microsoft.com/office/powerpoint/2010/main" val="37923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041A4-5AEB-482F-9782-DDD162CC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20 december 2023</a:t>
            </a:r>
            <a:endParaRPr lang="en-US" alt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1C75E7-FDE8-4AF6-89DB-5125483A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 dirty="0"/>
              <a:t>Ministerie van </a:t>
            </a:r>
            <a:r>
              <a:rPr lang="en-US" altLang="nl-NL" dirty="0" err="1"/>
              <a:t>Landbouw</a:t>
            </a:r>
            <a:r>
              <a:rPr lang="en-US" altLang="nl-NL" dirty="0"/>
              <a:t>, </a:t>
            </a:r>
            <a:r>
              <a:rPr lang="en-US" altLang="nl-NL" dirty="0" err="1"/>
              <a:t>Natuur</a:t>
            </a:r>
            <a:r>
              <a:rPr lang="en-US" altLang="nl-NL" dirty="0"/>
              <a:t> en </a:t>
            </a:r>
            <a:r>
              <a:rPr lang="en-US" altLang="nl-NL" dirty="0" err="1"/>
              <a:t>Voedselkwaliteit</a:t>
            </a:r>
            <a:endParaRPr lang="en-US" altLang="nl-NL" dirty="0">
              <a:latin typeface="Arial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7DA2E1-AD95-4B09-B7A8-8DFE0237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0EDF29EB-28AD-4D3B-806E-3B709E3D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2000560"/>
            <a:ext cx="10925176" cy="422085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nl-NL" sz="1800" dirty="0"/>
              <a:t>In 2022: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1800" dirty="0"/>
              <a:t>Eerste aanwijzing NV-gebieden grondwater (materieel gelijk aan gebieden 2018-2021 waarvoor lagere derogatienorm gold)</a:t>
            </a:r>
          </a:p>
          <a:p>
            <a:pPr marL="0" indent="0">
              <a:buNone/>
              <a:defRPr/>
            </a:pPr>
            <a:r>
              <a:rPr lang="nl-NL" sz="1800" dirty="0"/>
              <a:t>Per 2023: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1800" dirty="0"/>
              <a:t>Bufferstroken (1 maart 2023, na correspondentie met EC naar aanleiding Kamerbrief 2/12/22)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1800" dirty="0"/>
              <a:t>Eerste aanwijzing NV-gebieden oppervlaktewater</a:t>
            </a:r>
          </a:p>
          <a:p>
            <a:pPr marL="0" indent="0">
              <a:buNone/>
              <a:defRPr/>
            </a:pPr>
            <a:r>
              <a:rPr lang="nl-NL" sz="1800" dirty="0"/>
              <a:t>Per 1-1-2024: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1800" dirty="0"/>
              <a:t>Definitieve aanwijzing NV-gebieden en maatregelen per 2024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800" dirty="0">
                <a:cs typeface="Calibri" panose="020F0502020204030204" pitchFamily="34" charset="0"/>
              </a:rPr>
              <a:t>Aanvullend pakket maatregelen in Grondwaterbeschermingsgebieden in NV-gebieden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800" dirty="0">
                <a:cs typeface="Calibri" panose="020F0502020204030204" pitchFamily="34" charset="0"/>
              </a:rPr>
              <a:t>Derogatievrije zone rond Natura 2000-gebieden waar kritische stikstof belasting wordt overschreden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800" dirty="0"/>
              <a:t>Vastleggen mestproductieplafonds op niveau 2020</a:t>
            </a:r>
          </a:p>
          <a:p>
            <a:pPr marL="0" indent="0">
              <a:buNone/>
            </a:pPr>
            <a:endParaRPr lang="nl-NL" sz="1800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1800" dirty="0">
                <a:cs typeface="Calibri" panose="020F0502020204030204" pitchFamily="34" charset="0"/>
              </a:rPr>
              <a:t>Afstemming EC (LNV en I&amp;W):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800" dirty="0">
                <a:cs typeface="Calibri" panose="020F0502020204030204" pitchFamily="34" charset="0"/>
              </a:rPr>
              <a:t>toetsing correcte invulling maatregelen</a:t>
            </a:r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9333BF0A-6DEC-3195-A0AE-98008378B0D5}"/>
              </a:ext>
            </a:extLst>
          </p:cNvPr>
          <p:cNvSpPr txBox="1">
            <a:spLocks/>
          </p:cNvSpPr>
          <p:nvPr/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3 Derogatiebeschikking 2022-2025</a:t>
            </a:r>
          </a:p>
        </p:txBody>
      </p:sp>
    </p:spTree>
    <p:extLst>
      <p:ext uri="{BB962C8B-B14F-4D97-AF65-F5344CB8AC3E}">
        <p14:creationId xmlns:p14="http://schemas.microsoft.com/office/powerpoint/2010/main" val="100558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38F0EEE-693B-4EE6-A554-91678A8A3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461000" cy="394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‘Nutriënten Verontreinigde’ (NV) gebieden: gebieden die verontreinigd zijn (2023) of risico lopen verontreinigd te worden (2024) door nitraten en fosfor uit agrarische bronnen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2022: aanwijzing gebieden Zand-centraal en Zand-zuid, en lössbodems (grondwater)</a:t>
            </a:r>
            <a:endParaRPr lang="nl-NL" strike="sngStrik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324780-C8C4-42E3-946F-B57186106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897" y="2276475"/>
            <a:ext cx="5005389" cy="38069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2023: overgangsjaar: extra aangewezen zijn drie waterschappen waar meer dan 50% van de KRW-waterlichamen slecht scoren op zowel stikstof (N) als fosfaat (P).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F84DA2-4644-48A6-B9AB-F09841B5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4 Nutriënt verontreinigde gebieden (NV-gebieden)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ED14A6-EF74-4E0B-AAD0-F53490F2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Ministerie van Landbouw, Natuur en Voedselkwaliteit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A2E5C9-8C2B-44F2-9DE3-0032EA62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3D555872-BC06-ED17-5839-0F275CC30019}"/>
              </a:ext>
            </a:extLst>
          </p:cNvPr>
          <p:cNvSpPr txBox="1">
            <a:spLocks/>
          </p:cNvSpPr>
          <p:nvPr/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altLang="nl-NL" dirty="0"/>
              <a:t>20 december 2023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69095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38F0EEE-693B-4EE6-A554-91678A8A3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461000" cy="394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2024: definitieve aanwijzing van gebieden waar toestand niet voldoet of het risico bestaat dat de waterkwaliteit niet meer gaat voldoen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Deze gebieden omvatten ten minste de in 2023 aangewezen gebieden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Hierbij ook rekening houden met belasting vanuit de landbouw – alleen aanwijzen indien meer dan &gt;19%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324780-C8C4-42E3-946F-B571861063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Indien niet 1-1-2024 gereed: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Aanwijzing gebieden uit tabel addendum 7</a:t>
            </a:r>
            <a:r>
              <a:rPr lang="nl-NL" baseline="30000" dirty="0">
                <a:cs typeface="Calibri" panose="020F0502020204030204" pitchFamily="34" charset="0"/>
              </a:rPr>
              <a:t>e</a:t>
            </a:r>
            <a:r>
              <a:rPr lang="nl-NL" dirty="0">
                <a:cs typeface="Calibri" panose="020F0502020204030204" pitchFamily="34" charset="0"/>
              </a:rPr>
              <a:t> AP: gebieden waar enige of aanzienlijke inspanningen nodig zijn voor de waterkwaliteitsdoelstellingen voor nitraat, stikstof of fosfor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F84DA2-4644-48A6-B9AB-F09841B5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4 NV-gebieden: in de derogatiebeschikking</a:t>
            </a:r>
            <a:endParaRPr lang="nl-NL" sz="3200" strike="sngStrike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DD7D01-DE9C-4FC2-8C0D-A22D63A2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 december 2023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ED14A6-EF74-4E0B-AAD0-F53490F2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Ministerie van Landbouw, Natuur en Voedselkwaliteit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A2E5C9-8C2B-44F2-9DE3-0032EA62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9F0276D-6EFD-29DB-CEEA-83B2147EF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3" t="12663" r="14954" b="12460"/>
          <a:stretch/>
        </p:blipFill>
        <p:spPr>
          <a:xfrm>
            <a:off x="6662338" y="4561952"/>
            <a:ext cx="4013554" cy="21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0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2984E4B-D565-4630-2766-CA5DFF307C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Valt uiteen in 2 onderdelen:</a:t>
            </a:r>
          </a:p>
          <a:p>
            <a:pPr lvl="1"/>
            <a:r>
              <a:rPr lang="nl-NL" sz="2400" dirty="0"/>
              <a:t>Grondwater</a:t>
            </a:r>
          </a:p>
          <a:p>
            <a:pPr lvl="1"/>
            <a:r>
              <a:rPr lang="nl-NL" sz="2400" dirty="0"/>
              <a:t>Oppervlaktewater</a:t>
            </a:r>
          </a:p>
          <a:p>
            <a:r>
              <a:rPr lang="nl-NL" dirty="0"/>
              <a:t>Geldt in ieder geval voor de looptijd van de derogatiebeschikking (2024 en 2025)</a:t>
            </a:r>
          </a:p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A304D3-827F-8611-D6B8-91C524CF4F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4B9490F-CF18-433F-6BCB-EE3C5982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4 NV-gebieden: aanwijzing 2024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3DB934-EED1-F5AB-7027-90A43D9C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2C8483-2D67-E941-0183-378E45CD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B77540-5D36-E339-96D0-B44A4C66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5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38F0EEE-693B-4EE6-A554-91678A8A3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461000" cy="39449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Advies van Commissie Deskundigen Meststoffenwet over vaststelling werkwijze aanwijzing grondwater: 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Kijk naar de drie zandgebieden vanuit het Landelijk Meetnet effecten Mestbeleid – Noord, Centraal en Zuid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Kijk naar gemiddelde nitraatconcentratie over zes jaar in Landelijk Meetnet effecten Mestbeleid (LMM)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F84DA2-4644-48A6-B9AB-F09841B5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4 NV-gebieden: Aanwijzing grondwater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A2E5C9-8C2B-44F2-9DE3-0032EA62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4C284640-DCFB-B987-9BE4-B6445D139F0A}"/>
              </a:ext>
            </a:extLst>
          </p:cNvPr>
          <p:cNvSpPr txBox="1">
            <a:spLocks/>
          </p:cNvSpPr>
          <p:nvPr/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altLang="nl-NL" dirty="0"/>
              <a:t>20 december 2023</a:t>
            </a:r>
            <a:endParaRPr lang="en-US" alt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54F6C52-47CB-8D80-AC9D-F34C0D9AE396}"/>
              </a:ext>
            </a:extLst>
          </p:cNvPr>
          <p:cNvSpPr txBox="1">
            <a:spLocks/>
          </p:cNvSpPr>
          <p:nvPr/>
        </p:nvSpPr>
        <p:spPr>
          <a:xfrm>
            <a:off x="635000" y="625528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dirty="0"/>
              <a:t>Ministerie van </a:t>
            </a:r>
            <a:r>
              <a:rPr lang="en-US" altLang="nl-NL" dirty="0" err="1"/>
              <a:t>Landbouw</a:t>
            </a:r>
            <a:r>
              <a:rPr lang="en-US" altLang="nl-NL" dirty="0"/>
              <a:t>, </a:t>
            </a:r>
            <a:r>
              <a:rPr lang="en-US" altLang="nl-NL" dirty="0" err="1"/>
              <a:t>Natuur</a:t>
            </a:r>
            <a:r>
              <a:rPr lang="en-US" altLang="nl-NL" dirty="0"/>
              <a:t> en </a:t>
            </a:r>
            <a:r>
              <a:rPr lang="en-US" altLang="nl-NL" dirty="0" err="1"/>
              <a:t>Voedselkwaliteit</a:t>
            </a:r>
            <a:endParaRPr lang="en-US" altLang="nl-NL" dirty="0">
              <a:latin typeface="Arial" charset="0"/>
            </a:endParaRPr>
          </a:p>
        </p:txBody>
      </p:sp>
      <p:sp>
        <p:nvSpPr>
          <p:cNvPr id="3" name="Tijdelijke aanduiding voor inhoud 1">
            <a:extLst>
              <a:ext uri="{FF2B5EF4-FFF2-40B4-BE49-F238E27FC236}">
                <a16:creationId xmlns:a16="http://schemas.microsoft.com/office/drawing/2014/main" id="{6A0FD79A-5193-C477-A96C-8BF1C9A9064A}"/>
              </a:ext>
            </a:extLst>
          </p:cNvPr>
          <p:cNvSpPr txBox="1">
            <a:spLocks/>
          </p:cNvSpPr>
          <p:nvPr/>
        </p:nvSpPr>
        <p:spPr>
          <a:xfrm>
            <a:off x="6535081" y="2291198"/>
            <a:ext cx="5461000" cy="394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Kijk naar trend vanaf 2007 in aansluiting op Grondwaterrichtlijn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nl-NL" sz="2000" dirty="0">
                <a:cs typeface="Calibri" panose="020F0502020204030204" pitchFamily="34" charset="0"/>
              </a:rPr>
              <a:t>Resultaat: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Zand Midden, Zand Zuid en lössgebied: gemiddeld ≥50 mg/l nitraat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Zand Noord: gemiddeld ≥37,5 mg/l nitraat, maar geen duidelijk stijgende trend sinds 2007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96996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38F0EEE-693B-4EE6-A554-91678A8A3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461000" cy="394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Percelen met zand- en lössgrond in provincies Overijssel, Gelderland, Utrecht, Noord-Brabant en Limburg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Aanwijzing gelijk aan 2022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F84DA2-4644-48A6-B9AB-F09841B5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4 NV-gebieden: Aanwijzing grondwater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DD7D01-DE9C-4FC2-8C0D-A22D63A2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 december 2023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ED14A6-EF74-4E0B-AAD0-F53490F2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Ministerie van Landbouw, Natuur en Voedselkwaliteit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A2E5C9-8C2B-44F2-9DE3-0032EA62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E0E4599D-B6B5-1A63-D9A0-02895C22966B}"/>
              </a:ext>
            </a:extLst>
          </p:cNvPr>
          <p:cNvGrpSpPr/>
          <p:nvPr/>
        </p:nvGrpSpPr>
        <p:grpSpPr>
          <a:xfrm>
            <a:off x="7491017" y="1967156"/>
            <a:ext cx="4065983" cy="4807200"/>
            <a:chOff x="3705542" y="585470"/>
            <a:chExt cx="4780915" cy="5687060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6DC1566A-FE61-C4BA-D776-F0924A4E5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542" y="585470"/>
              <a:ext cx="4780915" cy="5687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2D10CFA-FD49-B132-5BF6-5A11D1D9C51A}"/>
                </a:ext>
              </a:extLst>
            </p:cNvPr>
            <p:cNvSpPr/>
            <p:nvPr/>
          </p:nvSpPr>
          <p:spPr>
            <a:xfrm>
              <a:off x="6315462" y="671823"/>
              <a:ext cx="438150" cy="209550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5266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38F0EEE-693B-4EE6-A554-91678A8A3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8817610" cy="394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2024: definitieve aanwijzing van gebieden waar toestand niet voldoet of het risico bestaat dat de waterkwaliteit niet meer gaat voldoen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Gedetailleerd schaalniveau: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gerichte aanwijzing in gebieden waar nodig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handelingsperspectief: maatregelen en verbetering waterkwaliteit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Rekening houden met belasting vanuit de landbouw &gt;19% (is significant aandeel)</a:t>
            </a:r>
          </a:p>
          <a:p>
            <a:pPr marL="0" indent="0">
              <a:buNone/>
            </a:pPr>
            <a:endParaRPr lang="nl-NL" sz="2000" dirty="0"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F84DA2-4644-48A6-B9AB-F09841B5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4 NV-gebieden: Aanwijzing oppervlaktewater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ED14A6-EF74-4E0B-AAD0-F53490F2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Ministerie van Landbouw, Natuur en Voedselkwaliteit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A2E5C9-8C2B-44F2-9DE3-0032EA62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3D555872-BC06-ED17-5839-0F275CC30019}"/>
              </a:ext>
            </a:extLst>
          </p:cNvPr>
          <p:cNvSpPr txBox="1">
            <a:spLocks/>
          </p:cNvSpPr>
          <p:nvPr/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altLang="nl-NL" dirty="0"/>
              <a:t>20 december 2023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275343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324780-C8C4-42E3-946F-B57186106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412" y="2276475"/>
            <a:ext cx="10923787" cy="394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Vier stappen:</a:t>
            </a:r>
          </a:p>
          <a:p>
            <a:pPr marL="656100" lvl="1" indent="-342900">
              <a:buFont typeface="+mj-lt"/>
              <a:buAutoNum type="arabicPeriod"/>
            </a:pPr>
            <a:r>
              <a:rPr lang="nl-NL" dirty="0">
                <a:cs typeface="Calibri" panose="020F0502020204030204" pitchFamily="34" charset="0"/>
              </a:rPr>
              <a:t>Bepalen toestroomgebieden van KRW-waterlichamen</a:t>
            </a:r>
          </a:p>
          <a:p>
            <a:pPr marL="656100" lvl="1" indent="-342900">
              <a:buFont typeface="+mj-lt"/>
              <a:buAutoNum type="arabicPeriod"/>
            </a:pPr>
            <a:r>
              <a:rPr lang="nl-NL" dirty="0">
                <a:cs typeface="Calibri" panose="020F0502020204030204" pitchFamily="34" charset="0"/>
              </a:rPr>
              <a:t>Bepalen welke KRW-waterlichamen niet voldoen of dreigen niet te voldoen (aan normen voor N en/of P)</a:t>
            </a:r>
          </a:p>
          <a:p>
            <a:pPr marL="656100" lvl="1" indent="-342900">
              <a:buFont typeface="+mj-lt"/>
              <a:buAutoNum type="arabicPeriod"/>
            </a:pPr>
            <a:r>
              <a:rPr lang="nl-NL" dirty="0">
                <a:cs typeface="Calibri" panose="020F0502020204030204" pitchFamily="34" charset="0"/>
              </a:rPr>
              <a:t>Bepalen belasting vanuit de landbouw</a:t>
            </a:r>
          </a:p>
          <a:p>
            <a:pPr marL="656100" lvl="1" indent="-342900">
              <a:buFont typeface="+mj-lt"/>
              <a:buAutoNum type="arabicPeriod"/>
            </a:pPr>
            <a:r>
              <a:rPr lang="nl-NL" dirty="0">
                <a:cs typeface="Calibri" panose="020F0502020204030204" pitchFamily="34" charset="0"/>
              </a:rPr>
              <a:t>Opstellen kaart met aanwijzing NV-gebieden vanuit oppervlaktewater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F84DA2-4644-48A6-B9AB-F09841B5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4 NV-gebieden: Aanwijzing oppervlaktewater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DD7D01-DE9C-4FC2-8C0D-A22D63A2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 december 2023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ED14A6-EF74-4E0B-AAD0-F53490F2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Ministerie van Landbouw, Natuur en Voedselkwaliteit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A2E5C9-8C2B-44F2-9DE3-0032EA62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595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38F0EEE-693B-4EE6-A554-91678A8A3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461000" cy="3944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cs typeface="Calibri" panose="020F0502020204030204" pitchFamily="34" charset="0"/>
              </a:rPr>
              <a:t>Bepalen van een toestroomgebied van een KRW-oppervlaktewaterlichaam: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Koppeling KRW-waterlichaam aan gebieden die afwateren op KRW-waterlichaam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err="1">
                <a:cs typeface="Calibri" panose="020F0502020204030204" pitchFamily="34" charset="0"/>
              </a:rPr>
              <a:t>Landsdekkend</a:t>
            </a:r>
            <a:r>
              <a:rPr lang="nl-NL" sz="2000" dirty="0">
                <a:cs typeface="Calibri" panose="020F0502020204030204" pitchFamily="34" charset="0"/>
              </a:rPr>
              <a:t> beeld nodig, dus alle gebieden zijn toegewezen aan regionaal KRW-waterlichaam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Clustering of splitsing van de KRW-waterlichamen </a:t>
            </a:r>
          </a:p>
          <a:p>
            <a:pPr marL="0" indent="0">
              <a:buNone/>
            </a:pPr>
            <a:endParaRPr lang="nl-NL" sz="20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324780-C8C4-42E3-946F-B571861063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 err="1">
                <a:cs typeface="Calibri" panose="020F0502020204030204" pitchFamily="34" charset="0"/>
              </a:rPr>
              <a:t>WEnR</a:t>
            </a:r>
            <a:r>
              <a:rPr lang="nl-NL" sz="2000" dirty="0">
                <a:cs typeface="Calibri" panose="020F0502020204030204" pitchFamily="34" charset="0"/>
              </a:rPr>
              <a:t>: bepalen van de grenzen van de toestroomgebieden van KRW-waterlichamen</a:t>
            </a:r>
            <a:r>
              <a:rPr lang="nl-NL" sz="2000" strike="sngStrike" dirty="0"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Waterschappen: inbreng kennis en voorstel voor (grenzen) toestroomgebieden 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F84DA2-4644-48A6-B9AB-F09841B5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4 NV-gebieden: stap 1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A2E5C9-8C2B-44F2-9DE3-0032EA62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3D555872-BC06-ED17-5839-0F275CC30019}"/>
              </a:ext>
            </a:extLst>
          </p:cNvPr>
          <p:cNvSpPr txBox="1">
            <a:spLocks/>
          </p:cNvSpPr>
          <p:nvPr/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altLang="nl-NL" dirty="0"/>
              <a:t>20 december 2023</a:t>
            </a:r>
            <a:endParaRPr lang="en-US" alt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FFB0FB11-2F7B-BB97-77B4-0DBAA9E409E7}"/>
              </a:ext>
            </a:extLst>
          </p:cNvPr>
          <p:cNvSpPr txBox="1">
            <a:spLocks/>
          </p:cNvSpPr>
          <p:nvPr/>
        </p:nvSpPr>
        <p:spPr>
          <a:xfrm>
            <a:off x="635000" y="625528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/>
              <a:t>Ministerie van Landbouw, Natuur en Voedselkwaliteit</a:t>
            </a:r>
            <a:endParaRPr lang="en-US" alt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8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2A9845-12FE-4BD5-8205-3D15CA2890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200" dirty="0"/>
              <a:t>Nitraatrichtlijn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7</a:t>
            </a:r>
            <a:r>
              <a:rPr lang="nl-NL" sz="2200" baseline="30000" dirty="0"/>
              <a:t>e</a:t>
            </a:r>
            <a:r>
              <a:rPr lang="nl-NL" sz="2200" dirty="0"/>
              <a:t> actieprogramma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Derogatiebeschikking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Nutriënten verontreinigde gebieden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 err="1"/>
              <a:t>Grondwaterbeschermings</a:t>
            </a:r>
            <a:r>
              <a:rPr lang="nl-NL" sz="2200" dirty="0"/>
              <a:t>-gebieden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Derogatievrije zones rond Natura 2000-gebieden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Mestproductieplafonds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499583-4869-405F-8715-56F49804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anchor="b">
            <a:normAutofit/>
          </a:bodyPr>
          <a:lstStyle/>
          <a:p>
            <a:r>
              <a:rPr lang="nl-NL" dirty="0"/>
              <a:t>Inhoud</a:t>
            </a:r>
          </a:p>
        </p:txBody>
      </p:sp>
      <p:sp>
        <p:nvSpPr>
          <p:cNvPr id="25" name="Date Placeholder 4">
            <a:extLst>
              <a:ext uri="{FF2B5EF4-FFF2-40B4-BE49-F238E27FC236}">
                <a16:creationId xmlns:a16="http://schemas.microsoft.com/office/drawing/2014/main" id="{A9846CA4-9212-8707-70F0-410530BD1458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80F27B74-4C3C-DFBB-BA87-CCE02298A76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C102A26A-3BA4-46C4-9BB8-409B492FDA4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402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38F0EEE-693B-4EE6-A554-91678A8A3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461000" cy="39449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dirty="0">
                <a:cs typeface="Calibri" panose="020F0502020204030204" pitchFamily="34" charset="0"/>
              </a:rPr>
              <a:t>Bepalen welke KRW-waterlichamen verontreinigd zijn: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Beoordeling toestand van een regionaal KRW-oppervlaktewaterlichaam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Oordelen die conform KRW-protocol zijn bepaald door waterschappen zelf  (openbaar gepubliceerd op Waterkwaliteitsportaal.nl)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Oordelen van rapportagejaar 2023, waarbij de meest recente gegevens gebruikt zijn (in de regel op basis van data uit 2020 t/m 2022)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F84DA2-4644-48A6-B9AB-F09841B5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4 NV-gebieden: stap 2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ED14A6-EF74-4E0B-AAD0-F53490F2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Ministerie van Landbouw, Natuur en Voedselkwaliteit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A2E5C9-8C2B-44F2-9DE3-0032EA62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3D555872-BC06-ED17-5839-0F275CC30019}"/>
              </a:ext>
            </a:extLst>
          </p:cNvPr>
          <p:cNvSpPr txBox="1">
            <a:spLocks/>
          </p:cNvSpPr>
          <p:nvPr/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altLang="nl-NL" dirty="0"/>
              <a:t>20 december 2023</a:t>
            </a:r>
            <a:endParaRPr lang="en-US" altLang="nl-NL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F5A912D1-BAD9-D709-483B-D123E45500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Rijkswateren, overgangs- en kustwateren indirect meegenomen doordat de gehanteerde normen rekening houden met afwenteling en het gehele grondgebied van Nederland wordt beoordeeld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Aanpak voor geclusterde gebieden – indien ≥30% KRW-waterlichamen verontreinigd zijn, is cluster verontreinigd</a:t>
            </a:r>
          </a:p>
        </p:txBody>
      </p:sp>
    </p:spTree>
    <p:extLst>
      <p:ext uri="{BB962C8B-B14F-4D97-AF65-F5344CB8AC3E}">
        <p14:creationId xmlns:p14="http://schemas.microsoft.com/office/powerpoint/2010/main" val="2133349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C56B033-BD85-C33C-C426-652E2354C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10438284" cy="39449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Wateren waar oordeel ontoereikend, matig of slecht is conform KRW-aanpak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Oordelen voor zomergemiddelde totaal stikstof en totaal fosfor: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N + P verontreinigd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N verontreinigd + biologische toestand niet goed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P verontreinigd + biologische toestand niet goed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Beoordeling biologie: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Oordeel fytoplankton (algen) waar gemeten (stilstaand water: meren en plassen)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Waar niet gemeten, oordeel overige waterflora (overige watertypen: rivieren, beken en sloten)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Nb: ook drie aangewezen waterschappen in 2023 opnieuw beoordeeld</a:t>
            </a:r>
          </a:p>
          <a:p>
            <a:endParaRPr lang="nl-NL" sz="1800" dirty="0"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A1B203-0FE8-9F7F-8687-04C9AACF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4 NV-gebieden: stap 2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7D7CED-6268-B0C0-F41F-F235B4CD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89FDDB-FE92-4FE6-E251-35008905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1DDF16-BEE4-C16F-9D58-DC3646B9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5125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38F0EEE-693B-4EE6-A554-91678A8A3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461000" cy="39449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000" dirty="0">
                <a:cs typeface="Calibri" panose="020F0502020204030204" pitchFamily="34" charset="0"/>
              </a:rPr>
              <a:t>Bepalen belasting vanuit de landbouw t.o.v. andere bronnen (zoals rioolzuiveringsinstallaties).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Keuze: </a:t>
            </a:r>
            <a:r>
              <a:rPr lang="nl-NL" sz="2000" dirty="0" err="1">
                <a:cs typeface="Calibri" panose="020F0502020204030204" pitchFamily="34" charset="0"/>
              </a:rPr>
              <a:t>waterschapsniveau</a:t>
            </a:r>
            <a:r>
              <a:rPr lang="nl-NL" sz="2000" dirty="0">
                <a:cs typeface="Calibri" panose="020F0502020204030204" pitchFamily="34" charset="0"/>
              </a:rPr>
              <a:t> i.v.m. onzekerheid modelresultaten bij kleiner niveau &amp; wens uniforme aanpak Nederland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Belasting landbouw: actuele en historische bemesting, mestverlies sloten en erfafspoeling – geen glastuinbouw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Totaal nationale belasting: geen rijkswater, buitenlandse belasting of glastuinbouw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324780-C8C4-42E3-946F-B571861063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De relatieve bijdrage van de landbouw: nutriëntenbelasting vanuit landbouwbronnen delen door de totale nutriëntenbelasting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Uitgangspunten besproken in Bestuurlijk overleg 7 juli 2023, waarbij UvW en IPO waren uitgenodigd.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highlight>
                <a:srgbClr val="FFFF00"/>
              </a:highlight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dirty="0"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F84DA2-4644-48A6-B9AB-F09841B5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4 NV-gebieden: stap 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ED14A6-EF74-4E0B-AAD0-F53490F2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Ministerie van Landbouw, Natuur en Voedselkwaliteit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A2E5C9-8C2B-44F2-9DE3-0032EA62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3D555872-BC06-ED17-5839-0F275CC30019}"/>
              </a:ext>
            </a:extLst>
          </p:cNvPr>
          <p:cNvSpPr txBox="1">
            <a:spLocks/>
          </p:cNvSpPr>
          <p:nvPr/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altLang="nl-NL" dirty="0"/>
              <a:t>20 december 2023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510401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38F0EEE-693B-4EE6-A554-91678A8A3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461000" cy="394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Landelijk beeld, op uniforme wijze afgeleid – gegevens van onderzoek Groenendijk et al. 2016 over periode 2010-2013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Op basis van gegevens Groenendijk et al., 2016 is voor de 26 waterschappen belasting vanuit de landbouw berekend conform vastgesteld protocol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Landelijk geen recentere uniforme gegevens beschikbaar</a:t>
            </a:r>
          </a:p>
          <a:p>
            <a:pPr marL="0" indent="0">
              <a:buNone/>
            </a:pPr>
            <a:endParaRPr lang="nl-NL" sz="2000" dirty="0"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324780-C8C4-42E3-946F-B571861063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Huidige aanwijzing geldt voor 2024 en 2025. T.b.v. het 8</a:t>
            </a:r>
            <a:r>
              <a:rPr lang="nl-NL" sz="2000" baseline="30000" dirty="0">
                <a:cs typeface="Calibri" panose="020F0502020204030204" pitchFamily="34" charset="0"/>
              </a:rPr>
              <a:t>e</a:t>
            </a:r>
            <a:r>
              <a:rPr lang="nl-NL" sz="2000" dirty="0">
                <a:cs typeface="Calibri" panose="020F0502020204030204" pitchFamily="34" charset="0"/>
              </a:rPr>
              <a:t> AP (2026) zal, in samenspraak met de waterschappen en provincies, een actualisatie plaatsvinden. 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highlight>
                <a:srgbClr val="FFFF00"/>
              </a:highlight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 dirty="0"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F84DA2-4644-48A6-B9AB-F09841B5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4 NV-gebieden: stap 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ED14A6-EF74-4E0B-AAD0-F53490F2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Ministerie van Landbouw, Natuur en Voedselkwaliteit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A2E5C9-8C2B-44F2-9DE3-0032EA62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3D555872-BC06-ED17-5839-0F275CC30019}"/>
              </a:ext>
            </a:extLst>
          </p:cNvPr>
          <p:cNvSpPr txBox="1">
            <a:spLocks/>
          </p:cNvSpPr>
          <p:nvPr/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altLang="nl-NL" dirty="0"/>
              <a:t>20 december 2023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238788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88BA50C-7A45-7077-0A3F-53A0AE90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4 NV-gebieden: stap 4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A106CA-7DE8-B4D1-3293-C3293468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 december 2023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1F50AF-2207-A494-43CF-6B32B8BE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Ministerie van Landbouw, Natuur en Voedselkwaliteit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E11CFB-534C-1DC1-F0A6-149EC883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1B6E6A8-2073-A2D5-DEA5-3ADFD00DD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999" y="2276475"/>
            <a:ext cx="4359031" cy="39449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Kaart opgesteld door </a:t>
            </a:r>
            <a:r>
              <a:rPr lang="nl-NL" sz="2000" dirty="0" err="1">
                <a:cs typeface="Calibri" panose="020F0502020204030204" pitchFamily="34" charset="0"/>
              </a:rPr>
              <a:t>WEnR</a:t>
            </a:r>
            <a:r>
              <a:rPr lang="nl-NL" sz="2000" dirty="0">
                <a:cs typeface="Calibri" panose="020F0502020204030204" pitchFamily="34" charset="0"/>
              </a:rPr>
              <a:t> o.b.v.: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>
                <a:cs typeface="Calibri" panose="020F0502020204030204" pitchFamily="34" charset="0"/>
              </a:rPr>
              <a:t>toestroomgebieden kaart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>
                <a:cs typeface="Calibri" panose="020F0502020204030204" pitchFamily="34" charset="0"/>
              </a:rPr>
              <a:t>data waterkwaliteitsportaal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>
                <a:cs typeface="Calibri" panose="020F0502020204030204" pitchFamily="34" charset="0"/>
              </a:rPr>
              <a:t>toetsingskaders &amp; procedures vastgesteld door Minister LNV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Regeling 19 december gepubliceerd, incl. detailkaarten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Sinds vandaag voor boeren ook beschikbaar op Mijnpercelen (</a:t>
            </a:r>
            <a:r>
              <a:rPr lang="nl-NL" sz="2000" dirty="0" err="1">
                <a:cs typeface="Calibri" panose="020F0502020204030204" pitchFamily="34" charset="0"/>
              </a:rPr>
              <a:t>perceelsniveau</a:t>
            </a:r>
            <a:r>
              <a:rPr lang="nl-NL" sz="2000" dirty="0"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40558DE-0442-E489-F3E8-A7EAA55CD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881" y="0"/>
            <a:ext cx="523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9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B30ADA6-44DF-3288-AC13-60666CDC36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066FF"/>
                </a:solidFill>
                <a:effectLst/>
                <a:ea typeface="Calibri" panose="020F0502020204030204" pitchFamily="34" charset="0"/>
              </a:rPr>
              <a:t>Blauw: </a:t>
            </a:r>
            <a:r>
              <a:rPr lang="nl-NL" sz="2000" dirty="0">
                <a:effectLst/>
                <a:ea typeface="Calibri" panose="020F0502020204030204" pitchFamily="34" charset="0"/>
              </a:rPr>
              <a:t>Gelijk aan aanwijzing 2023 – grondwater aanwijzing en oppervlaktewater aanwijzing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Groen: </a:t>
            </a:r>
            <a:r>
              <a:rPr lang="nl-NL" sz="2000" dirty="0">
                <a:effectLst/>
                <a:ea typeface="Calibri" panose="020F0502020204030204" pitchFamily="34" charset="0"/>
              </a:rPr>
              <a:t>Afname t.o.v. 2023 – dus niet meer aangewezen – delen van waterschappen Hoogheemraadschap Hollands Noorderkwartier, Hoogheemraadschap Delfland en Waterschap Brabantse Delta niet meer aangewezen (oppervlaktewater aanwijzin</a:t>
            </a:r>
            <a:r>
              <a:rPr lang="nl-NL" sz="2000" dirty="0">
                <a:ea typeface="Calibri" panose="020F0502020204030204" pitchFamily="34" charset="0"/>
              </a:rPr>
              <a:t>g)</a:t>
            </a:r>
            <a:endParaRPr lang="nl-NL" sz="2000" dirty="0">
              <a:effectLst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Rood: </a:t>
            </a:r>
            <a:r>
              <a:rPr lang="nl-NL" sz="2000" dirty="0">
                <a:effectLst/>
                <a:ea typeface="Calibri" panose="020F0502020204030204" pitchFamily="34" charset="0"/>
              </a:rPr>
              <a:t>Toename t.o.v. 2023 – oppervlaktewater aanwijzing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/>
          </a:p>
          <a:p>
            <a:pPr>
              <a:buFont typeface="Wingdings" panose="05000000000000000000" pitchFamily="2" charset="2"/>
              <a:buChar char="Ø"/>
            </a:pPr>
            <a:endParaRPr lang="nl-NL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F3A1D7-9088-5227-03E5-CC3D033DCB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A7F1233-CF43-D21A-D911-27CE1842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4 NV-gebieden</a:t>
            </a:r>
            <a:br>
              <a:rPr lang="nl-NL" dirty="0"/>
            </a:br>
            <a:r>
              <a:rPr lang="nl-NL" dirty="0"/>
              <a:t>totale aanwijzing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7B2B6F-D859-B8C5-6241-64F43A0A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 december 2023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BCE5F6-DB39-59A1-733A-C0E19350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Ministerie van Landbouw, Natuur en Voedselkwaliteit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4BDDA5-CFE0-7192-823D-13D1F8AC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25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39989C3-779B-5488-7682-498786681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20" y="0"/>
            <a:ext cx="5666667" cy="6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51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38F0EEE-693B-4EE6-A554-91678A8A3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461000" cy="3944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cs typeface="Calibri" panose="020F0502020204030204" pitchFamily="34" charset="0"/>
              </a:rPr>
              <a:t>Bestaande maatregelen voor derogatiebedrijven: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Versneld </a:t>
            </a:r>
            <a:r>
              <a:rPr lang="nl-NL" sz="2000" dirty="0" err="1">
                <a:cs typeface="Calibri" panose="020F0502020204030204" pitchFamily="34" charset="0"/>
              </a:rPr>
              <a:t>afbouwpad</a:t>
            </a:r>
            <a:r>
              <a:rPr lang="nl-NL" sz="2000" dirty="0">
                <a:cs typeface="Calibri" panose="020F0502020204030204" pitchFamily="34" charset="0"/>
              </a:rPr>
              <a:t> derogatie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Eisen voor scheuren grasland (alleen voorjaar, met uitzonderingen voor graslandvernieuwing en bloembollenteelt) en verplichting tot vanggewas na maïs</a:t>
            </a:r>
          </a:p>
          <a:p>
            <a:pPr marL="0" indent="0">
              <a:buNone/>
            </a:pPr>
            <a:r>
              <a:rPr lang="nl-NL" sz="2000" dirty="0">
                <a:cs typeface="Calibri" panose="020F0502020204030204" pitchFamily="34" charset="0"/>
              </a:rPr>
              <a:t>Nieuwe maatregelen: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Graduele verlaging stikstofgebruiksnorm (20% per 2025). Start met 5% in 2024, in alle NV-gebieden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324780-C8C4-42E3-946F-B571861063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Voor gebieden waar alleen fosfor (P) probleem is: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verkennen mogelijkheden voor alternatieve maatregelen per 1-1-2025;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effectieve en gerichte maatregelen;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maatregelen moeten tijdig kunnen worden ingevoerd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Advies CDM wordt uitgezet: </a:t>
            </a:r>
            <a:br>
              <a:rPr lang="nl-NL" sz="2000" dirty="0">
                <a:cs typeface="Calibri" panose="020F0502020204030204" pitchFamily="34" charset="0"/>
              </a:rPr>
            </a:br>
            <a:r>
              <a:rPr lang="nl-NL" sz="2000" dirty="0">
                <a:cs typeface="Calibri" panose="020F0502020204030204" pitchFamily="34" charset="0"/>
              </a:rPr>
              <a:t>P-maatregelen ter verbetering waterkwaliteit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F84DA2-4644-48A6-B9AB-F09841B5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4 NV-gebieden: Maatregelen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DD7D01-DE9C-4FC2-8C0D-A22D63A2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 december 2023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A2E5C9-8C2B-44F2-9DE3-0032EA62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FFB0FB11-2F7B-BB97-77B4-0DBAA9E409E7}"/>
              </a:ext>
            </a:extLst>
          </p:cNvPr>
          <p:cNvSpPr txBox="1">
            <a:spLocks/>
          </p:cNvSpPr>
          <p:nvPr/>
        </p:nvSpPr>
        <p:spPr>
          <a:xfrm>
            <a:off x="635000" y="625528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/>
              <a:t>Ministerie van Landbouw, Natuur en Voedselkwaliteit</a:t>
            </a:r>
            <a:endParaRPr lang="en-US" alt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02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E7A3958-FEA1-B02E-306C-591FF500E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21" y="2043693"/>
            <a:ext cx="10806404" cy="3931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cs typeface="Calibri" panose="020F0502020204030204" pitchFamily="34" charset="0"/>
              </a:rPr>
              <a:t>Beschikking: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In gebieden waar het grondwater is verontreinigd door nitraten, wordt uiterlijk op 1 januari 2024 in de grondwaterbeschermingsgebieden (verder GWBG) een pakket verplichte maatregelen toegepast om de nutriëntenbelasting te verminderen. </a:t>
            </a:r>
          </a:p>
          <a:p>
            <a:endParaRPr lang="nl-NL" sz="2000" dirty="0">
              <a:cs typeface="Calibri" panose="020F0502020204030204" pitchFamily="34" charset="0"/>
            </a:endParaRPr>
          </a:p>
          <a:p>
            <a:endParaRPr lang="nl-NL" sz="2000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GWBG in NV-gebieden die voor grondwater zijn verontreinigd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10% verlaging van de N-gebruiksnorm in 2024</a:t>
            </a:r>
            <a:endParaRPr lang="nl-NL" sz="2000" strike="sngStrike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Per 2025 maatregelen vanuit provinciale programma’s landelijk gebied (PPLG)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Generieke aanvullende maatregelen, indien niet in PPLG vormgegeven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A8A9F2-D66F-96E9-8053-F5584D39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rgbClr val="0070C0"/>
                </a:solidFill>
                <a:cs typeface="Calibri" panose="020F0502020204030204" pitchFamily="34" charset="0"/>
              </a:rPr>
              <a:t>5 Grondwaterbeschermingsgebieden (GWBG)</a:t>
            </a:r>
            <a:endParaRPr lang="nl-NL" sz="3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E6F8FD-69C9-CB0A-7FC7-6C87898F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 december 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6894FA-E1BF-75F1-B73A-9E828CDA1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Ministerie van Landbouw, Natuur en Voedselkwaliteit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912948-1625-B624-DAA0-F5905301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4542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E7A3958-FEA1-B02E-306C-591FF500E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54" y="2043693"/>
            <a:ext cx="10806404" cy="3931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u="sng" dirty="0">
                <a:cs typeface="Calibri" panose="020F0502020204030204" pitchFamily="34" charset="0"/>
              </a:rPr>
              <a:t>Derogatiebeschikking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b="0" i="0" u="none" strike="noStrike" baseline="0" dirty="0">
                <a:solidFill>
                  <a:srgbClr val="000000"/>
                </a:solidFill>
                <a:cs typeface="Calibri" panose="020F0502020204030204" pitchFamily="34" charset="0"/>
              </a:rPr>
              <a:t>…en vanaf 1 januari 2024 evenmin in bufferzones nabij Natura 2000-gebieden, als gespecificeerd in het Nationaal Programma Landelijk Gebied, waar de kritische stikstofbelasting voor stikstofdepositie wordt overschreden. </a:t>
            </a:r>
            <a:endParaRPr lang="nl-NL" sz="2000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Wetenschappelijk advies WUR: derogatievrije zones rond Natura 2000-gebieden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Derogatievrije zones rond Natura 2000-gebieden: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zone, losgekoppeld van overgangszones </a:t>
            </a:r>
            <a:r>
              <a:rPr lang="nl-NL" dirty="0" err="1">
                <a:cs typeface="Calibri" panose="020F0502020204030204" pitchFamily="34" charset="0"/>
              </a:rPr>
              <a:t>PPLG’s</a:t>
            </a:r>
            <a:endParaRPr lang="nl-NL" dirty="0"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Advies </a:t>
            </a:r>
            <a:r>
              <a:rPr lang="nl-NL" dirty="0" err="1">
                <a:cs typeface="Calibri" panose="020F0502020204030204" pitchFamily="34" charset="0"/>
              </a:rPr>
              <a:t>WEnR</a:t>
            </a:r>
            <a:r>
              <a:rPr lang="nl-NL" dirty="0">
                <a:cs typeface="Calibri" panose="020F0502020204030204" pitchFamily="34" charset="0"/>
              </a:rPr>
              <a:t>: 250 meter breedte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Topografische percelen ≥50% in zone</a:t>
            </a:r>
          </a:p>
          <a:p>
            <a:pPr marL="313200" lvl="1" indent="0">
              <a:buNone/>
            </a:pPr>
            <a:r>
              <a:rPr lang="nl-NL" u="sng" dirty="0">
                <a:cs typeface="Calibri" panose="020F0502020204030204" pitchFamily="34" charset="0"/>
              </a:rPr>
              <a:t>Maatregel: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Calibri" panose="020F0502020204030204" pitchFamily="34" charset="0"/>
              </a:rPr>
              <a:t>Derogatie vervalt per 1/1/24</a:t>
            </a:r>
          </a:p>
          <a:p>
            <a:pPr marL="313200" lvl="1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A8A9F2-D66F-96E9-8053-F5584D39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solidFill>
                  <a:srgbClr val="0070C0"/>
                </a:solidFill>
                <a:cs typeface="Calibri" panose="020F0502020204030204" pitchFamily="34" charset="0"/>
              </a:rPr>
              <a:t>6 Derogatievrije zones rond Natura 2000-gebieden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E6F8FD-69C9-CB0A-7FC7-6C87898F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 december 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6894FA-E1BF-75F1-B73A-9E828CDA1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Ministerie van Landbouw, Natuur en Voedselkwaliteit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912948-1625-B624-DAA0-F5905301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4817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462D9E7-BA42-B800-BB4C-DB142D918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4" y="1584634"/>
            <a:ext cx="10925176" cy="42208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De mestproductie is gelimiteerd via plafonds en dierrechtenstelsels.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In derogatiebeschikking zijn maxima gesteld aan de hoeveelheid dierlijke mest die in Nederland op nationaal niveau geproduceerd mag worden:</a:t>
            </a:r>
          </a:p>
          <a:p>
            <a:pPr lvl="1"/>
            <a:r>
              <a:rPr lang="nl-NL" dirty="0"/>
              <a:t>489,5 mln. kg stikstof en 150,7 mln. kg fosfaat (= mestproductie 2020)</a:t>
            </a:r>
          </a:p>
          <a:p>
            <a:pPr lvl="1"/>
            <a:r>
              <a:rPr lang="nl-NL" dirty="0"/>
              <a:t>Vanaf 2025: 440,0 mln. kg stikstof en 135,0 mln. kg fosfaat (= ca. 10% lager)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In derogatiebeschikking geen voorwaarde gesteld aan sectorale mestproductieplafonds.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/>
          </a:p>
          <a:p>
            <a:pPr>
              <a:buFont typeface="Wingdings" panose="05000000000000000000" pitchFamily="2" charset="2"/>
              <a:buChar char="Ø"/>
            </a:pPr>
            <a:endParaRPr lang="nl-NL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De (som van de) sectorale mestproductieplafonds mag niet strijdig zijn met de hoogte van het nationale mestproductieplafond.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Daarom worden per 2024 ook de sectorale mestproductieplafonds aangepast en gelijkgesteld aan werkelijke mestproductie 2020.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Voor 2025 zal in 2024 bepaald worden hoe de verlaging over sectoren verdeeld zal worden, daarover nu eerst gesprek met sectoren.</a:t>
            </a:r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8A4E09-D555-B4BF-BAC4-848146C7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636587"/>
            <a:ext cx="10923588" cy="948047"/>
          </a:xfrm>
        </p:spPr>
        <p:txBody>
          <a:bodyPr>
            <a:normAutofit/>
          </a:bodyPr>
          <a:lstStyle/>
          <a:p>
            <a:r>
              <a:rPr lang="nl-NL" sz="3200" dirty="0"/>
              <a:t>7 Mestproductieplafonds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E2541B-93B4-7311-7A7D-AEAB5CE5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 december 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B5AD10-BAEE-D763-2DB9-8B05A8FF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Ministerie van Landbouw, Natuur en Voedselkwaliteit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67E99D-F861-848B-59EE-3E4616F3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861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180E7B4D-853F-4FEA-8669-B3DF99A52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sz="3200" dirty="0"/>
              <a:t>1 Nitraatrichtlijn</a:t>
            </a:r>
            <a:endParaRPr lang="nl-NL" altLang="nl-NL" sz="4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E4C4F9-BF88-4634-BE02-9859E02558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nl-NL" dirty="0"/>
              <a:t>20 December 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C25AA0-3E87-47EB-BF2B-023F11FD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dirty="0"/>
              <a:t>Ministerie van </a:t>
            </a:r>
            <a:r>
              <a:rPr lang="en-US" altLang="nl-NL" dirty="0" err="1"/>
              <a:t>Landbouw</a:t>
            </a:r>
            <a:r>
              <a:rPr lang="en-US" altLang="nl-NL" dirty="0"/>
              <a:t>, Natuur en </a:t>
            </a:r>
            <a:r>
              <a:rPr lang="en-US" altLang="nl-NL" dirty="0" err="1"/>
              <a:t>Voedselkwaliteit</a:t>
            </a:r>
            <a:endParaRPr lang="en-US" altLang="nl-NL" dirty="0">
              <a:latin typeface="Arial" charset="0"/>
            </a:endParaRPr>
          </a:p>
        </p:txBody>
      </p:sp>
      <p:sp>
        <p:nvSpPr>
          <p:cNvPr id="34821" name="Tijdelijke aanduiding voor dianummer 5">
            <a:extLst>
              <a:ext uri="{FF2B5EF4-FFF2-40B4-BE49-F238E27FC236}">
                <a16:creationId xmlns:a16="http://schemas.microsoft.com/office/drawing/2014/main" id="{821B3B95-FE7A-40AD-932C-C141AAC6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64" charset="-128"/>
              </a:defRPr>
            </a:lvl9pPr>
          </a:lstStyle>
          <a:p>
            <a:fld id="{ED41C782-07E4-4219-A470-562A7C80B130}" type="slidenum">
              <a:rPr lang="en-US" altLang="nl-NL" sz="1000">
                <a:solidFill>
                  <a:schemeClr val="bg1"/>
                </a:solidFill>
                <a:latin typeface="Verdana" panose="020B0604030504040204" pitchFamily="34" charset="0"/>
              </a:rPr>
              <a:pPr/>
              <a:t>3</a:t>
            </a:fld>
            <a:endParaRPr lang="en-US" altLang="nl-NL" sz="140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B921DF-0FBF-4E07-8E46-4BB958D0E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99" y="2000560"/>
            <a:ext cx="11124248" cy="45429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nl-NL" sz="1600" b="1" dirty="0">
                <a:solidFill>
                  <a:srgbClr val="000000"/>
                </a:solidFill>
              </a:rPr>
              <a:t>Nitraatrichtlijn</a:t>
            </a:r>
            <a:endParaRPr lang="nl-NL" sz="16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nl-NL" sz="1600" dirty="0">
                <a:solidFill>
                  <a:srgbClr val="000000"/>
                </a:solidFill>
              </a:rPr>
              <a:t>Ingevoerd in 1991, sinds 2000 dochterrichtlijn KRW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nl-NL" sz="1600" dirty="0">
                <a:solidFill>
                  <a:srgbClr val="000000"/>
                </a:solidFill>
              </a:rPr>
              <a:t>Doel Nitraatrichtlijn: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nl-NL" sz="1600" dirty="0">
                <a:solidFill>
                  <a:srgbClr val="000000"/>
                </a:solidFill>
              </a:rPr>
              <a:t>Verminderen/voorkomen verontreiniging water door nitraten uit </a:t>
            </a:r>
            <a:r>
              <a:rPr lang="nl-NL" sz="1600" u="sng" dirty="0">
                <a:solidFill>
                  <a:srgbClr val="000000"/>
                </a:solidFill>
              </a:rPr>
              <a:t>agrarische bronnen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nl-NL" sz="1600" dirty="0">
                <a:solidFill>
                  <a:srgbClr val="000000"/>
                </a:solidFill>
              </a:rPr>
              <a:t>Verdere verontreiniging van dien aard voorkomen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nl-NL" sz="1600" dirty="0">
                <a:solidFill>
                  <a:srgbClr val="000000"/>
                </a:solidFill>
              </a:rPr>
              <a:t>Waterkwaliteit: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nl-NL" sz="1600" dirty="0">
                <a:solidFill>
                  <a:srgbClr val="000000"/>
                </a:solidFill>
              </a:rPr>
              <a:t>Nitraatverontreiniging grondwater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nl-NL" sz="1600" dirty="0">
                <a:solidFill>
                  <a:srgbClr val="000000"/>
                </a:solidFill>
              </a:rPr>
              <a:t>Eutrofiëring oppervlaktewater (inclusief kust- en overgangswateren)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nl-NL" sz="1600" dirty="0">
                <a:solidFill>
                  <a:srgbClr val="000000"/>
                </a:solidFill>
              </a:rPr>
              <a:t>Aanwijzen nitraat kwetsbare zone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nl-NL" sz="1600" b="1" dirty="0">
                <a:solidFill>
                  <a:srgbClr val="000000"/>
                </a:solidFill>
              </a:rPr>
              <a:t>Kaderrichtlijn Water (KRW)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nl-NL" sz="1600" dirty="0">
                <a:solidFill>
                  <a:srgbClr val="000000"/>
                </a:solidFill>
              </a:rPr>
              <a:t>Ziet op alle bronnen van waterverontreiniging en op alle wateren die de lidstaat heeft aangewezen en is erop gericht om te komen tot een ecologisch goede watersituatie.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nl-NL" sz="1600" b="1" dirty="0">
                <a:solidFill>
                  <a:srgbClr val="000000"/>
                </a:solidFill>
              </a:rPr>
              <a:t>Actieprogramma’s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nl-NL" sz="1600" dirty="0">
                <a:solidFill>
                  <a:srgbClr val="000000"/>
                </a:solidFill>
              </a:rPr>
              <a:t>Waterkwaliteit verbeteren door middel van vierjaarlijkse actieprogramma’s met maatregelenpakketten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nl-NL" sz="1600" dirty="0">
                <a:solidFill>
                  <a:srgbClr val="000000"/>
                </a:solidFill>
              </a:rPr>
              <a:t>Code van goede landbouwpraktijken waarin voorschriften zijn opgenomen ter vermindering van verontreiniging door nitraten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nl-NL" sz="1600" dirty="0">
                <a:solidFill>
                  <a:srgbClr val="000000"/>
                </a:solidFill>
              </a:rPr>
              <a:t>Nu 7</a:t>
            </a:r>
            <a:r>
              <a:rPr lang="nl-NL" sz="1600" baseline="30000" dirty="0">
                <a:solidFill>
                  <a:srgbClr val="000000"/>
                </a:solidFill>
              </a:rPr>
              <a:t>e</a:t>
            </a:r>
            <a:r>
              <a:rPr lang="nl-NL" sz="1600" dirty="0">
                <a:solidFill>
                  <a:srgbClr val="000000"/>
                </a:solidFill>
              </a:rPr>
              <a:t> actieprogramma (2022-2025) </a:t>
            </a:r>
          </a:p>
          <a:p>
            <a:pPr marL="0" indent="0">
              <a:buNone/>
              <a:defRPr/>
            </a:pPr>
            <a:endParaRPr lang="nl-NL" sz="16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38F0EEE-693B-4EE6-A554-91678A8A3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10922000" cy="39449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7</a:t>
            </a:r>
            <a:r>
              <a:rPr lang="nl-NL" sz="2000" baseline="30000" dirty="0">
                <a:cs typeface="Calibri" panose="020F0502020204030204" pitchFamily="34" charset="0"/>
              </a:rPr>
              <a:t>e</a:t>
            </a:r>
            <a:r>
              <a:rPr lang="nl-NL" sz="2000" dirty="0">
                <a:cs typeface="Calibri" panose="020F0502020204030204" pitchFamily="34" charset="0"/>
              </a:rPr>
              <a:t> AP (2022-2025) - focus op doelen Nitraatrichtlijn en landbouwopgave KRW - Grondwater en oppervlaktewater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F84DA2-4644-48A6-B9AB-F09841B5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2 7</a:t>
            </a:r>
            <a:r>
              <a:rPr lang="nl-NL" sz="3200" baseline="30000" dirty="0"/>
              <a:t>e </a:t>
            </a:r>
            <a:r>
              <a:rPr lang="nl-NL" sz="3200" dirty="0"/>
              <a:t>Actieprogramma Nitraatrichtlijn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A2E5C9-8C2B-44F2-9DE3-0032EA62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3D555872-BC06-ED17-5839-0F275CC30019}"/>
              </a:ext>
            </a:extLst>
          </p:cNvPr>
          <p:cNvSpPr txBox="1">
            <a:spLocks/>
          </p:cNvSpPr>
          <p:nvPr/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altLang="nl-NL" dirty="0"/>
              <a:t>20 december 2023</a:t>
            </a:r>
            <a:endParaRPr lang="en-US" alt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FFB0FB11-2F7B-BB97-77B4-0DBAA9E409E7}"/>
              </a:ext>
            </a:extLst>
          </p:cNvPr>
          <p:cNvSpPr txBox="1">
            <a:spLocks/>
          </p:cNvSpPr>
          <p:nvPr/>
        </p:nvSpPr>
        <p:spPr>
          <a:xfrm>
            <a:off x="632617" y="6035040"/>
            <a:ext cx="5006183" cy="5423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dirty="0" err="1"/>
              <a:t>Ministerie</a:t>
            </a:r>
            <a:r>
              <a:rPr lang="en-US" altLang="nl-NL" dirty="0"/>
              <a:t> van </a:t>
            </a:r>
            <a:r>
              <a:rPr lang="en-US" altLang="nl-NL" dirty="0" err="1"/>
              <a:t>Landbouw</a:t>
            </a:r>
            <a:r>
              <a:rPr lang="en-US" altLang="nl-NL" dirty="0"/>
              <a:t>, </a:t>
            </a:r>
            <a:r>
              <a:rPr lang="en-US" altLang="nl-NL" dirty="0" err="1"/>
              <a:t>Natuur</a:t>
            </a:r>
            <a:r>
              <a:rPr lang="en-US" altLang="nl-NL" dirty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Voedselkwaliteit</a:t>
            </a:r>
            <a:endParaRPr lang="en-US" altLang="nl-NL" dirty="0">
              <a:latin typeface="Arial" charset="0"/>
            </a:endParaRPr>
          </a:p>
        </p:txBody>
      </p:sp>
      <p:graphicFrame>
        <p:nvGraphicFramePr>
          <p:cNvPr id="12" name="Tijdelijke aanduiding voor inhoud 1">
            <a:extLst>
              <a:ext uri="{FF2B5EF4-FFF2-40B4-BE49-F238E27FC236}">
                <a16:creationId xmlns:a16="http://schemas.microsoft.com/office/drawing/2014/main" id="{34FFB847-EB57-EE43-4CBA-A4EF7A9F86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573636"/>
              </p:ext>
            </p:extLst>
          </p:nvPr>
        </p:nvGraphicFramePr>
        <p:xfrm>
          <a:off x="634205" y="3017642"/>
          <a:ext cx="9778525" cy="311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E7E1B805-17E2-485A-560D-CDAC2546BE7E}"/>
              </a:ext>
            </a:extLst>
          </p:cNvPr>
          <p:cNvCxnSpPr/>
          <p:nvPr/>
        </p:nvCxnSpPr>
        <p:spPr>
          <a:xfrm>
            <a:off x="3282951" y="4795572"/>
            <a:ext cx="654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40EC4332-C2E7-66F2-492C-9E07BB4F975F}"/>
              </a:ext>
            </a:extLst>
          </p:cNvPr>
          <p:cNvCxnSpPr/>
          <p:nvPr/>
        </p:nvCxnSpPr>
        <p:spPr>
          <a:xfrm>
            <a:off x="6638605" y="4788581"/>
            <a:ext cx="654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68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F6BCFAF-8EE9-9396-E7B4-04D3D7300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rgbClr val="000000"/>
                </a:solidFill>
              </a:rPr>
              <a:t>De op of in de bodem gebrachte hoeveelheid dierlijke mest, inclusief begrazing, voor elk landbouw- of veehouderijbedrijf mag de </a:t>
            </a:r>
            <a:r>
              <a:rPr lang="nl-NL" sz="1800" u="sng" dirty="0">
                <a:solidFill>
                  <a:srgbClr val="000000"/>
                </a:solidFill>
              </a:rPr>
              <a:t>170 kg N/ha</a:t>
            </a:r>
            <a:r>
              <a:rPr lang="nl-NL" sz="1800" dirty="0">
                <a:solidFill>
                  <a:srgbClr val="000000"/>
                </a:solidFill>
              </a:rPr>
              <a:t> niet overschrijden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rgbClr val="000000"/>
                </a:solidFill>
              </a:rPr>
              <a:t>Derogatie biedt lidstaten mogelijkheden voor derogatie indien aan voorwaarden wordt voldaan.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rgbClr val="000000"/>
                </a:solidFill>
              </a:rPr>
              <a:t>Met name: geen afbreuk aan het halen van de doelstelling voor waterkwaliteit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rgbClr val="000000"/>
                </a:solidFill>
              </a:rPr>
              <a:t>EC beoordeelt aanvragen en verleent derogatie.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endParaRPr lang="nl-NL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rgbClr val="000000"/>
                </a:solidFill>
              </a:rPr>
              <a:t>Motivering hogere hoeveelheid aan de hand van objectieve criteria zoals: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rgbClr val="000000"/>
                </a:solidFill>
              </a:rPr>
              <a:t>lange groeiperiodes;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rgbClr val="000000"/>
                </a:solidFill>
              </a:rPr>
              <a:t>gewassen met hoge stikstofopname;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rgbClr val="000000"/>
                </a:solidFill>
              </a:rPr>
              <a:t>hoge netto neerslag in de kwetsbare zone;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rgbClr val="000000"/>
                </a:solidFill>
              </a:rPr>
              <a:t>bodems met een uitzonderlijk hoog denitrificatievermogen.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rgbClr val="000000"/>
                </a:solidFill>
              </a:rPr>
              <a:t>Nederland heeft vanaf 2006 derogatie gehad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nl-NL" sz="1800" dirty="0">
                <a:solidFill>
                  <a:srgbClr val="000000"/>
                </a:solidFill>
              </a:rPr>
              <a:t>NU: derogatiebeschikking 2022 -2025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76240C9-1DFB-BDCB-E106-0AB4C2F9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sz="3200" dirty="0"/>
              <a:t>1 Nitraatrichtlijn &amp; derogatie</a:t>
            </a:r>
            <a:endParaRPr lang="nl-NL" sz="32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069E9B-AB94-A6DC-D5A2-0C2F45FC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 december 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5AE83A-4781-2642-8AD2-2FBAFCB0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412" y="6221413"/>
            <a:ext cx="5003800" cy="322075"/>
          </a:xfrm>
        </p:spPr>
        <p:txBody>
          <a:bodyPr/>
          <a:lstStyle/>
          <a:p>
            <a:r>
              <a:rPr lang="nl-NL" dirty="0"/>
              <a:t>Ministerie van Landbouw, Natuur en Voedselkwaliteit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5B2F29-1D2A-C566-670E-5CFF736C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705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F6BCFAF-8EE9-9396-E7B4-04D3D7300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Norm: max 50 mg/liter NO</a:t>
            </a:r>
            <a:r>
              <a:rPr lang="nl-NL" sz="2000" baseline="-25000" dirty="0">
                <a:cs typeface="Calibri" panose="020F0502020204030204" pitchFamily="34" charset="0"/>
              </a:rPr>
              <a:t>3</a:t>
            </a:r>
            <a:r>
              <a:rPr lang="nl-NL" sz="2000" dirty="0">
                <a:cs typeface="Calibri" panose="020F0502020204030204" pitchFamily="34" charset="0"/>
              </a:rPr>
              <a:t> (nitraat)</a:t>
            </a:r>
          </a:p>
          <a:p>
            <a:pPr marL="0" indent="0">
              <a:buNone/>
            </a:pPr>
            <a:endParaRPr lang="nl-NL" sz="2000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1992 – 2004: sterke afname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2004 - 2016: afvlakking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2016 – 2021: stijging, o.a. door droogte</a:t>
            </a:r>
          </a:p>
          <a:p>
            <a:pPr marL="0" indent="0">
              <a:buNone/>
            </a:pPr>
            <a:endParaRPr lang="nl-NL" sz="2000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Calibri" panose="020F0502020204030204" pitchFamily="34" charset="0"/>
              </a:rPr>
              <a:t>Zand- en lössgebieden: concentraties boven de norm</a:t>
            </a:r>
          </a:p>
          <a:p>
            <a:pPr marL="0" indent="0">
              <a:buNone/>
            </a:pPr>
            <a:r>
              <a:rPr lang="nl-NL" sz="2000" dirty="0"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76240C9-1DFB-BDCB-E106-0AB4C2F9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sz="3200" dirty="0"/>
              <a:t>1 Kwaliteit grondwater</a:t>
            </a:r>
            <a:endParaRPr lang="nl-NL" sz="32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069E9B-AB94-A6DC-D5A2-0C2F45FC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 december 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5AE83A-4781-2642-8AD2-2FBAFCB0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Ministerie Landbouw, Natuur en Voedselkwaliteit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5B2F29-1D2A-C566-670E-5CFF736C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4AC454C-DBC4-B966-8F1B-0CDD1E8FA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993" y="3237610"/>
            <a:ext cx="4774084" cy="2983803"/>
          </a:xfrm>
          <a:prstGeom prst="rect">
            <a:avLst/>
          </a:prstGeom>
          <a:ln>
            <a:solidFill>
              <a:srgbClr val="FFFFFF"/>
            </a:solidFill>
          </a:ln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id="{A077F92A-2A1F-6F00-B48B-EA1B691085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48886" y="345785"/>
            <a:ext cx="2742673" cy="2799847"/>
            <a:chOff x="7085012" y="1940421"/>
            <a:chExt cx="2095500" cy="2352675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FB6492B-E5C2-6715-3B2B-807049EB5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012" y="1940421"/>
              <a:ext cx="2095500" cy="235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CAA2EE8F-3F6A-A1FE-4286-485FE011018D}"/>
                </a:ext>
              </a:extLst>
            </p:cNvPr>
            <p:cNvSpPr/>
            <p:nvPr/>
          </p:nvSpPr>
          <p:spPr>
            <a:xfrm>
              <a:off x="7523082" y="2061212"/>
              <a:ext cx="215916" cy="539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91669B81-1411-45D5-E557-DB8D79D6497C}"/>
              </a:ext>
            </a:extLst>
          </p:cNvPr>
          <p:cNvSpPr txBox="1"/>
          <p:nvPr/>
        </p:nvSpPr>
        <p:spPr>
          <a:xfrm>
            <a:off x="6947174" y="6303613"/>
            <a:ext cx="3405349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l-NL" sz="1200" dirty="0"/>
              <a:t>RIVM, LMM, laatste jaar voorlopige cijfers 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B22F3407-27D3-9026-1589-F6E27731A0E2}"/>
              </a:ext>
            </a:extLst>
          </p:cNvPr>
          <p:cNvCxnSpPr>
            <a:cxnSpLocks/>
          </p:cNvCxnSpPr>
          <p:nvPr/>
        </p:nvCxnSpPr>
        <p:spPr>
          <a:xfrm>
            <a:off x="7279472" y="5193561"/>
            <a:ext cx="40048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id="{A0D1CBAE-633E-83A9-A4B2-30010CC596B1}"/>
              </a:ext>
            </a:extLst>
          </p:cNvPr>
          <p:cNvSpPr txBox="1"/>
          <p:nvPr/>
        </p:nvSpPr>
        <p:spPr>
          <a:xfrm>
            <a:off x="7218983" y="5193561"/>
            <a:ext cx="1459807" cy="202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/>
              <a:t>Grenswaarde</a:t>
            </a:r>
            <a:endParaRPr lang="en-NL" sz="700" dirty="0"/>
          </a:p>
        </p:txBody>
      </p:sp>
    </p:spTree>
    <p:extLst>
      <p:ext uri="{BB962C8B-B14F-4D97-AF65-F5344CB8AC3E}">
        <p14:creationId xmlns:p14="http://schemas.microsoft.com/office/powerpoint/2010/main" val="1039601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>
            <a:extLst>
              <a:ext uri="{FF2B5EF4-FFF2-40B4-BE49-F238E27FC236}">
                <a16:creationId xmlns:a16="http://schemas.microsoft.com/office/drawing/2014/main" id="{A240B570-FD92-8F45-DE07-7406CB13C4F6}"/>
              </a:ext>
            </a:extLst>
          </p:cNvPr>
          <p:cNvSpPr txBox="1">
            <a:spLocks/>
          </p:cNvSpPr>
          <p:nvPr/>
        </p:nvSpPr>
        <p:spPr>
          <a:xfrm>
            <a:off x="634206" y="947718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3200" dirty="0"/>
              <a:t>1 Kwaliteit oppervlaktewater</a:t>
            </a:r>
            <a:endParaRPr lang="nl-NL" sz="3200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7467A92-128E-4EAB-92F9-B5EDF09C6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2101610"/>
            <a:ext cx="11198772" cy="44757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Vaststelling </a:t>
            </a:r>
            <a:r>
              <a:rPr lang="nl-NL" sz="2000" dirty="0">
                <a:highlight>
                  <a:srgbClr val="FFFFFF"/>
                </a:highlight>
              </a:rPr>
              <a:t>eutrofiëring &amp; gewasbeschermingsmiddelen: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highlight>
                  <a:srgbClr val="FFFFFF"/>
                </a:highlight>
              </a:rPr>
              <a:t>Eutrofiëring wordt bepaald door stikstof en fosfaat in combinatie met biologische factoren</a:t>
            </a:r>
          </a:p>
          <a:p>
            <a:pPr marL="0" indent="0">
              <a:buNone/>
            </a:pPr>
            <a:endParaRPr lang="nl-NL" sz="2000" dirty="0">
              <a:highlight>
                <a:srgbClr val="FFFFFF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highlight>
                  <a:srgbClr val="FFFFFF"/>
                </a:highlight>
              </a:rPr>
              <a:t>Situatie in Nederland: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highlight>
                  <a:srgbClr val="FFFFFF"/>
                </a:highlight>
              </a:rPr>
              <a:t>Fosfaat in westen van het land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highlight>
                  <a:srgbClr val="FFFFFF"/>
                </a:highlight>
              </a:rPr>
              <a:t>Stikstof geheel Nederland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nl-NL" sz="2000" dirty="0"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nl-NL" sz="2000" dirty="0">
              <a:highlight>
                <a:srgbClr val="FFFFFF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highlight>
                <a:srgbClr val="FFFFFF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lvl="5"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D9B23E-4F76-46C9-ABAC-547BC158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20 december 2023</a:t>
            </a:r>
            <a:endParaRPr lang="en-US" alt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E82C59-6373-4A04-BDF4-427F4E35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000" y="6255280"/>
            <a:ext cx="5003800" cy="322075"/>
          </a:xfrm>
        </p:spPr>
        <p:txBody>
          <a:bodyPr/>
          <a:lstStyle/>
          <a:p>
            <a:r>
              <a:rPr lang="en-US" altLang="nl-NL" dirty="0"/>
              <a:t>Ministerie van </a:t>
            </a:r>
            <a:r>
              <a:rPr lang="en-US" altLang="nl-NL" dirty="0" err="1"/>
              <a:t>Landbouw</a:t>
            </a:r>
            <a:r>
              <a:rPr lang="en-US" altLang="nl-NL" dirty="0"/>
              <a:t>, </a:t>
            </a:r>
            <a:r>
              <a:rPr lang="en-US" altLang="nl-NL" dirty="0" err="1"/>
              <a:t>Natuur</a:t>
            </a:r>
            <a:r>
              <a:rPr lang="en-US" altLang="nl-NL" dirty="0"/>
              <a:t> en </a:t>
            </a:r>
            <a:r>
              <a:rPr lang="en-US" altLang="nl-NL" dirty="0" err="1"/>
              <a:t>Voedselkwaliteit</a:t>
            </a:r>
            <a:endParaRPr lang="en-US" altLang="nl-NL" dirty="0">
              <a:latin typeface="Arial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377DC8-9A28-4462-A111-B9C7E058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8CD8649-F318-400A-90BA-B690AC40351A}"/>
              </a:ext>
            </a:extLst>
          </p:cNvPr>
          <p:cNvSpPr txBox="1"/>
          <p:nvPr/>
        </p:nvSpPr>
        <p:spPr>
          <a:xfrm>
            <a:off x="8272628" y="5638843"/>
            <a:ext cx="31237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 van overschrijding N en P concentraties in het MNLSO </a:t>
            </a:r>
          </a:p>
          <a:p>
            <a:r>
              <a:rPr lang="nl-NL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Bron: Buijs et al., 2020.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CB734FF-408E-4236-9E16-33F8F665F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5780" r="487" b="235"/>
          <a:stretch/>
        </p:blipFill>
        <p:spPr>
          <a:xfrm>
            <a:off x="6183754" y="2213400"/>
            <a:ext cx="2847277" cy="2966797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28F720E7-60D5-4945-AE73-859DF691E3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8" t="7325" r="23910" b="5827"/>
          <a:stretch/>
        </p:blipFill>
        <p:spPr>
          <a:xfrm>
            <a:off x="9133953" y="2301712"/>
            <a:ext cx="2840108" cy="3107808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18043389-C3F2-4C7F-B05E-81F83EBC5169}"/>
              </a:ext>
            </a:extLst>
          </p:cNvPr>
          <p:cNvSpPr txBox="1"/>
          <p:nvPr/>
        </p:nvSpPr>
        <p:spPr>
          <a:xfrm>
            <a:off x="6815617" y="2281475"/>
            <a:ext cx="569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8A2663F-469D-4A87-BFA7-5FAC1F330FF1}"/>
              </a:ext>
            </a:extLst>
          </p:cNvPr>
          <p:cNvSpPr txBox="1"/>
          <p:nvPr/>
        </p:nvSpPr>
        <p:spPr>
          <a:xfrm>
            <a:off x="10093257" y="2339376"/>
            <a:ext cx="338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6680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AD7F05-594F-4C11-93D8-11A4A09A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dirty="0"/>
              <a:t>20 december 2023</a:t>
            </a:r>
            <a:endParaRPr lang="en-US" altLang="nl-NL" dirty="0"/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82AEAE-909C-4912-8719-F8502DC9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Ministerie</a:t>
            </a:r>
            <a:r>
              <a:rPr lang="en-US" dirty="0"/>
              <a:t> van </a:t>
            </a:r>
            <a:r>
              <a:rPr lang="en-US" dirty="0" err="1"/>
              <a:t>Landbouw</a:t>
            </a:r>
            <a:r>
              <a:rPr lang="en-US" dirty="0"/>
              <a:t>, </a:t>
            </a:r>
            <a:r>
              <a:rPr lang="en-US" dirty="0" err="1"/>
              <a:t>Natuur</a:t>
            </a:r>
            <a:r>
              <a:rPr lang="en-US" dirty="0"/>
              <a:t> en </a:t>
            </a:r>
            <a:r>
              <a:rPr lang="en-US" dirty="0" err="1"/>
              <a:t>Voedselkwaliteit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CA1953-E712-4630-BB35-B002A40A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60514E1-E1FD-4EB1-ACDF-A7B0212E31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2143" y="2024903"/>
            <a:ext cx="10923587" cy="4196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Belangrijkste maatregelen 7</a:t>
            </a:r>
            <a:r>
              <a:rPr lang="nl-NL" sz="2000" baseline="30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 zand- en lössgrond focus op duurzame bouwplannen</a:t>
            </a:r>
            <a:endParaRPr lang="nl-NL" sz="16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cs typeface="Times New Roman" panose="02020603050405020304" pitchFamily="18" charset="0"/>
              </a:rPr>
              <a:t>Bredere integrale bufferstroken (later via derogatiebeschikking anders ingevuld)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Evaluatie en mogelijk herziening van stelsel stikstofgebruiksnormen en stikstofwerkingscoëfficiënten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Verruiming mogelijkheden uitrijden strorijke stalmest en organische stofrijke meststoffen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Verschuiving eerste uitrijddatum voor drijfmest en dunne fractie op bouwland van 15 februari naar 15 maart, met uitzondering voor vroege teelten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latin typeface="Verdana" panose="020B0604030504040204" pitchFamily="34" charset="0"/>
                <a:cs typeface="Times New Roman" panose="02020603050405020304" pitchFamily="18" charset="0"/>
              </a:rPr>
              <a:t>In addendum aanvullende stappen, waaronder koppeling restopgave waterkwaliteit aan NPLG (bijv. beekdalen)</a:t>
            </a:r>
            <a:endParaRPr lang="nl-NL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0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solidFill>
                <a:schemeClr val="tx2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solidFill>
                <a:schemeClr val="tx2"/>
              </a:solidFill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33457068-C1D4-1314-87C0-B6E09448B4A2}"/>
              </a:ext>
            </a:extLst>
          </p:cNvPr>
          <p:cNvSpPr txBox="1">
            <a:spLocks/>
          </p:cNvSpPr>
          <p:nvPr/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2 7</a:t>
            </a:r>
            <a:r>
              <a:rPr lang="nl-NL" sz="3200" baseline="30000" dirty="0"/>
              <a:t>e </a:t>
            </a:r>
            <a:r>
              <a:rPr lang="nl-NL" sz="3200" dirty="0"/>
              <a:t>Actieprogramma Nitraatrichtlijn</a:t>
            </a:r>
          </a:p>
        </p:txBody>
      </p:sp>
    </p:spTree>
    <p:extLst>
      <p:ext uri="{BB962C8B-B14F-4D97-AF65-F5344CB8AC3E}">
        <p14:creationId xmlns:p14="http://schemas.microsoft.com/office/powerpoint/2010/main" val="152301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041A4-5AEB-482F-9782-DDD162CC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20 december 2023</a:t>
            </a:r>
            <a:endParaRPr lang="en-US" alt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1C75E7-FDE8-4AF6-89DB-5125483A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nl-NL" dirty="0"/>
              <a:t>Ministerie van </a:t>
            </a:r>
            <a:r>
              <a:rPr lang="en-US" altLang="nl-NL" dirty="0" err="1"/>
              <a:t>Landbouw</a:t>
            </a:r>
            <a:r>
              <a:rPr lang="en-US" altLang="nl-NL" dirty="0"/>
              <a:t>, </a:t>
            </a:r>
            <a:r>
              <a:rPr lang="en-US" altLang="nl-NL" dirty="0" err="1"/>
              <a:t>Natuur</a:t>
            </a:r>
            <a:r>
              <a:rPr lang="en-US" altLang="nl-NL" dirty="0"/>
              <a:t> en </a:t>
            </a:r>
            <a:r>
              <a:rPr lang="en-US" altLang="nl-NL" dirty="0" err="1"/>
              <a:t>Voedselkwaliteit</a:t>
            </a:r>
            <a:endParaRPr lang="en-US" altLang="nl-NL" dirty="0">
              <a:latin typeface="Arial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7DA2E1-AD95-4B09-B7A8-8DFE0237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0EDF29EB-28AD-4D3B-806E-3B709E3D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9319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nl-NL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September 2022: laatste derogatie graasdiermest (2022 – 2025)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Basis: het 7</a:t>
            </a:r>
            <a:r>
              <a:rPr lang="nl-NL" sz="20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Actieprogramma Nitraatrichtlijn en het addendum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2000" dirty="0" err="1"/>
              <a:t>Afbouwpad</a:t>
            </a:r>
            <a:r>
              <a:rPr lang="nl-NL" sz="2000" dirty="0"/>
              <a:t> naar 170 kg N/ha dierlijke mest: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9333BF0A-6DEC-3195-A0AE-98008378B0D5}"/>
              </a:ext>
            </a:extLst>
          </p:cNvPr>
          <p:cNvSpPr txBox="1">
            <a:spLocks/>
          </p:cNvSpPr>
          <p:nvPr/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/>
              <a:t>3 Derogatiebeschikking 2022-2025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7C6368B-A4EF-881B-9C31-B3ECC7B02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889" y="3646170"/>
            <a:ext cx="5249111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2952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Violet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1" id="{72B9B02A-A2BB-EA4D-B659-0B7DE8D46C7F}" vid="{163C67A8-FF84-334B-8CF4-647CDADE813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bde8109-f994-4a60-a1d3-5c95e2ff3620}" enabled="1" method="Privileged" siteId="{1321633e-f6b9-44e2-a44f-59b9d264ecb7}" contentBits="0" removed="0"/>
</clbl:labelList>
</file>

<file path=docProps/app.xml><?xml version="1.0" encoding="utf-8"?>
<ap:Properties xmlns:vt="http://schemas.openxmlformats.org/officeDocument/2006/docPropsVTypes" xmlns:ap="http://schemas.openxmlformats.org/officeDocument/2006/extended-properties">
  <ap:Words>2333</ap:Words>
  <ap:PresentationFormat>Breedbeeld</ap:PresentationFormat>
  <ap:Paragraphs>346</ap:Paragraphs>
  <ap:Slides>29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ap:HeadingPairs>
  <ap:TitlesOfParts>
    <vt:vector baseType="lpstr" size="36">
      <vt:lpstr>Arial</vt:lpstr>
      <vt:lpstr>Calibri</vt:lpstr>
      <vt:lpstr>Geneva</vt:lpstr>
      <vt:lpstr>Times New Roman</vt:lpstr>
      <vt:lpstr>Verdana</vt:lpstr>
      <vt:lpstr>Wingdings</vt:lpstr>
      <vt:lpstr>Rijkshuisstijl Violet</vt:lpstr>
      <vt:lpstr>Technische briefing    Implementatie derogatiebeschikking mest  </vt:lpstr>
      <vt:lpstr>Inhoud</vt:lpstr>
      <vt:lpstr>1 Nitraatrichtlijn</vt:lpstr>
      <vt:lpstr>2 7e Actieprogramma Nitraatrichtlijn</vt:lpstr>
      <vt:lpstr>1 Nitraatrichtlijn &amp; derogatie</vt:lpstr>
      <vt:lpstr>1 Kwaliteit grondwater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4 Nutriënt verontreinigde gebieden (NV-gebieden)</vt:lpstr>
      <vt:lpstr>4 NV-gebieden: in de derogatiebeschikking</vt:lpstr>
      <vt:lpstr>4 NV-gebieden: aanwijzing 2024</vt:lpstr>
      <vt:lpstr>4 NV-gebieden: Aanwijzing grondwater</vt:lpstr>
      <vt:lpstr>4 NV-gebieden: Aanwijzing grondwater</vt:lpstr>
      <vt:lpstr>4 NV-gebieden: Aanwijzing oppervlaktewater</vt:lpstr>
      <vt:lpstr>4 NV-gebieden: Aanwijzing oppervlaktewater</vt:lpstr>
      <vt:lpstr>4 NV-gebieden: stap 1</vt:lpstr>
      <vt:lpstr>4 NV-gebieden: stap 2</vt:lpstr>
      <vt:lpstr>4 NV-gebieden: stap 2</vt:lpstr>
      <vt:lpstr>4 NV-gebieden: stap 3</vt:lpstr>
      <vt:lpstr>4 NV-gebieden: stap 3</vt:lpstr>
      <vt:lpstr>4 NV-gebieden: stap 4</vt:lpstr>
      <vt:lpstr>4 NV-gebieden totale aanwijzing</vt:lpstr>
      <vt:lpstr>4 NV-gebieden: Maatregelen</vt:lpstr>
      <vt:lpstr>5 Grondwaterbeschermingsgebieden (GWBG)</vt:lpstr>
      <vt:lpstr>6 Derogatievrije zones rond Natura 2000-gebieden</vt:lpstr>
      <vt:lpstr>7 Mestproductieplafonds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2020-08-20T12:36:34.0000000Z</dcterms:created>
  <dcterms:modified xsi:type="dcterms:W3CDTF">2023-12-20T14:50:15.0000000Z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20201028103400107</vt:lpwstr>
  </property>
</Properties>
</file>